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comments/comment1.xml" ContentType="application/vnd.openxmlformats-officedocument.presentationml.comments+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comments/comment2.xml" ContentType="application/vnd.openxmlformats-officedocument.presentationml.comments+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40" r:id="rId1"/>
  </p:sldMasterIdLst>
  <p:notesMasterIdLst>
    <p:notesMasterId r:id="rId330"/>
  </p:notesMasterIdLst>
  <p:sldIdLst>
    <p:sldId id="257" r:id="rId2"/>
    <p:sldId id="258" r:id="rId3"/>
    <p:sldId id="259" r:id="rId4"/>
    <p:sldId id="260" r:id="rId5"/>
    <p:sldId id="611" r:id="rId6"/>
    <p:sldId id="261" r:id="rId7"/>
    <p:sldId id="501" r:id="rId8"/>
    <p:sldId id="287" r:id="rId9"/>
    <p:sldId id="288" r:id="rId10"/>
    <p:sldId id="283" r:id="rId11"/>
    <p:sldId id="284" r:id="rId12"/>
    <p:sldId id="285" r:id="rId13"/>
    <p:sldId id="276" r:id="rId14"/>
    <p:sldId id="277" r:id="rId15"/>
    <p:sldId id="286" r:id="rId16"/>
    <p:sldId id="279" r:id="rId17"/>
    <p:sldId id="280" r:id="rId18"/>
    <p:sldId id="278" r:id="rId19"/>
    <p:sldId id="281" r:id="rId20"/>
    <p:sldId id="267" r:id="rId21"/>
    <p:sldId id="268" r:id="rId22"/>
    <p:sldId id="269" r:id="rId23"/>
    <p:sldId id="290" r:id="rId24"/>
    <p:sldId id="778" r:id="rId25"/>
    <p:sldId id="779" r:id="rId26"/>
    <p:sldId id="274" r:id="rId27"/>
    <p:sldId id="264" r:id="rId28"/>
    <p:sldId id="502" r:id="rId29"/>
    <p:sldId id="292" r:id="rId30"/>
    <p:sldId id="293" r:id="rId31"/>
    <p:sldId id="294" r:id="rId32"/>
    <p:sldId id="299" r:id="rId33"/>
    <p:sldId id="296" r:id="rId34"/>
    <p:sldId id="297" r:id="rId35"/>
    <p:sldId id="301" r:id="rId36"/>
    <p:sldId id="302" r:id="rId37"/>
    <p:sldId id="316" r:id="rId38"/>
    <p:sldId id="303" r:id="rId39"/>
    <p:sldId id="300" r:id="rId40"/>
    <p:sldId id="305" r:id="rId41"/>
    <p:sldId id="306" r:id="rId42"/>
    <p:sldId id="307" r:id="rId43"/>
    <p:sldId id="308" r:id="rId44"/>
    <p:sldId id="309" r:id="rId45"/>
    <p:sldId id="310" r:id="rId46"/>
    <p:sldId id="311" r:id="rId47"/>
    <p:sldId id="312" r:id="rId48"/>
    <p:sldId id="313" r:id="rId49"/>
    <p:sldId id="314" r:id="rId50"/>
    <p:sldId id="315" r:id="rId51"/>
    <p:sldId id="522" r:id="rId52"/>
    <p:sldId id="523" r:id="rId53"/>
    <p:sldId id="524" r:id="rId54"/>
    <p:sldId id="525" r:id="rId55"/>
    <p:sldId id="526" r:id="rId56"/>
    <p:sldId id="527" r:id="rId57"/>
    <p:sldId id="528" r:id="rId58"/>
    <p:sldId id="529" r:id="rId59"/>
    <p:sldId id="317" r:id="rId60"/>
    <p:sldId id="318" r:id="rId61"/>
    <p:sldId id="332" r:id="rId62"/>
    <p:sldId id="333" r:id="rId63"/>
    <p:sldId id="320" r:id="rId64"/>
    <p:sldId id="321" r:id="rId65"/>
    <p:sldId id="322" r:id="rId66"/>
    <p:sldId id="319" r:id="rId67"/>
    <p:sldId id="324" r:id="rId68"/>
    <p:sldId id="325" r:id="rId69"/>
    <p:sldId id="328" r:id="rId70"/>
    <p:sldId id="531" r:id="rId71"/>
    <p:sldId id="532" r:id="rId72"/>
    <p:sldId id="533" r:id="rId73"/>
    <p:sldId id="534" r:id="rId74"/>
    <p:sldId id="329" r:id="rId75"/>
    <p:sldId id="503" r:id="rId76"/>
    <p:sldId id="535" r:id="rId77"/>
    <p:sldId id="536" r:id="rId78"/>
    <p:sldId id="537" r:id="rId79"/>
    <p:sldId id="538" r:id="rId80"/>
    <p:sldId id="539" r:id="rId81"/>
    <p:sldId id="540" r:id="rId82"/>
    <p:sldId id="541" r:id="rId83"/>
    <p:sldId id="542" r:id="rId84"/>
    <p:sldId id="543" r:id="rId85"/>
    <p:sldId id="544" r:id="rId86"/>
    <p:sldId id="545" r:id="rId87"/>
    <p:sldId id="546" r:id="rId88"/>
    <p:sldId id="547" r:id="rId89"/>
    <p:sldId id="548" r:id="rId90"/>
    <p:sldId id="549" r:id="rId91"/>
    <p:sldId id="550" r:id="rId92"/>
    <p:sldId id="551" r:id="rId93"/>
    <p:sldId id="552" r:id="rId94"/>
    <p:sldId id="553" r:id="rId95"/>
    <p:sldId id="554" r:id="rId96"/>
    <p:sldId id="555" r:id="rId97"/>
    <p:sldId id="556" r:id="rId98"/>
    <p:sldId id="557" r:id="rId99"/>
    <p:sldId id="558" r:id="rId100"/>
    <p:sldId id="559" r:id="rId101"/>
    <p:sldId id="560" r:id="rId102"/>
    <p:sldId id="561" r:id="rId103"/>
    <p:sldId id="562" r:id="rId104"/>
    <p:sldId id="563" r:id="rId105"/>
    <p:sldId id="564" r:id="rId106"/>
    <p:sldId id="565" r:id="rId107"/>
    <p:sldId id="566" r:id="rId108"/>
    <p:sldId id="567" r:id="rId109"/>
    <p:sldId id="568" r:id="rId110"/>
    <p:sldId id="569" r:id="rId111"/>
    <p:sldId id="570" r:id="rId112"/>
    <p:sldId id="571" r:id="rId113"/>
    <p:sldId id="572" r:id="rId114"/>
    <p:sldId id="573" r:id="rId115"/>
    <p:sldId id="574" r:id="rId116"/>
    <p:sldId id="575" r:id="rId117"/>
    <p:sldId id="576" r:id="rId118"/>
    <p:sldId id="577" r:id="rId119"/>
    <p:sldId id="578" r:id="rId120"/>
    <p:sldId id="579" r:id="rId121"/>
    <p:sldId id="580" r:id="rId122"/>
    <p:sldId id="581" r:id="rId123"/>
    <p:sldId id="582" r:id="rId124"/>
    <p:sldId id="583" r:id="rId125"/>
    <p:sldId id="584" r:id="rId126"/>
    <p:sldId id="585" r:id="rId127"/>
    <p:sldId id="586" r:id="rId128"/>
    <p:sldId id="587" r:id="rId129"/>
    <p:sldId id="588" r:id="rId130"/>
    <p:sldId id="589" r:id="rId131"/>
    <p:sldId id="590" r:id="rId132"/>
    <p:sldId id="591" r:id="rId133"/>
    <p:sldId id="592" r:id="rId134"/>
    <p:sldId id="593" r:id="rId135"/>
    <p:sldId id="594" r:id="rId136"/>
    <p:sldId id="595" r:id="rId137"/>
    <p:sldId id="596" r:id="rId138"/>
    <p:sldId id="597" r:id="rId139"/>
    <p:sldId id="598" r:id="rId140"/>
    <p:sldId id="599" r:id="rId141"/>
    <p:sldId id="600" r:id="rId142"/>
    <p:sldId id="601" r:id="rId143"/>
    <p:sldId id="602" r:id="rId144"/>
    <p:sldId id="603" r:id="rId145"/>
    <p:sldId id="604" r:id="rId146"/>
    <p:sldId id="605" r:id="rId147"/>
    <p:sldId id="606" r:id="rId148"/>
    <p:sldId id="607" r:id="rId149"/>
    <p:sldId id="608" r:id="rId150"/>
    <p:sldId id="609" r:id="rId151"/>
    <p:sldId id="610" r:id="rId152"/>
    <p:sldId id="802" r:id="rId153"/>
    <p:sldId id="688" r:id="rId154"/>
    <p:sldId id="689" r:id="rId155"/>
    <p:sldId id="690" r:id="rId156"/>
    <p:sldId id="691" r:id="rId157"/>
    <p:sldId id="692" r:id="rId158"/>
    <p:sldId id="693" r:id="rId159"/>
    <p:sldId id="694" r:id="rId160"/>
    <p:sldId id="695" r:id="rId161"/>
    <p:sldId id="504" r:id="rId162"/>
    <p:sldId id="505" r:id="rId163"/>
    <p:sldId id="400" r:id="rId164"/>
    <p:sldId id="401" r:id="rId165"/>
    <p:sldId id="519" r:id="rId166"/>
    <p:sldId id="402" r:id="rId167"/>
    <p:sldId id="403" r:id="rId168"/>
    <p:sldId id="404" r:id="rId169"/>
    <p:sldId id="397" r:id="rId170"/>
    <p:sldId id="405" r:id="rId171"/>
    <p:sldId id="506" r:id="rId172"/>
    <p:sldId id="407" r:id="rId173"/>
    <p:sldId id="408" r:id="rId174"/>
    <p:sldId id="409" r:id="rId175"/>
    <p:sldId id="410" r:id="rId176"/>
    <p:sldId id="411" r:id="rId177"/>
    <p:sldId id="412" r:id="rId178"/>
    <p:sldId id="413" r:id="rId179"/>
    <p:sldId id="414" r:id="rId180"/>
    <p:sldId id="803" r:id="rId181"/>
    <p:sldId id="804" r:id="rId182"/>
    <p:sldId id="805" r:id="rId183"/>
    <p:sldId id="806" r:id="rId184"/>
    <p:sldId id="807" r:id="rId185"/>
    <p:sldId id="808" r:id="rId186"/>
    <p:sldId id="809" r:id="rId187"/>
    <p:sldId id="810" r:id="rId188"/>
    <p:sldId id="415" r:id="rId189"/>
    <p:sldId id="417" r:id="rId190"/>
    <p:sldId id="418" r:id="rId191"/>
    <p:sldId id="419" r:id="rId192"/>
    <p:sldId id="420" r:id="rId193"/>
    <p:sldId id="421" r:id="rId194"/>
    <p:sldId id="422" r:id="rId195"/>
    <p:sldId id="423" r:id="rId196"/>
    <p:sldId id="436" r:id="rId197"/>
    <p:sldId id="426" r:id="rId198"/>
    <p:sldId id="427" r:id="rId199"/>
    <p:sldId id="428" r:id="rId200"/>
    <p:sldId id="429" r:id="rId201"/>
    <p:sldId id="431" r:id="rId202"/>
    <p:sldId id="432" r:id="rId203"/>
    <p:sldId id="433" r:id="rId204"/>
    <p:sldId id="434" r:id="rId205"/>
    <p:sldId id="435" r:id="rId206"/>
    <p:sldId id="439" r:id="rId207"/>
    <p:sldId id="440" r:id="rId208"/>
    <p:sldId id="441" r:id="rId209"/>
    <p:sldId id="443" r:id="rId210"/>
    <p:sldId id="444" r:id="rId211"/>
    <p:sldId id="445" r:id="rId212"/>
    <p:sldId id="446" r:id="rId213"/>
    <p:sldId id="447" r:id="rId214"/>
    <p:sldId id="448" r:id="rId215"/>
    <p:sldId id="449" r:id="rId216"/>
    <p:sldId id="450" r:id="rId217"/>
    <p:sldId id="451" r:id="rId218"/>
    <p:sldId id="452" r:id="rId219"/>
    <p:sldId id="454" r:id="rId220"/>
    <p:sldId id="518" r:id="rId221"/>
    <p:sldId id="455" r:id="rId222"/>
    <p:sldId id="457" r:id="rId223"/>
    <p:sldId id="456" r:id="rId224"/>
    <p:sldId id="517" r:id="rId225"/>
    <p:sldId id="508" r:id="rId226"/>
    <p:sldId id="262" r:id="rId227"/>
    <p:sldId id="811" r:id="rId228"/>
    <p:sldId id="812" r:id="rId229"/>
    <p:sldId id="813" r:id="rId230"/>
    <p:sldId id="453" r:id="rId231"/>
    <p:sldId id="814" r:id="rId232"/>
    <p:sldId id="815" r:id="rId233"/>
    <p:sldId id="816" r:id="rId234"/>
    <p:sldId id="817" r:id="rId235"/>
    <p:sldId id="818" r:id="rId236"/>
    <p:sldId id="819" r:id="rId237"/>
    <p:sldId id="820" r:id="rId238"/>
    <p:sldId id="821" r:id="rId239"/>
    <p:sldId id="822" r:id="rId240"/>
    <p:sldId id="823" r:id="rId241"/>
    <p:sldId id="824" r:id="rId242"/>
    <p:sldId id="459" r:id="rId243"/>
    <p:sldId id="825" r:id="rId244"/>
    <p:sldId id="263" r:id="rId245"/>
    <p:sldId id="826" r:id="rId246"/>
    <p:sldId id="827" r:id="rId247"/>
    <p:sldId id="828" r:id="rId248"/>
    <p:sldId id="829" r:id="rId249"/>
    <p:sldId id="830" r:id="rId250"/>
    <p:sldId id="458" r:id="rId251"/>
    <p:sldId id="511" r:id="rId252"/>
    <p:sldId id="487" r:id="rId253"/>
    <p:sldId id="488" r:id="rId254"/>
    <p:sldId id="489" r:id="rId255"/>
    <p:sldId id="510" r:id="rId256"/>
    <p:sldId id="512" r:id="rId257"/>
    <p:sldId id="514" r:id="rId258"/>
    <p:sldId id="513" r:id="rId259"/>
    <p:sldId id="460" r:id="rId260"/>
    <p:sldId id="515" r:id="rId261"/>
    <p:sldId id="479" r:id="rId262"/>
    <p:sldId id="461" r:id="rId263"/>
    <p:sldId id="480" r:id="rId264"/>
    <p:sldId id="481" r:id="rId265"/>
    <p:sldId id="482" r:id="rId266"/>
    <p:sldId id="462" r:id="rId267"/>
    <p:sldId id="463" r:id="rId268"/>
    <p:sldId id="464" r:id="rId269"/>
    <p:sldId id="701" r:id="rId270"/>
    <p:sldId id="702" r:id="rId271"/>
    <p:sldId id="703" r:id="rId272"/>
    <p:sldId id="704" r:id="rId273"/>
    <p:sldId id="705" r:id="rId274"/>
    <p:sldId id="706" r:id="rId275"/>
    <p:sldId id="707" r:id="rId276"/>
    <p:sldId id="708" r:id="rId277"/>
    <p:sldId id="709" r:id="rId278"/>
    <p:sldId id="710" r:id="rId279"/>
    <p:sldId id="711" r:id="rId280"/>
    <p:sldId id="712" r:id="rId281"/>
    <p:sldId id="465" r:id="rId282"/>
    <p:sldId id="516" r:id="rId283"/>
    <p:sldId id="467" r:id="rId284"/>
    <p:sldId id="801" r:id="rId285"/>
    <p:sldId id="698" r:id="rId286"/>
    <p:sldId id="699" r:id="rId287"/>
    <p:sldId id="469" r:id="rId288"/>
    <p:sldId id="471" r:id="rId289"/>
    <p:sldId id="472" r:id="rId290"/>
    <p:sldId id="473" r:id="rId291"/>
    <p:sldId id="474" r:id="rId292"/>
    <p:sldId id="800" r:id="rId293"/>
    <p:sldId id="475" r:id="rId294"/>
    <p:sldId id="476" r:id="rId295"/>
    <p:sldId id="477" r:id="rId296"/>
    <p:sldId id="478" r:id="rId297"/>
    <p:sldId id="483" r:id="rId298"/>
    <p:sldId id="485" r:id="rId299"/>
    <p:sldId id="484" r:id="rId300"/>
    <p:sldId id="486" r:id="rId301"/>
    <p:sldId id="492" r:id="rId302"/>
    <p:sldId id="493" r:id="rId303"/>
    <p:sldId id="521" r:id="rId304"/>
    <p:sldId id="490" r:id="rId305"/>
    <p:sldId id="491" r:id="rId306"/>
    <p:sldId id="494" r:id="rId307"/>
    <p:sldId id="495" r:id="rId308"/>
    <p:sldId id="496" r:id="rId309"/>
    <p:sldId id="497" r:id="rId310"/>
    <p:sldId id="831" r:id="rId311"/>
    <p:sldId id="498" r:id="rId312"/>
    <p:sldId id="499" r:id="rId313"/>
    <p:sldId id="500" r:id="rId314"/>
    <p:sldId id="746" r:id="rId315"/>
    <p:sldId id="747" r:id="rId316"/>
    <p:sldId id="748" r:id="rId317"/>
    <p:sldId id="749" r:id="rId318"/>
    <p:sldId id="750" r:id="rId319"/>
    <p:sldId id="751" r:id="rId320"/>
    <p:sldId id="752" r:id="rId321"/>
    <p:sldId id="753" r:id="rId322"/>
    <p:sldId id="754" r:id="rId323"/>
    <p:sldId id="755" r:id="rId324"/>
    <p:sldId id="756" r:id="rId325"/>
    <p:sldId id="757" r:id="rId326"/>
    <p:sldId id="758" r:id="rId327"/>
    <p:sldId id="759" r:id="rId328"/>
    <p:sldId id="761" r:id="rId329"/>
  </p:sldIdLst>
  <p:sldSz cx="9144000" cy="6858000" type="screen4x3"/>
  <p:notesSz cx="6858000" cy="9144000"/>
  <p:embeddedFontLst>
    <p:embeddedFont>
      <p:font typeface="Arial Unicode MS" panose="020B0604020202020204" charset="-128"/>
      <p:regular r:id="rId331"/>
    </p:embeddedFont>
    <p:embeddedFont>
      <p:font typeface="Aharoni" panose="02010803020104030203" pitchFamily="2" charset="-79"/>
      <p:bold r:id="rId332"/>
    </p:embeddedFont>
    <p:embeddedFont>
      <p:font typeface="Calibri" panose="020F0502020204030204" pitchFamily="34" charset="0"/>
      <p:regular r:id="rId333"/>
      <p:bold r:id="rId334"/>
      <p:italic r:id="rId335"/>
      <p:boldItalic r:id="rId336"/>
    </p:embeddedFont>
    <p:embeddedFont>
      <p:font typeface="Consolas" panose="020B0609020204030204" pitchFamily="49" charset="0"/>
      <p:regular r:id="rId337"/>
      <p:bold r:id="rId338"/>
      <p:italic r:id="rId339"/>
      <p:boldItalic r:id="rId340"/>
    </p:embeddedFont>
    <p:embeddedFont>
      <p:font typeface="Georgia" panose="02040502050405020303" pitchFamily="18" charset="0"/>
      <p:regular r:id="rId341"/>
      <p:bold r:id="rId342"/>
      <p:italic r:id="rId343"/>
      <p:boldItalic r:id="rId344"/>
    </p:embeddedFont>
    <p:embeddedFont>
      <p:font typeface="Monaco" panose="020B0604020202020204"/>
      <p:regular r:id="rId345"/>
    </p:embeddedFont>
    <p:embeddedFont>
      <p:font typeface="Permanent Marker" panose="02000000000000000000" pitchFamily="2" charset="0"/>
      <p:regular r:id="rId346"/>
    </p:embeddedFont>
    <p:embeddedFont>
      <p:font typeface="Verdana" panose="020B0604030504040204" pitchFamily="34" charset="0"/>
      <p:regular r:id="rId347"/>
      <p:bold r:id="rId348"/>
      <p:italic r:id="rId349"/>
      <p:boldItalic r:id="rId350"/>
    </p:embeddedFont>
    <p:embeddedFont>
      <p:font typeface="Wingdings 2" panose="05020102010507070707" pitchFamily="18" charset="2"/>
      <p:regular r:id="rId351"/>
    </p:embeddedFont>
  </p:embeddedFontLst>
  <p:defaultTextStyle>
    <a:defPPr>
      <a:defRPr lang="fr-FR"/>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59" autoAdjust="0"/>
    <p:restoredTop sz="86920" autoAdjust="0"/>
  </p:normalViewPr>
  <p:slideViewPr>
    <p:cSldViewPr>
      <p:cViewPr varScale="1">
        <p:scale>
          <a:sx n="110" d="100"/>
          <a:sy n="110" d="100"/>
        </p:scale>
        <p:origin x="2064" y="108"/>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font" Target="fonts/font15.fntdata"/><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font" Target="fonts/font5.fntdata"/><Relationship Id="rId356"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font" Target="fonts/font16.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font" Target="fonts/font6.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font" Target="fonts/font17.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font" Target="fonts/font7.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font" Target="fonts/font18.fntdata"/><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font" Target="fonts/font8.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font" Target="fonts/font19.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font" Target="fonts/font4.fntdata"/><Relationship Id="rId350" Type="http://schemas.openxmlformats.org/officeDocument/2006/relationships/font" Target="fonts/font20.fntdata"/><Relationship Id="rId35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font" Target="fonts/font10.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font" Target="fonts/font21.fntdata"/><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font" Target="fonts/font11.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font" Target="fonts/font1.fntdata"/><Relationship Id="rId352" Type="http://schemas.openxmlformats.org/officeDocument/2006/relationships/commentAuthors" Target="commentAuthor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font" Target="fonts/font12.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font" Target="fonts/font2.fntdata"/><Relationship Id="rId353"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font" Target="fonts/font3.fntdata"/><Relationship Id="rId354"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5C205C04-D124-47C4-A133-2737FDE00AFD}" type="presOf" srcId="{6C7482BC-A92E-4647-8231-3DE74095A242}" destId="{1808D7BF-C8B8-4930-802C-82D7822DDC12}" srcOrd="0" destOrd="0" presId="urn:microsoft.com/office/officeart/2005/8/layout/hierarchy2"/>
    <dgm:cxn modelId="{298C6009-49A0-4077-8C91-F4815E05902F}" type="presOf" srcId="{BA485A6F-B21F-46DC-820F-1F007BDEA4BE}" destId="{AE42F74B-DF5F-47E7-83A2-701F508F2A37}" srcOrd="0" destOrd="0" presId="urn:microsoft.com/office/officeart/2005/8/layout/hierarchy2"/>
    <dgm:cxn modelId="{7478530B-8218-45F9-A684-8BAA9CE92097}" type="presOf" srcId="{57ADFAE1-E1BA-4D3A-908A-7BF1F764F9DC}" destId="{C96181AB-B18C-4C36-B468-B3D792F49605}" srcOrd="1" destOrd="0" presId="urn:microsoft.com/office/officeart/2005/8/layout/hierarchy2"/>
    <dgm:cxn modelId="{0FB3BF16-2BDE-4FF8-85B7-F61EC53BA289}" type="presOf" srcId="{A415325F-4D29-45BD-A1BE-8E9F0DAAD8DD}" destId="{D501E6BD-EFE7-4A49-9AC8-4BE7CC28628A}"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B6500C29-4C2C-41D8-86B1-B47D0BB24883}" srcId="{E9604839-3C9B-47FC-9ED9-3BFC057319E7}" destId="{121DFB30-1895-4410-96FD-F28C7A2DEF1D}" srcOrd="0" destOrd="0" parTransId="{57ADFAE1-E1BA-4D3A-908A-7BF1F764F9DC}" sibTransId="{2F1A2039-1B7D-4932-9C9B-709A052322D5}"/>
    <dgm:cxn modelId="{EB70682E-ED13-4438-A0E3-350502A89EEC}" srcId="{D837E181-2920-4214-8E12-432D1DA4EB7C}" destId="{9AB95478-761C-4297-9E2E-B48A4B0FE08B}" srcOrd="0" destOrd="0" parTransId="{C3CF7142-D2C1-425F-B218-4D3412316EBC}" sibTransId="{4310B303-6578-46A8-8D46-008231153E36}"/>
    <dgm:cxn modelId="{4373EE5B-1F45-4F7E-A168-EB8AE4E047AE}" type="presOf" srcId="{847C4C8A-0EF2-4E93-A61E-FFDAEEC1D7AB}" destId="{D90EF43F-577C-4279-9A10-73E41B499518}" srcOrd="1" destOrd="0" presId="urn:microsoft.com/office/officeart/2005/8/layout/hierarchy2"/>
    <dgm:cxn modelId="{9BEF6E41-EC7A-40FC-9003-90F193D9991E}" type="presOf" srcId="{ABB0099C-AFA3-41DF-B4CA-BB4FC775579C}" destId="{FAFC6F6E-02C5-4A95-88A3-038F4EF48096}" srcOrd="1"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B6DCD263-B1BD-4465-97EE-40FEC560894A}" type="presOf" srcId="{C3CF7142-D2C1-425F-B218-4D3412316EBC}" destId="{0A9111DD-C7AE-48EC-9D26-B89820290A6B}" srcOrd="1" destOrd="0" presId="urn:microsoft.com/office/officeart/2005/8/layout/hierarchy2"/>
    <dgm:cxn modelId="{C0E67245-A148-4B43-91BA-4FCFD01330D3}" type="presOf" srcId="{A4CBD843-3417-4388-A80E-B0711C8D85D3}" destId="{18DD3230-A6BD-4590-8A60-C06394B74D62}" srcOrd="0" destOrd="0" presId="urn:microsoft.com/office/officeart/2005/8/layout/hierarchy2"/>
    <dgm:cxn modelId="{E4833A4B-5D5D-4415-A9B4-CA6F87D9EA01}" type="presOf" srcId="{A4CBD843-3417-4388-A80E-B0711C8D85D3}" destId="{80D20A30-055D-4370-8E69-6021CBB97B59}" srcOrd="1" destOrd="0" presId="urn:microsoft.com/office/officeart/2005/8/layout/hierarchy2"/>
    <dgm:cxn modelId="{C40DB34D-7C25-48E0-8DF2-A1D178DF24E3}" type="presOf" srcId="{9AB95478-761C-4297-9E2E-B48A4B0FE08B}" destId="{F7039B37-92D1-4AE5-8454-30CC782937AC}" srcOrd="0" destOrd="0" presId="urn:microsoft.com/office/officeart/2005/8/layout/hierarchy2"/>
    <dgm:cxn modelId="{E9230050-79C2-4352-A643-1213CEBA9935}" type="presOf" srcId="{E9604839-3C9B-47FC-9ED9-3BFC057319E7}" destId="{EBE90951-556A-48F7-A95D-7DB610448A00}" srcOrd="0" destOrd="0" presId="urn:microsoft.com/office/officeart/2005/8/layout/hierarchy2"/>
    <dgm:cxn modelId="{95134152-0530-4FFE-814E-ED1D82490311}" type="presOf" srcId="{71BB9BED-74EA-4963-A3E9-A7C775408BD1}" destId="{18A91142-3974-48A6-B18D-7C75E1569CC9}" srcOrd="0" destOrd="0" presId="urn:microsoft.com/office/officeart/2005/8/layout/hierarchy2"/>
    <dgm:cxn modelId="{9B173257-EEBC-4D57-8FEB-6D8B89FC96EF}" type="presOf" srcId="{B1727068-F303-448F-855B-B104DA8094B4}" destId="{CC01AA2E-63DC-4932-A57D-77A90B0574AA}" srcOrd="0" destOrd="0" presId="urn:microsoft.com/office/officeart/2005/8/layout/hierarchy2"/>
    <dgm:cxn modelId="{A6604D79-3A20-4FDD-8665-03A679400FC9}" type="presOf" srcId="{847C4C8A-0EF2-4E93-A61E-FFDAEEC1D7AB}" destId="{2F3BC466-C9D5-44CF-BFF9-50C08DD88212}"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53775E7C-0CE8-4440-BD8C-6E707556729F}" type="presOf" srcId="{C3CF7142-D2C1-425F-B218-4D3412316EBC}" destId="{897FC064-15B7-4E25-A161-8C5A502CFAAA}" srcOrd="0" destOrd="0" presId="urn:microsoft.com/office/officeart/2005/8/layout/hierarchy2"/>
    <dgm:cxn modelId="{387B5981-41CF-49ED-9B95-DD87A2370F7E}" type="presOf" srcId="{A4324E07-4432-4267-AE68-185132485ECD}" destId="{94ED0C61-38A7-4A89-B474-60182FBD7054}" srcOrd="1" destOrd="0" presId="urn:microsoft.com/office/officeart/2005/8/layout/hierarchy2"/>
    <dgm:cxn modelId="{D9EB6F82-12C1-49FF-8D66-AA70889C047E}" type="presOf" srcId="{A8E1AE2C-47E7-4E98-A5BA-30399C1DB7A7}" destId="{B2170F5C-E9E3-40DF-A316-FE0591184BE1}" srcOrd="0" destOrd="0" presId="urn:microsoft.com/office/officeart/2005/8/layout/hierarchy2"/>
    <dgm:cxn modelId="{636A9185-5FAD-4576-A0E0-9C16802A7427}" type="presOf" srcId="{57ADFAE1-E1BA-4D3A-908A-7BF1F764F9DC}" destId="{AF15360F-16CE-4B97-A903-8F6051908CDF}" srcOrd="0" destOrd="0" presId="urn:microsoft.com/office/officeart/2005/8/layout/hierarchy2"/>
    <dgm:cxn modelId="{318B3086-9EC5-4486-AE3E-8DE565531BDB}" type="presOf" srcId="{ABB0099C-AFA3-41DF-B4CA-BB4FC775579C}" destId="{2D7D779E-7E21-4EC5-BDAD-D1A49EFA115D}" srcOrd="0" destOrd="0" presId="urn:microsoft.com/office/officeart/2005/8/layout/hierarchy2"/>
    <dgm:cxn modelId="{5DB82F92-5871-4C10-96B9-EB663F196B79}" type="presOf" srcId="{7E351775-3EFF-449C-BC35-FDDFE267C4C5}" destId="{5B5B3C97-43BE-4BB4-BE09-8CF6CC1A4DC8}" srcOrd="0" destOrd="0" presId="urn:microsoft.com/office/officeart/2005/8/layout/hierarchy2"/>
    <dgm:cxn modelId="{4FC71693-D333-4858-97FA-830281CA519D}" type="presOf" srcId="{7E351775-3EFF-449C-BC35-FDDFE267C4C5}" destId="{2AD602A4-7B26-4716-BCFE-5178E9ECC541}" srcOrd="1" destOrd="0" presId="urn:microsoft.com/office/officeart/2005/8/layout/hierarchy2"/>
    <dgm:cxn modelId="{9431899D-B339-45C9-9431-75CCFC8B6935}" type="presOf" srcId="{121DFB30-1895-4410-96FD-F28C7A2DEF1D}" destId="{991A9475-062F-4612-A061-9C90B7A9180F}" srcOrd="0" destOrd="0" presId="urn:microsoft.com/office/officeart/2005/8/layout/hierarchy2"/>
    <dgm:cxn modelId="{0A865CB0-ED18-44FA-B4D8-BB614DF243BE}" type="presOf" srcId="{A4324E07-4432-4267-AE68-185132485ECD}" destId="{74D7DE4F-0659-46ED-AC18-BEA69630B8A0}" srcOrd="0" destOrd="0" presId="urn:microsoft.com/office/officeart/2005/8/layout/hierarchy2"/>
    <dgm:cxn modelId="{8C1944B0-769B-4D54-B3AD-509F529F6DF6}" type="presOf" srcId="{AF287140-2447-44F5-8D53-7B6226FB1B57}" destId="{0C36E68E-609A-41AB-98CD-BCE362D845E8}"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607C7DC2-40A7-4090-9B56-DB64AC9E473A}" srcId="{9AB95478-761C-4297-9E2E-B48A4B0FE08B}" destId="{6C7482BC-A92E-4647-8231-3DE74095A242}" srcOrd="0" destOrd="0" parTransId="{ABB0099C-AFA3-41DF-B4CA-BB4FC775579C}" sibTransId="{95298B90-2D8B-4EF6-A48F-79B328FE9E45}"/>
    <dgm:cxn modelId="{30AF02D4-F0DD-4BDF-B4C4-9D54ADC9802C}" type="presOf" srcId="{A415325F-4D29-45BD-A1BE-8E9F0DAAD8DD}" destId="{DF9F3707-87FC-4011-B4AB-9EBF2F464932}"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1816E3F0-6F7D-42FE-AC0B-E3B0E5DA6316}" type="presOf" srcId="{D837E181-2920-4214-8E12-432D1DA4EB7C}" destId="{56FB13E0-9524-4236-8454-1EE7534CD57B}" srcOrd="0" destOrd="0" presId="urn:microsoft.com/office/officeart/2005/8/layout/hierarchy2"/>
    <dgm:cxn modelId="{A7331CFA-4173-4D30-886E-4678B7DAB05A}" srcId="{AF287140-2447-44F5-8D53-7B6226FB1B57}" destId="{D837E181-2920-4214-8E12-432D1DA4EB7C}" srcOrd="0" destOrd="0" parTransId="{EEEEAE0A-6EF7-41BD-94AE-09547E20DA69}" sibTransId="{0D23ED9E-7743-46FA-81D9-F866AD3C251E}"/>
    <dgm:cxn modelId="{5D12E2B1-8307-4606-814B-9901E40ED55E}" type="presParOf" srcId="{0C36E68E-609A-41AB-98CD-BCE362D845E8}" destId="{57C5D4ED-00FA-4C74-BCF1-1B7FAE1B5C7C}" srcOrd="0" destOrd="0" presId="urn:microsoft.com/office/officeart/2005/8/layout/hierarchy2"/>
    <dgm:cxn modelId="{952A5D5F-83AE-4209-9415-EF5E7B9B00B3}" type="presParOf" srcId="{57C5D4ED-00FA-4C74-BCF1-1B7FAE1B5C7C}" destId="{56FB13E0-9524-4236-8454-1EE7534CD57B}" srcOrd="0" destOrd="0" presId="urn:microsoft.com/office/officeart/2005/8/layout/hierarchy2"/>
    <dgm:cxn modelId="{2BFD43E8-0DE6-40A1-9CD7-9CA76DF2A674}" type="presParOf" srcId="{57C5D4ED-00FA-4C74-BCF1-1B7FAE1B5C7C}" destId="{29D3954B-40EE-4504-9236-26A506A60416}" srcOrd="1" destOrd="0" presId="urn:microsoft.com/office/officeart/2005/8/layout/hierarchy2"/>
    <dgm:cxn modelId="{9D649BA3-6292-4E50-B34F-F224C1AC409B}" type="presParOf" srcId="{29D3954B-40EE-4504-9236-26A506A60416}" destId="{897FC064-15B7-4E25-A161-8C5A502CFAAA}" srcOrd="0" destOrd="0" presId="urn:microsoft.com/office/officeart/2005/8/layout/hierarchy2"/>
    <dgm:cxn modelId="{A044897B-2780-4D0C-86C5-FE87D7A283FB}" type="presParOf" srcId="{897FC064-15B7-4E25-A161-8C5A502CFAAA}" destId="{0A9111DD-C7AE-48EC-9D26-B89820290A6B}" srcOrd="0" destOrd="0" presId="urn:microsoft.com/office/officeart/2005/8/layout/hierarchy2"/>
    <dgm:cxn modelId="{5C41ACEE-9628-478E-A35E-1CC0422CBE5F}" type="presParOf" srcId="{29D3954B-40EE-4504-9236-26A506A60416}" destId="{0E446346-D6AC-4F8F-999E-0E53A59DFC2B}" srcOrd="1" destOrd="0" presId="urn:microsoft.com/office/officeart/2005/8/layout/hierarchy2"/>
    <dgm:cxn modelId="{30D1426B-F339-4658-A179-1D708BB48889}" type="presParOf" srcId="{0E446346-D6AC-4F8F-999E-0E53A59DFC2B}" destId="{F7039B37-92D1-4AE5-8454-30CC782937AC}" srcOrd="0" destOrd="0" presId="urn:microsoft.com/office/officeart/2005/8/layout/hierarchy2"/>
    <dgm:cxn modelId="{7F8ED7D7-7758-471E-9FAE-70596CC553E1}" type="presParOf" srcId="{0E446346-D6AC-4F8F-999E-0E53A59DFC2B}" destId="{80BAC1D7-6725-4A21-9802-637860DCE139}" srcOrd="1" destOrd="0" presId="urn:microsoft.com/office/officeart/2005/8/layout/hierarchy2"/>
    <dgm:cxn modelId="{20F832FA-337F-4712-BAA4-A04849D1086C}" type="presParOf" srcId="{80BAC1D7-6725-4A21-9802-637860DCE139}" destId="{2D7D779E-7E21-4EC5-BDAD-D1A49EFA115D}" srcOrd="0" destOrd="0" presId="urn:microsoft.com/office/officeart/2005/8/layout/hierarchy2"/>
    <dgm:cxn modelId="{55C26CE9-3B97-4713-825D-CE1CB108CDB8}" type="presParOf" srcId="{2D7D779E-7E21-4EC5-BDAD-D1A49EFA115D}" destId="{FAFC6F6E-02C5-4A95-88A3-038F4EF48096}" srcOrd="0" destOrd="0" presId="urn:microsoft.com/office/officeart/2005/8/layout/hierarchy2"/>
    <dgm:cxn modelId="{302F1752-3162-4D97-8B59-D74D3CFC0EFD}" type="presParOf" srcId="{80BAC1D7-6725-4A21-9802-637860DCE139}" destId="{E0B38FB8-2DA6-4A07-AD1F-EF5C24ACB34C}" srcOrd="1" destOrd="0" presId="urn:microsoft.com/office/officeart/2005/8/layout/hierarchy2"/>
    <dgm:cxn modelId="{6DA75F63-4A95-46FC-BDCA-23C68925C325}" type="presParOf" srcId="{E0B38FB8-2DA6-4A07-AD1F-EF5C24ACB34C}" destId="{1808D7BF-C8B8-4930-802C-82D7822DDC12}" srcOrd="0" destOrd="0" presId="urn:microsoft.com/office/officeart/2005/8/layout/hierarchy2"/>
    <dgm:cxn modelId="{08E244B7-10F2-4F69-A641-08AA8195F48F}" type="presParOf" srcId="{E0B38FB8-2DA6-4A07-AD1F-EF5C24ACB34C}" destId="{B7EA4158-E8C7-4B7C-B29B-64BBEBD12D68}" srcOrd="1" destOrd="0" presId="urn:microsoft.com/office/officeart/2005/8/layout/hierarchy2"/>
    <dgm:cxn modelId="{8EC1A55C-1996-4F6E-8972-B92F92A066FB}" type="presParOf" srcId="{29D3954B-40EE-4504-9236-26A506A60416}" destId="{5B5B3C97-43BE-4BB4-BE09-8CF6CC1A4DC8}" srcOrd="2" destOrd="0" presId="urn:microsoft.com/office/officeart/2005/8/layout/hierarchy2"/>
    <dgm:cxn modelId="{4404A8AB-69BD-454E-BA5D-80F78DB56A73}" type="presParOf" srcId="{5B5B3C97-43BE-4BB4-BE09-8CF6CC1A4DC8}" destId="{2AD602A4-7B26-4716-BCFE-5178E9ECC541}" srcOrd="0" destOrd="0" presId="urn:microsoft.com/office/officeart/2005/8/layout/hierarchy2"/>
    <dgm:cxn modelId="{D7F9DE9C-6F65-4CD1-BB18-C684F7DC638E}" type="presParOf" srcId="{29D3954B-40EE-4504-9236-26A506A60416}" destId="{094DFB88-ADA9-43D8-B560-D3726D461D87}" srcOrd="3" destOrd="0" presId="urn:microsoft.com/office/officeart/2005/8/layout/hierarchy2"/>
    <dgm:cxn modelId="{BB4B1E29-88CC-4B5C-AB88-6CE8F71DFDA3}" type="presParOf" srcId="{094DFB88-ADA9-43D8-B560-D3726D461D87}" destId="{AE42F74B-DF5F-47E7-83A2-701F508F2A37}" srcOrd="0" destOrd="0" presId="urn:microsoft.com/office/officeart/2005/8/layout/hierarchy2"/>
    <dgm:cxn modelId="{2D4A8094-CF8C-4EAF-A810-138CACA07C8A}" type="presParOf" srcId="{094DFB88-ADA9-43D8-B560-D3726D461D87}" destId="{AA2D23E6-4FCF-4E15-9BC1-5740C70E54DC}" srcOrd="1" destOrd="0" presId="urn:microsoft.com/office/officeart/2005/8/layout/hierarchy2"/>
    <dgm:cxn modelId="{6FDFFDB5-3FB9-42AD-B92C-603F4B26E0EF}" type="presParOf" srcId="{AA2D23E6-4FCF-4E15-9BC1-5740C70E54DC}" destId="{D501E6BD-EFE7-4A49-9AC8-4BE7CC28628A}" srcOrd="0" destOrd="0" presId="urn:microsoft.com/office/officeart/2005/8/layout/hierarchy2"/>
    <dgm:cxn modelId="{7BC73172-77EC-4FA0-919C-BEC54226A8F4}" type="presParOf" srcId="{D501E6BD-EFE7-4A49-9AC8-4BE7CC28628A}" destId="{DF9F3707-87FC-4011-B4AB-9EBF2F464932}" srcOrd="0" destOrd="0" presId="urn:microsoft.com/office/officeart/2005/8/layout/hierarchy2"/>
    <dgm:cxn modelId="{0149163E-CFA1-4A4E-B992-433B88773880}" type="presParOf" srcId="{AA2D23E6-4FCF-4E15-9BC1-5740C70E54DC}" destId="{AE58D4F5-A11B-4E7D-8397-E0BD475B0752}" srcOrd="1" destOrd="0" presId="urn:microsoft.com/office/officeart/2005/8/layout/hierarchy2"/>
    <dgm:cxn modelId="{FF74BFEC-A2B6-4484-87FB-CCF69B5FCCE9}" type="presParOf" srcId="{AE58D4F5-A11B-4E7D-8397-E0BD475B0752}" destId="{B2170F5C-E9E3-40DF-A316-FE0591184BE1}" srcOrd="0" destOrd="0" presId="urn:microsoft.com/office/officeart/2005/8/layout/hierarchy2"/>
    <dgm:cxn modelId="{D69F8C58-8314-4B52-A08D-71538225DCEA}" type="presParOf" srcId="{AE58D4F5-A11B-4E7D-8397-E0BD475B0752}" destId="{53F7CD39-F152-467D-8756-BBDDD8EF3366}" srcOrd="1" destOrd="0" presId="urn:microsoft.com/office/officeart/2005/8/layout/hierarchy2"/>
    <dgm:cxn modelId="{D6A45F01-A862-4D54-AAC0-BCA10CC1EE51}" type="presParOf" srcId="{53F7CD39-F152-467D-8756-BBDDD8EF3366}" destId="{74D7DE4F-0659-46ED-AC18-BEA69630B8A0}" srcOrd="0" destOrd="0" presId="urn:microsoft.com/office/officeart/2005/8/layout/hierarchy2"/>
    <dgm:cxn modelId="{221596E7-9B0E-4C33-9DFC-5C076527F72B}" type="presParOf" srcId="{74D7DE4F-0659-46ED-AC18-BEA69630B8A0}" destId="{94ED0C61-38A7-4A89-B474-60182FBD7054}" srcOrd="0" destOrd="0" presId="urn:microsoft.com/office/officeart/2005/8/layout/hierarchy2"/>
    <dgm:cxn modelId="{8103F302-563B-4BF8-9D78-806E4A9F15F3}" type="presParOf" srcId="{53F7CD39-F152-467D-8756-BBDDD8EF3366}" destId="{00A40067-AFDB-45F2-B6FE-CC835068F15E}" srcOrd="1" destOrd="0" presId="urn:microsoft.com/office/officeart/2005/8/layout/hierarchy2"/>
    <dgm:cxn modelId="{A79DD2BF-839B-464E-86A8-6AA2532A2FAA}" type="presParOf" srcId="{00A40067-AFDB-45F2-B6FE-CC835068F15E}" destId="{CC01AA2E-63DC-4932-A57D-77A90B0574AA}" srcOrd="0" destOrd="0" presId="urn:microsoft.com/office/officeart/2005/8/layout/hierarchy2"/>
    <dgm:cxn modelId="{079B8961-8BA6-4F18-BCC7-E66DB7C54466}" type="presParOf" srcId="{00A40067-AFDB-45F2-B6FE-CC835068F15E}" destId="{89791C9E-90A1-49AE-B41F-58D42A990ADD}" srcOrd="1" destOrd="0" presId="urn:microsoft.com/office/officeart/2005/8/layout/hierarchy2"/>
    <dgm:cxn modelId="{A0011A27-811C-43D3-9BA3-85CD60C76C08}" type="presParOf" srcId="{29D3954B-40EE-4504-9236-26A506A60416}" destId="{18DD3230-A6BD-4590-8A60-C06394B74D62}" srcOrd="4" destOrd="0" presId="urn:microsoft.com/office/officeart/2005/8/layout/hierarchy2"/>
    <dgm:cxn modelId="{FA4B2E2B-0247-47D4-8A65-C5543062059C}" type="presParOf" srcId="{18DD3230-A6BD-4590-8A60-C06394B74D62}" destId="{80D20A30-055D-4370-8E69-6021CBB97B59}" srcOrd="0" destOrd="0" presId="urn:microsoft.com/office/officeart/2005/8/layout/hierarchy2"/>
    <dgm:cxn modelId="{953952D3-FD93-4BDA-9D36-72D739445F7F}" type="presParOf" srcId="{29D3954B-40EE-4504-9236-26A506A60416}" destId="{52F7FC24-DA5F-46D7-9148-E6555DBD923B}" srcOrd="5" destOrd="0" presId="urn:microsoft.com/office/officeart/2005/8/layout/hierarchy2"/>
    <dgm:cxn modelId="{D09F1DF4-742D-4320-B93C-C72910D4EDA2}" type="presParOf" srcId="{52F7FC24-DA5F-46D7-9148-E6555DBD923B}" destId="{18A91142-3974-48A6-B18D-7C75E1569CC9}" srcOrd="0" destOrd="0" presId="urn:microsoft.com/office/officeart/2005/8/layout/hierarchy2"/>
    <dgm:cxn modelId="{24B38A3E-2EF4-4285-9C84-ADD5048D1A1F}" type="presParOf" srcId="{52F7FC24-DA5F-46D7-9148-E6555DBD923B}" destId="{B99DC8DB-7006-4EA6-B51C-265E52244C67}" srcOrd="1" destOrd="0" presId="urn:microsoft.com/office/officeart/2005/8/layout/hierarchy2"/>
    <dgm:cxn modelId="{51A623C0-28F2-431A-9FA4-617F1E2D1F0C}" type="presParOf" srcId="{B99DC8DB-7006-4EA6-B51C-265E52244C67}" destId="{2F3BC466-C9D5-44CF-BFF9-50C08DD88212}" srcOrd="0" destOrd="0" presId="urn:microsoft.com/office/officeart/2005/8/layout/hierarchy2"/>
    <dgm:cxn modelId="{4F944997-60C6-4EC5-962A-AA09D7BB5A49}" type="presParOf" srcId="{2F3BC466-C9D5-44CF-BFF9-50C08DD88212}" destId="{D90EF43F-577C-4279-9A10-73E41B499518}" srcOrd="0" destOrd="0" presId="urn:microsoft.com/office/officeart/2005/8/layout/hierarchy2"/>
    <dgm:cxn modelId="{E8BCC4A8-5A71-494A-96BC-C77DC56274CB}" type="presParOf" srcId="{B99DC8DB-7006-4EA6-B51C-265E52244C67}" destId="{2A8A1CC1-7E6C-4D76-965A-AF95EB504D20}" srcOrd="1" destOrd="0" presId="urn:microsoft.com/office/officeart/2005/8/layout/hierarchy2"/>
    <dgm:cxn modelId="{234D1EFF-A020-430A-B108-A09B53326C54}" type="presParOf" srcId="{2A8A1CC1-7E6C-4D76-965A-AF95EB504D20}" destId="{EBE90951-556A-48F7-A95D-7DB610448A00}" srcOrd="0" destOrd="0" presId="urn:microsoft.com/office/officeart/2005/8/layout/hierarchy2"/>
    <dgm:cxn modelId="{88790EAC-7F2E-4660-84AE-5B1787A8CB30}" type="presParOf" srcId="{2A8A1CC1-7E6C-4D76-965A-AF95EB504D20}" destId="{F8116782-79F7-4CD8-8665-DE881D165E90}" srcOrd="1" destOrd="0" presId="urn:microsoft.com/office/officeart/2005/8/layout/hierarchy2"/>
    <dgm:cxn modelId="{738C6D56-F1E1-4AF6-BCDE-8BD0D2F83F4D}" type="presParOf" srcId="{F8116782-79F7-4CD8-8665-DE881D165E90}" destId="{AF15360F-16CE-4B97-A903-8F6051908CDF}" srcOrd="0" destOrd="0" presId="urn:microsoft.com/office/officeart/2005/8/layout/hierarchy2"/>
    <dgm:cxn modelId="{7432F49B-971C-4563-9E4C-65112270F1E0}" type="presParOf" srcId="{AF15360F-16CE-4B97-A903-8F6051908CDF}" destId="{C96181AB-B18C-4C36-B468-B3D792F49605}" srcOrd="0" destOrd="0" presId="urn:microsoft.com/office/officeart/2005/8/layout/hierarchy2"/>
    <dgm:cxn modelId="{9BD5CD60-984B-4EE8-B69C-0D8F0FB62023}" type="presParOf" srcId="{F8116782-79F7-4CD8-8665-DE881D165E90}" destId="{705EBE6E-D76D-4636-A72F-21AB3F7FC21B}" srcOrd="1" destOrd="0" presId="urn:microsoft.com/office/officeart/2005/8/layout/hierarchy2"/>
    <dgm:cxn modelId="{42E657D9-489C-425B-A177-ED34D1D070D7}" type="presParOf" srcId="{705EBE6E-D76D-4636-A72F-21AB3F7FC21B}" destId="{991A9475-062F-4612-A061-9C90B7A9180F}" srcOrd="0" destOrd="0" presId="urn:microsoft.com/office/officeart/2005/8/layout/hierarchy2"/>
    <dgm:cxn modelId="{69D5D032-DC73-4BD5-843D-5D4AF5BC4F8C}" type="presParOf" srcId="{705EBE6E-D76D-4636-A72F-21AB3F7FC21B}" destId="{3AC6CBF4-73E2-4350-9EEE-15ED55887D23}"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F5980-1B89-40E0-B926-EA078A6D5B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67BD3FF-7758-482A-8D50-6CF713C493E3}">
      <dgm:prSet phldrT="[Texte]"/>
      <dgm:spPr/>
      <dgm:t>
        <a:bodyPr/>
        <a:lstStyle/>
        <a:p>
          <a:r>
            <a:rPr lang="fr-FR" dirty="0" err="1"/>
            <a:t>xs:element</a:t>
          </a:r>
          <a:endParaRPr lang="fr-FR" dirty="0"/>
        </a:p>
      </dgm:t>
    </dgm:pt>
    <dgm:pt modelId="{E43512B6-CE9D-47FA-80CD-23E7F966ED9D}" type="parTrans" cxnId="{A67E4C0B-7B60-4A5C-A781-84585F5476D8}">
      <dgm:prSet/>
      <dgm:spPr/>
      <dgm:t>
        <a:bodyPr/>
        <a:lstStyle/>
        <a:p>
          <a:endParaRPr lang="fr-FR"/>
        </a:p>
      </dgm:t>
    </dgm:pt>
    <dgm:pt modelId="{037967E5-7298-4816-A34A-F0345F8F4CD9}" type="sibTrans" cxnId="{A67E4C0B-7B60-4A5C-A781-84585F5476D8}">
      <dgm:prSet/>
      <dgm:spPr/>
      <dgm:t>
        <a:bodyPr/>
        <a:lstStyle/>
        <a:p>
          <a:endParaRPr lang="fr-FR"/>
        </a:p>
      </dgm:t>
    </dgm:pt>
    <dgm:pt modelId="{80A6566A-0C3D-4733-AA93-5A4B5D00D4F3}">
      <dgm:prSet phldrT="[Texte]"/>
      <dgm:spPr/>
      <dgm:t>
        <a:bodyPr/>
        <a:lstStyle/>
        <a:p>
          <a:r>
            <a:rPr lang="fr-FR" dirty="0"/>
            <a:t>Possède des nœuds enfants ?       Attribut ou élément</a:t>
          </a:r>
        </a:p>
      </dgm:t>
    </dgm:pt>
    <dgm:pt modelId="{709A0641-D163-418E-99FE-DD644EE327C8}" type="parTrans" cxnId="{16079B68-7D38-4D0E-A5FF-BE66A4AE9B4B}">
      <dgm:prSet/>
      <dgm:spPr/>
      <dgm:t>
        <a:bodyPr/>
        <a:lstStyle/>
        <a:p>
          <a:endParaRPr lang="fr-FR"/>
        </a:p>
      </dgm:t>
    </dgm:pt>
    <dgm:pt modelId="{05E845B2-860F-45B1-940A-B656B8A6DFCA}" type="sibTrans" cxnId="{16079B68-7D38-4D0E-A5FF-BE66A4AE9B4B}">
      <dgm:prSet/>
      <dgm:spPr/>
      <dgm:t>
        <a:bodyPr/>
        <a:lstStyle/>
        <a:p>
          <a:endParaRPr lang="fr-FR"/>
        </a:p>
      </dgm:t>
    </dgm:pt>
    <dgm:pt modelId="{F7A3AF8E-1570-468C-A8EA-8EF6AE18B13E}">
      <dgm:prSet phldrT="[Texte]"/>
      <dgm:spPr/>
      <dgm:t>
        <a:bodyPr/>
        <a:lstStyle/>
        <a:p>
          <a:r>
            <a:rPr lang="fr-FR" dirty="0" err="1"/>
            <a:t>xs:SimpleType</a:t>
          </a:r>
          <a:r>
            <a:rPr lang="fr-FR" dirty="0"/>
            <a:t> où @type</a:t>
          </a:r>
          <a:r>
            <a:rPr lang="fr-FR" i="1" dirty="0"/>
            <a:t>="</a:t>
          </a:r>
          <a:r>
            <a:rPr lang="fr-FR" i="1" dirty="0" err="1"/>
            <a:t>xs:type</a:t>
          </a:r>
          <a:r>
            <a:rPr lang="fr-FR" i="1" dirty="0"/>
            <a:t>"</a:t>
          </a:r>
        </a:p>
      </dgm:t>
    </dgm:pt>
    <dgm:pt modelId="{66D1B356-E5EB-4110-9CF3-B038E57B77FA}" type="parTrans" cxnId="{94A8B60E-DE4B-47D6-951F-D4F1B43BB88C}">
      <dgm:prSet/>
      <dgm:spPr/>
      <dgm:t>
        <a:bodyPr/>
        <a:lstStyle/>
        <a:p>
          <a:endParaRPr lang="fr-FR"/>
        </a:p>
      </dgm:t>
    </dgm:pt>
    <dgm:pt modelId="{CA85A65D-9907-4719-8B83-571BC377D71A}" type="sibTrans" cxnId="{94A8B60E-DE4B-47D6-951F-D4F1B43BB88C}">
      <dgm:prSet/>
      <dgm:spPr/>
      <dgm:t>
        <a:bodyPr/>
        <a:lstStyle/>
        <a:p>
          <a:endParaRPr lang="fr-FR"/>
        </a:p>
      </dgm:t>
    </dgm:pt>
    <dgm:pt modelId="{A4CBADE1-AB26-4972-8BBE-C06BBAE5E87A}">
      <dgm:prSet phldrT="[Texte]"/>
      <dgm:spPr/>
      <dgm:t>
        <a:bodyPr/>
        <a:lstStyle/>
        <a:p>
          <a:r>
            <a:rPr lang="fr-FR" dirty="0"/>
            <a:t>Ordonné ou tout venant ?</a:t>
          </a:r>
        </a:p>
      </dgm:t>
    </dgm:pt>
    <dgm:pt modelId="{D012D5EE-8237-49BF-8D35-BFB6958D8C62}" type="parTrans" cxnId="{C0D5D27A-F42D-4A92-B15D-CDA6B4247E33}">
      <dgm:prSet/>
      <dgm:spPr/>
      <dgm:t>
        <a:bodyPr/>
        <a:lstStyle/>
        <a:p>
          <a:endParaRPr lang="fr-FR"/>
        </a:p>
      </dgm:t>
    </dgm:pt>
    <dgm:pt modelId="{E90575BB-9C6E-4290-9D1A-51D02465DD66}" type="sibTrans" cxnId="{C0D5D27A-F42D-4A92-B15D-CDA6B4247E33}">
      <dgm:prSet/>
      <dgm:spPr/>
      <dgm:t>
        <a:bodyPr/>
        <a:lstStyle/>
        <a:p>
          <a:endParaRPr lang="fr-FR"/>
        </a:p>
      </dgm:t>
    </dgm:pt>
    <dgm:pt modelId="{C063FFE4-E979-40B0-9661-03C6BD22DD26}">
      <dgm:prSet phldrT="[Texte]"/>
      <dgm:spPr/>
      <dgm:t>
        <a:bodyPr/>
        <a:lstStyle/>
        <a:p>
          <a:r>
            <a:rPr lang="fr-FR" dirty="0"/>
            <a:t>Ordonné </a:t>
          </a:r>
          <a:r>
            <a:rPr lang="fr-FR" dirty="0" err="1"/>
            <a:t>xs:sequence</a:t>
          </a:r>
          <a:endParaRPr lang="fr-FR" dirty="0"/>
        </a:p>
      </dgm:t>
    </dgm:pt>
    <dgm:pt modelId="{5CC5583E-ACCE-459B-B747-A0479719DDD3}" type="parTrans" cxnId="{AD945108-03E8-4020-B44C-4CF8B580FB0B}">
      <dgm:prSet/>
      <dgm:spPr/>
      <dgm:t>
        <a:bodyPr/>
        <a:lstStyle/>
        <a:p>
          <a:endParaRPr lang="fr-FR"/>
        </a:p>
      </dgm:t>
    </dgm:pt>
    <dgm:pt modelId="{9D425A21-A3A4-4A9D-8FA8-45FC41F6F433}" type="sibTrans" cxnId="{AD945108-03E8-4020-B44C-4CF8B580FB0B}">
      <dgm:prSet/>
      <dgm:spPr/>
      <dgm:t>
        <a:bodyPr/>
        <a:lstStyle/>
        <a:p>
          <a:endParaRPr lang="fr-FR"/>
        </a:p>
      </dgm:t>
    </dgm:pt>
    <dgm:pt modelId="{6112869E-7733-4785-905C-208FD2EFBAF0}">
      <dgm:prSet phldrT="[Texte]"/>
      <dgm:spPr/>
      <dgm:t>
        <a:bodyPr/>
        <a:lstStyle/>
        <a:p>
          <a:r>
            <a:rPr lang="fr-FR" dirty="0"/>
            <a:t>Tas non ordonné </a:t>
          </a:r>
          <a:r>
            <a:rPr lang="fr-FR" dirty="0" err="1"/>
            <a:t>xs:all</a:t>
          </a:r>
          <a:endParaRPr lang="fr-FR" dirty="0"/>
        </a:p>
      </dgm:t>
    </dgm:pt>
    <dgm:pt modelId="{C55F31D6-D3D9-4D75-8E4F-8E5D788F366B}" type="parTrans" cxnId="{BAEC042C-CE99-4204-88F9-F8963DC902B3}">
      <dgm:prSet/>
      <dgm:spPr/>
      <dgm:t>
        <a:bodyPr/>
        <a:lstStyle/>
        <a:p>
          <a:endParaRPr lang="fr-FR"/>
        </a:p>
      </dgm:t>
    </dgm:pt>
    <dgm:pt modelId="{BE35C827-825E-4D2C-886F-B64A47EF8607}" type="sibTrans" cxnId="{BAEC042C-CE99-4204-88F9-F8963DC902B3}">
      <dgm:prSet/>
      <dgm:spPr/>
      <dgm:t>
        <a:bodyPr/>
        <a:lstStyle/>
        <a:p>
          <a:endParaRPr lang="fr-FR"/>
        </a:p>
      </dgm:t>
    </dgm:pt>
    <dgm:pt modelId="{D34982B3-18F4-4346-B8D1-1B80B8D66F09}" type="pres">
      <dgm:prSet presAssocID="{C50F5980-1B89-40E0-B926-EA078A6D5BFD}" presName="hierChild1" presStyleCnt="0">
        <dgm:presLayoutVars>
          <dgm:chPref val="1"/>
          <dgm:dir/>
          <dgm:animOne val="branch"/>
          <dgm:animLvl val="lvl"/>
          <dgm:resizeHandles/>
        </dgm:presLayoutVars>
      </dgm:prSet>
      <dgm:spPr/>
    </dgm:pt>
    <dgm:pt modelId="{B4CB7F51-CC05-4F26-8F1E-99DB65040C0A}" type="pres">
      <dgm:prSet presAssocID="{467BD3FF-7758-482A-8D50-6CF713C493E3}" presName="hierRoot1" presStyleCnt="0"/>
      <dgm:spPr/>
    </dgm:pt>
    <dgm:pt modelId="{5EB375C4-C1BC-4D32-BBD2-02121702367F}" type="pres">
      <dgm:prSet presAssocID="{467BD3FF-7758-482A-8D50-6CF713C493E3}" presName="composite" presStyleCnt="0"/>
      <dgm:spPr/>
    </dgm:pt>
    <dgm:pt modelId="{EE1D561A-2710-4B2F-A05C-6CB91AE7B335}" type="pres">
      <dgm:prSet presAssocID="{467BD3FF-7758-482A-8D50-6CF713C493E3}" presName="background" presStyleLbl="node0" presStyleIdx="0" presStyleCnt="1"/>
      <dgm:spPr/>
    </dgm:pt>
    <dgm:pt modelId="{7C17F350-D1B5-4402-AA06-45F92850638B}" type="pres">
      <dgm:prSet presAssocID="{467BD3FF-7758-482A-8D50-6CF713C493E3}" presName="text" presStyleLbl="fgAcc0" presStyleIdx="0" presStyleCnt="1" custLinFactX="-100000" custLinFactNeighborX="-110515" custLinFactNeighborY="-1896">
        <dgm:presLayoutVars>
          <dgm:chPref val="3"/>
        </dgm:presLayoutVars>
      </dgm:prSet>
      <dgm:spPr/>
    </dgm:pt>
    <dgm:pt modelId="{9707CA53-5D91-490E-A574-C1115B9B3460}" type="pres">
      <dgm:prSet presAssocID="{467BD3FF-7758-482A-8D50-6CF713C493E3}" presName="hierChild2" presStyleCnt="0"/>
      <dgm:spPr/>
    </dgm:pt>
    <dgm:pt modelId="{DF7083B0-542E-4F93-A8A6-CC18F60F7ABD}" type="pres">
      <dgm:prSet presAssocID="{709A0641-D163-418E-99FE-DD644EE327C8}" presName="Name10" presStyleLbl="parChTrans1D2" presStyleIdx="0" presStyleCnt="1"/>
      <dgm:spPr/>
    </dgm:pt>
    <dgm:pt modelId="{DBA5653D-5A88-4BFB-A20B-9B5A47A87419}" type="pres">
      <dgm:prSet presAssocID="{80A6566A-0C3D-4733-AA93-5A4B5D00D4F3}" presName="hierRoot2" presStyleCnt="0"/>
      <dgm:spPr/>
    </dgm:pt>
    <dgm:pt modelId="{99079C0A-D000-42CA-923B-D778426058DC}" type="pres">
      <dgm:prSet presAssocID="{80A6566A-0C3D-4733-AA93-5A4B5D00D4F3}" presName="composite2" presStyleCnt="0"/>
      <dgm:spPr/>
    </dgm:pt>
    <dgm:pt modelId="{0BABC276-46ED-49B3-A2EF-09448DBA000A}" type="pres">
      <dgm:prSet presAssocID="{80A6566A-0C3D-4733-AA93-5A4B5D00D4F3}" presName="background2" presStyleLbl="node2" presStyleIdx="0" presStyleCnt="1"/>
      <dgm:spPr/>
    </dgm:pt>
    <dgm:pt modelId="{79A82D86-B18C-4086-A232-D30B7C4523C9}" type="pres">
      <dgm:prSet presAssocID="{80A6566A-0C3D-4733-AA93-5A4B5D00D4F3}" presName="text2" presStyleLbl="fgAcc2" presStyleIdx="0" presStyleCnt="1" custLinFactNeighborX="-82103" custLinFactNeighborY="-37868">
        <dgm:presLayoutVars>
          <dgm:chPref val="3"/>
        </dgm:presLayoutVars>
      </dgm:prSet>
      <dgm:spPr/>
    </dgm:pt>
    <dgm:pt modelId="{70A02021-B9A7-47E9-8652-6D0F2CE548F6}" type="pres">
      <dgm:prSet presAssocID="{80A6566A-0C3D-4733-AA93-5A4B5D00D4F3}" presName="hierChild3" presStyleCnt="0"/>
      <dgm:spPr/>
    </dgm:pt>
    <dgm:pt modelId="{84B8D2EF-FA5F-4BDA-88BC-6776455B6C58}" type="pres">
      <dgm:prSet presAssocID="{66D1B356-E5EB-4110-9CF3-B038E57B77FA}" presName="Name17" presStyleLbl="parChTrans1D3" presStyleIdx="0" presStyleCnt="2"/>
      <dgm:spPr/>
    </dgm:pt>
    <dgm:pt modelId="{C9AEFFB5-3BE5-4B5B-89D8-ACE9FFCD1F5F}" type="pres">
      <dgm:prSet presAssocID="{F7A3AF8E-1570-468C-A8EA-8EF6AE18B13E}" presName="hierRoot3" presStyleCnt="0"/>
      <dgm:spPr/>
    </dgm:pt>
    <dgm:pt modelId="{83708CC9-012C-41D0-A9C1-12B313E20090}" type="pres">
      <dgm:prSet presAssocID="{F7A3AF8E-1570-468C-A8EA-8EF6AE18B13E}" presName="composite3" presStyleCnt="0"/>
      <dgm:spPr/>
    </dgm:pt>
    <dgm:pt modelId="{3531DC1A-E9DA-4B65-9D83-5998B303A992}" type="pres">
      <dgm:prSet presAssocID="{F7A3AF8E-1570-468C-A8EA-8EF6AE18B13E}" presName="background3" presStyleLbl="node3" presStyleIdx="0" presStyleCnt="2"/>
      <dgm:spPr/>
    </dgm:pt>
    <dgm:pt modelId="{DE0D187D-A44B-4C82-88A8-A455DF10E2D5}" type="pres">
      <dgm:prSet presAssocID="{F7A3AF8E-1570-468C-A8EA-8EF6AE18B13E}" presName="text3" presStyleLbl="fgAcc3" presStyleIdx="0" presStyleCnt="2" custLinFactX="-17239" custLinFactNeighborX="-100000" custLinFactNeighborY="-18803">
        <dgm:presLayoutVars>
          <dgm:chPref val="3"/>
        </dgm:presLayoutVars>
      </dgm:prSet>
      <dgm:spPr/>
    </dgm:pt>
    <dgm:pt modelId="{F9BFE3AD-1263-4BF7-833C-3922165565E4}" type="pres">
      <dgm:prSet presAssocID="{F7A3AF8E-1570-468C-A8EA-8EF6AE18B13E}" presName="hierChild4" presStyleCnt="0"/>
      <dgm:spPr/>
    </dgm:pt>
    <dgm:pt modelId="{D52585E3-2706-4B24-AFED-7336E3D593C3}" type="pres">
      <dgm:prSet presAssocID="{D012D5EE-8237-49BF-8D35-BFB6958D8C62}" presName="Name17" presStyleLbl="parChTrans1D3" presStyleIdx="1" presStyleCnt="2"/>
      <dgm:spPr/>
    </dgm:pt>
    <dgm:pt modelId="{21689CAA-2426-4B70-82B3-79C0A91E86F9}" type="pres">
      <dgm:prSet presAssocID="{A4CBADE1-AB26-4972-8BBE-C06BBAE5E87A}" presName="hierRoot3" presStyleCnt="0"/>
      <dgm:spPr/>
    </dgm:pt>
    <dgm:pt modelId="{BE8616AF-83E7-4E21-BDE1-1B3E565828EA}" type="pres">
      <dgm:prSet presAssocID="{A4CBADE1-AB26-4972-8BBE-C06BBAE5E87A}" presName="composite3" presStyleCnt="0"/>
      <dgm:spPr/>
    </dgm:pt>
    <dgm:pt modelId="{F115A5A4-708C-4E06-9A98-B1CF1E78C582}" type="pres">
      <dgm:prSet presAssocID="{A4CBADE1-AB26-4972-8BBE-C06BBAE5E87A}" presName="background3" presStyleLbl="node3" presStyleIdx="1" presStyleCnt="2"/>
      <dgm:spPr/>
    </dgm:pt>
    <dgm:pt modelId="{6075CEC5-11B1-4B55-BB8C-6EE8E9CAB45F}" type="pres">
      <dgm:prSet presAssocID="{A4CBADE1-AB26-4972-8BBE-C06BBAE5E87A}" presName="text3" presStyleLbl="fgAcc3" presStyleIdx="1" presStyleCnt="2" custLinFactNeighborX="48793" custLinFactNeighborY="-29576">
        <dgm:presLayoutVars>
          <dgm:chPref val="3"/>
        </dgm:presLayoutVars>
      </dgm:prSet>
      <dgm:spPr/>
    </dgm:pt>
    <dgm:pt modelId="{1B554235-539E-42E9-9A5D-A743840A95F6}" type="pres">
      <dgm:prSet presAssocID="{A4CBADE1-AB26-4972-8BBE-C06BBAE5E87A}" presName="hierChild4" presStyleCnt="0"/>
      <dgm:spPr/>
    </dgm:pt>
    <dgm:pt modelId="{3F152DFE-F9FC-44B9-8A09-7E4654683DCF}" type="pres">
      <dgm:prSet presAssocID="{5CC5583E-ACCE-459B-B747-A0479719DDD3}" presName="Name23" presStyleLbl="parChTrans1D4" presStyleIdx="0" presStyleCnt="2"/>
      <dgm:spPr/>
    </dgm:pt>
    <dgm:pt modelId="{12BAA9B9-83ED-4764-8E57-AA699BBEEA5E}" type="pres">
      <dgm:prSet presAssocID="{C063FFE4-E979-40B0-9661-03C6BD22DD26}" presName="hierRoot4" presStyleCnt="0"/>
      <dgm:spPr/>
    </dgm:pt>
    <dgm:pt modelId="{641726A4-21A4-4A9C-ACA8-3801CCD55800}" type="pres">
      <dgm:prSet presAssocID="{C063FFE4-E979-40B0-9661-03C6BD22DD26}" presName="composite4" presStyleCnt="0"/>
      <dgm:spPr/>
    </dgm:pt>
    <dgm:pt modelId="{29B506D4-AA98-4B0B-AC9F-547CC402E6CC}" type="pres">
      <dgm:prSet presAssocID="{C063FFE4-E979-40B0-9661-03C6BD22DD26}" presName="background4" presStyleLbl="node4" presStyleIdx="0" presStyleCnt="2"/>
      <dgm:spPr/>
    </dgm:pt>
    <dgm:pt modelId="{5793DEA5-DE6A-4E71-9405-3CE22CE052B3}" type="pres">
      <dgm:prSet presAssocID="{C063FFE4-E979-40B0-9661-03C6BD22DD26}" presName="text4" presStyleLbl="fgAcc4" presStyleIdx="0" presStyleCnt="2" custLinFactNeighborX="-5896" custLinFactNeighborY="-49616">
        <dgm:presLayoutVars>
          <dgm:chPref val="3"/>
        </dgm:presLayoutVars>
      </dgm:prSet>
      <dgm:spPr/>
    </dgm:pt>
    <dgm:pt modelId="{5BA1347A-00E4-4560-AB3A-0CA01F0FF653}" type="pres">
      <dgm:prSet presAssocID="{C063FFE4-E979-40B0-9661-03C6BD22DD26}" presName="hierChild5" presStyleCnt="0"/>
      <dgm:spPr/>
    </dgm:pt>
    <dgm:pt modelId="{B9F5CBA4-4946-48A5-B361-A9787F8EE457}" type="pres">
      <dgm:prSet presAssocID="{C55F31D6-D3D9-4D75-8E4F-8E5D788F366B}" presName="Name23" presStyleLbl="parChTrans1D4" presStyleIdx="1" presStyleCnt="2"/>
      <dgm:spPr/>
    </dgm:pt>
    <dgm:pt modelId="{6C512D35-8CC6-4B89-9303-A3EF2FABDD6E}" type="pres">
      <dgm:prSet presAssocID="{6112869E-7733-4785-905C-208FD2EFBAF0}" presName="hierRoot4" presStyleCnt="0"/>
      <dgm:spPr/>
    </dgm:pt>
    <dgm:pt modelId="{9FA449F1-79FA-4E46-8352-2FB9DCF80352}" type="pres">
      <dgm:prSet presAssocID="{6112869E-7733-4785-905C-208FD2EFBAF0}" presName="composite4" presStyleCnt="0"/>
      <dgm:spPr/>
    </dgm:pt>
    <dgm:pt modelId="{57CA54AF-C6ED-40C6-9F3B-E2930AB3E8AD}" type="pres">
      <dgm:prSet presAssocID="{6112869E-7733-4785-905C-208FD2EFBAF0}" presName="background4" presStyleLbl="node4" presStyleIdx="1" presStyleCnt="2"/>
      <dgm:spPr/>
    </dgm:pt>
    <dgm:pt modelId="{4B545589-4A8A-470A-B06C-BB2C073A0FF5}" type="pres">
      <dgm:prSet presAssocID="{6112869E-7733-4785-905C-208FD2EFBAF0}" presName="text4" presStyleLbl="fgAcc4" presStyleIdx="1" presStyleCnt="2" custLinFactX="20923" custLinFactNeighborX="100000" custLinFactNeighborY="-50560">
        <dgm:presLayoutVars>
          <dgm:chPref val="3"/>
        </dgm:presLayoutVars>
      </dgm:prSet>
      <dgm:spPr/>
    </dgm:pt>
    <dgm:pt modelId="{99F2FB24-EF5D-4D83-98C7-097F4C5B2268}" type="pres">
      <dgm:prSet presAssocID="{6112869E-7733-4785-905C-208FD2EFBAF0}" presName="hierChild5" presStyleCnt="0"/>
      <dgm:spPr/>
    </dgm:pt>
  </dgm:ptLst>
  <dgm:cxnLst>
    <dgm:cxn modelId="{AD945108-03E8-4020-B44C-4CF8B580FB0B}" srcId="{A4CBADE1-AB26-4972-8BBE-C06BBAE5E87A}" destId="{C063FFE4-E979-40B0-9661-03C6BD22DD26}" srcOrd="0" destOrd="0" parTransId="{5CC5583E-ACCE-459B-B747-A0479719DDD3}" sibTransId="{9D425A21-A3A4-4A9D-8FA8-45FC41F6F433}"/>
    <dgm:cxn modelId="{A67E4C0B-7B60-4A5C-A781-84585F5476D8}" srcId="{C50F5980-1B89-40E0-B926-EA078A6D5BFD}" destId="{467BD3FF-7758-482A-8D50-6CF713C493E3}" srcOrd="0" destOrd="0" parTransId="{E43512B6-CE9D-47FA-80CD-23E7F966ED9D}" sibTransId="{037967E5-7298-4816-A34A-F0345F8F4CD9}"/>
    <dgm:cxn modelId="{837B020D-173E-4D23-A3DD-24978292B730}" type="presOf" srcId="{F7A3AF8E-1570-468C-A8EA-8EF6AE18B13E}" destId="{DE0D187D-A44B-4C82-88A8-A455DF10E2D5}" srcOrd="0" destOrd="0" presId="urn:microsoft.com/office/officeart/2005/8/layout/hierarchy1"/>
    <dgm:cxn modelId="{94A8B60E-DE4B-47D6-951F-D4F1B43BB88C}" srcId="{80A6566A-0C3D-4733-AA93-5A4B5D00D4F3}" destId="{F7A3AF8E-1570-468C-A8EA-8EF6AE18B13E}" srcOrd="0" destOrd="0" parTransId="{66D1B356-E5EB-4110-9CF3-B038E57B77FA}" sibTransId="{CA85A65D-9907-4719-8B83-571BC377D71A}"/>
    <dgm:cxn modelId="{31310F18-B4F8-451C-BCF3-A4B081C0885B}" type="presOf" srcId="{80A6566A-0C3D-4733-AA93-5A4B5D00D4F3}" destId="{79A82D86-B18C-4086-A232-D30B7C4523C9}" srcOrd="0" destOrd="0" presId="urn:microsoft.com/office/officeart/2005/8/layout/hierarchy1"/>
    <dgm:cxn modelId="{55844721-57B3-45D8-A18F-0296DA2F9DDC}" type="presOf" srcId="{C063FFE4-E979-40B0-9661-03C6BD22DD26}" destId="{5793DEA5-DE6A-4E71-9405-3CE22CE052B3}" srcOrd="0" destOrd="0" presId="urn:microsoft.com/office/officeart/2005/8/layout/hierarchy1"/>
    <dgm:cxn modelId="{2C56FD22-8A2A-4362-AE72-378CB867B400}" type="presOf" srcId="{A4CBADE1-AB26-4972-8BBE-C06BBAE5E87A}" destId="{6075CEC5-11B1-4B55-BB8C-6EE8E9CAB45F}" srcOrd="0" destOrd="0" presId="urn:microsoft.com/office/officeart/2005/8/layout/hierarchy1"/>
    <dgm:cxn modelId="{7EF2FB25-AAE8-46E7-9ACC-CA14893B2D43}" type="presOf" srcId="{C55F31D6-D3D9-4D75-8E4F-8E5D788F366B}" destId="{B9F5CBA4-4946-48A5-B361-A9787F8EE457}" srcOrd="0" destOrd="0" presId="urn:microsoft.com/office/officeart/2005/8/layout/hierarchy1"/>
    <dgm:cxn modelId="{BAEC042C-CE99-4204-88F9-F8963DC902B3}" srcId="{A4CBADE1-AB26-4972-8BBE-C06BBAE5E87A}" destId="{6112869E-7733-4785-905C-208FD2EFBAF0}" srcOrd="1" destOrd="0" parTransId="{C55F31D6-D3D9-4D75-8E4F-8E5D788F366B}" sibTransId="{BE35C827-825E-4D2C-886F-B64A47EF8607}"/>
    <dgm:cxn modelId="{FED37B39-E08B-4FE8-898A-2BD6C0808B5B}" type="presOf" srcId="{467BD3FF-7758-482A-8D50-6CF713C493E3}" destId="{7C17F350-D1B5-4402-AA06-45F92850638B}" srcOrd="0" destOrd="0" presId="urn:microsoft.com/office/officeart/2005/8/layout/hierarchy1"/>
    <dgm:cxn modelId="{16079B68-7D38-4D0E-A5FF-BE66A4AE9B4B}" srcId="{467BD3FF-7758-482A-8D50-6CF713C493E3}" destId="{80A6566A-0C3D-4733-AA93-5A4B5D00D4F3}" srcOrd="0" destOrd="0" parTransId="{709A0641-D163-418E-99FE-DD644EE327C8}" sibTransId="{05E845B2-860F-45B1-940A-B656B8A6DFCA}"/>
    <dgm:cxn modelId="{7C27BF6E-3C0F-4A20-A51F-BBE326ADD983}" type="presOf" srcId="{709A0641-D163-418E-99FE-DD644EE327C8}" destId="{DF7083B0-542E-4F93-A8A6-CC18F60F7ABD}" srcOrd="0" destOrd="0" presId="urn:microsoft.com/office/officeart/2005/8/layout/hierarchy1"/>
    <dgm:cxn modelId="{C0D5D27A-F42D-4A92-B15D-CDA6B4247E33}" srcId="{80A6566A-0C3D-4733-AA93-5A4B5D00D4F3}" destId="{A4CBADE1-AB26-4972-8BBE-C06BBAE5E87A}" srcOrd="1" destOrd="0" parTransId="{D012D5EE-8237-49BF-8D35-BFB6958D8C62}" sibTransId="{E90575BB-9C6E-4290-9D1A-51D02465DD66}"/>
    <dgm:cxn modelId="{FFC2CB87-7028-41BD-8C26-4F6B509FE472}" type="presOf" srcId="{66D1B356-E5EB-4110-9CF3-B038E57B77FA}" destId="{84B8D2EF-FA5F-4BDA-88BC-6776455B6C58}" srcOrd="0" destOrd="0" presId="urn:microsoft.com/office/officeart/2005/8/layout/hierarchy1"/>
    <dgm:cxn modelId="{C55EA78D-762F-4890-B514-DD65D128DD0B}" type="presOf" srcId="{5CC5583E-ACCE-459B-B747-A0479719DDD3}" destId="{3F152DFE-F9FC-44B9-8A09-7E4654683DCF}" srcOrd="0" destOrd="0" presId="urn:microsoft.com/office/officeart/2005/8/layout/hierarchy1"/>
    <dgm:cxn modelId="{1AD28F8E-0EBD-4841-AFB7-D6C5489DD7E1}" type="presOf" srcId="{C50F5980-1B89-40E0-B926-EA078A6D5BFD}" destId="{D34982B3-18F4-4346-B8D1-1B80B8D66F09}" srcOrd="0" destOrd="0" presId="urn:microsoft.com/office/officeart/2005/8/layout/hierarchy1"/>
    <dgm:cxn modelId="{BA36D6A6-1D5A-48D4-86BF-1B9E48789338}" type="presOf" srcId="{D012D5EE-8237-49BF-8D35-BFB6958D8C62}" destId="{D52585E3-2706-4B24-AFED-7336E3D593C3}" srcOrd="0" destOrd="0" presId="urn:microsoft.com/office/officeart/2005/8/layout/hierarchy1"/>
    <dgm:cxn modelId="{D26735AE-3903-4FB5-96B0-C9576C9797EE}" type="presOf" srcId="{6112869E-7733-4785-905C-208FD2EFBAF0}" destId="{4B545589-4A8A-470A-B06C-BB2C073A0FF5}" srcOrd="0" destOrd="0" presId="urn:microsoft.com/office/officeart/2005/8/layout/hierarchy1"/>
    <dgm:cxn modelId="{136A4EC2-6EFF-4F07-9231-6B1B226C583C}" type="presParOf" srcId="{D34982B3-18F4-4346-B8D1-1B80B8D66F09}" destId="{B4CB7F51-CC05-4F26-8F1E-99DB65040C0A}" srcOrd="0" destOrd="0" presId="urn:microsoft.com/office/officeart/2005/8/layout/hierarchy1"/>
    <dgm:cxn modelId="{BD5395FB-903D-46CB-83A0-32B4977AFC69}" type="presParOf" srcId="{B4CB7F51-CC05-4F26-8F1E-99DB65040C0A}" destId="{5EB375C4-C1BC-4D32-BBD2-02121702367F}" srcOrd="0" destOrd="0" presId="urn:microsoft.com/office/officeart/2005/8/layout/hierarchy1"/>
    <dgm:cxn modelId="{07D53D85-1385-4C01-B2C3-C6B0F4C5FD70}" type="presParOf" srcId="{5EB375C4-C1BC-4D32-BBD2-02121702367F}" destId="{EE1D561A-2710-4B2F-A05C-6CB91AE7B335}" srcOrd="0" destOrd="0" presId="urn:microsoft.com/office/officeart/2005/8/layout/hierarchy1"/>
    <dgm:cxn modelId="{C5C9904B-1932-4ADB-BEF5-23A6A6483312}" type="presParOf" srcId="{5EB375C4-C1BC-4D32-BBD2-02121702367F}" destId="{7C17F350-D1B5-4402-AA06-45F92850638B}" srcOrd="1" destOrd="0" presId="urn:microsoft.com/office/officeart/2005/8/layout/hierarchy1"/>
    <dgm:cxn modelId="{34D2F21D-E90E-49CB-BD05-04D9A1ADE9C3}" type="presParOf" srcId="{B4CB7F51-CC05-4F26-8F1E-99DB65040C0A}" destId="{9707CA53-5D91-490E-A574-C1115B9B3460}" srcOrd="1" destOrd="0" presId="urn:microsoft.com/office/officeart/2005/8/layout/hierarchy1"/>
    <dgm:cxn modelId="{192F1328-C93C-4243-82F9-3312D68DBC05}" type="presParOf" srcId="{9707CA53-5D91-490E-A574-C1115B9B3460}" destId="{DF7083B0-542E-4F93-A8A6-CC18F60F7ABD}" srcOrd="0" destOrd="0" presId="urn:microsoft.com/office/officeart/2005/8/layout/hierarchy1"/>
    <dgm:cxn modelId="{F88F1FEC-EAFF-4EE4-966A-4B8E1636DEE9}" type="presParOf" srcId="{9707CA53-5D91-490E-A574-C1115B9B3460}" destId="{DBA5653D-5A88-4BFB-A20B-9B5A47A87419}" srcOrd="1" destOrd="0" presId="urn:microsoft.com/office/officeart/2005/8/layout/hierarchy1"/>
    <dgm:cxn modelId="{5855A29D-0C8F-4755-B7D3-AFA373B71965}" type="presParOf" srcId="{DBA5653D-5A88-4BFB-A20B-9B5A47A87419}" destId="{99079C0A-D000-42CA-923B-D778426058DC}" srcOrd="0" destOrd="0" presId="urn:microsoft.com/office/officeart/2005/8/layout/hierarchy1"/>
    <dgm:cxn modelId="{4F41D333-5A8A-40E5-AFC6-306308EA3109}" type="presParOf" srcId="{99079C0A-D000-42CA-923B-D778426058DC}" destId="{0BABC276-46ED-49B3-A2EF-09448DBA000A}" srcOrd="0" destOrd="0" presId="urn:microsoft.com/office/officeart/2005/8/layout/hierarchy1"/>
    <dgm:cxn modelId="{DCD5D044-45E4-4EE0-BF39-5B6DEF54B406}" type="presParOf" srcId="{99079C0A-D000-42CA-923B-D778426058DC}" destId="{79A82D86-B18C-4086-A232-D30B7C4523C9}" srcOrd="1" destOrd="0" presId="urn:microsoft.com/office/officeart/2005/8/layout/hierarchy1"/>
    <dgm:cxn modelId="{444260CA-C232-4AE0-A68A-A26B80E94338}" type="presParOf" srcId="{DBA5653D-5A88-4BFB-A20B-9B5A47A87419}" destId="{70A02021-B9A7-47E9-8652-6D0F2CE548F6}" srcOrd="1" destOrd="0" presId="urn:microsoft.com/office/officeart/2005/8/layout/hierarchy1"/>
    <dgm:cxn modelId="{04A9FBEB-CB2A-4F7E-9EB9-E946A26FD392}" type="presParOf" srcId="{70A02021-B9A7-47E9-8652-6D0F2CE548F6}" destId="{84B8D2EF-FA5F-4BDA-88BC-6776455B6C58}" srcOrd="0" destOrd="0" presId="urn:microsoft.com/office/officeart/2005/8/layout/hierarchy1"/>
    <dgm:cxn modelId="{BFF4D3BE-1939-4490-ADE0-A3A43426B522}" type="presParOf" srcId="{70A02021-B9A7-47E9-8652-6D0F2CE548F6}" destId="{C9AEFFB5-3BE5-4B5B-89D8-ACE9FFCD1F5F}" srcOrd="1" destOrd="0" presId="urn:microsoft.com/office/officeart/2005/8/layout/hierarchy1"/>
    <dgm:cxn modelId="{B805104B-6E52-460C-BE68-60520D15AB1F}" type="presParOf" srcId="{C9AEFFB5-3BE5-4B5B-89D8-ACE9FFCD1F5F}" destId="{83708CC9-012C-41D0-A9C1-12B313E20090}" srcOrd="0" destOrd="0" presId="urn:microsoft.com/office/officeart/2005/8/layout/hierarchy1"/>
    <dgm:cxn modelId="{E5F50104-2B1E-4185-A30D-ED231A90A646}" type="presParOf" srcId="{83708CC9-012C-41D0-A9C1-12B313E20090}" destId="{3531DC1A-E9DA-4B65-9D83-5998B303A992}" srcOrd="0" destOrd="0" presId="urn:microsoft.com/office/officeart/2005/8/layout/hierarchy1"/>
    <dgm:cxn modelId="{91C2998F-17D5-4336-B2AA-FE0E739AD5D1}" type="presParOf" srcId="{83708CC9-012C-41D0-A9C1-12B313E20090}" destId="{DE0D187D-A44B-4C82-88A8-A455DF10E2D5}" srcOrd="1" destOrd="0" presId="urn:microsoft.com/office/officeart/2005/8/layout/hierarchy1"/>
    <dgm:cxn modelId="{DC07DCA2-E1BC-4072-9DDC-6B0E31BC8CCB}" type="presParOf" srcId="{C9AEFFB5-3BE5-4B5B-89D8-ACE9FFCD1F5F}" destId="{F9BFE3AD-1263-4BF7-833C-3922165565E4}" srcOrd="1" destOrd="0" presId="urn:microsoft.com/office/officeart/2005/8/layout/hierarchy1"/>
    <dgm:cxn modelId="{41A49588-B419-4F97-9D08-6173941D6E00}" type="presParOf" srcId="{70A02021-B9A7-47E9-8652-6D0F2CE548F6}" destId="{D52585E3-2706-4B24-AFED-7336E3D593C3}" srcOrd="2" destOrd="0" presId="urn:microsoft.com/office/officeart/2005/8/layout/hierarchy1"/>
    <dgm:cxn modelId="{DDCCE0B3-C345-430B-AAA8-3F79251EDB47}" type="presParOf" srcId="{70A02021-B9A7-47E9-8652-6D0F2CE548F6}" destId="{21689CAA-2426-4B70-82B3-79C0A91E86F9}" srcOrd="3" destOrd="0" presId="urn:microsoft.com/office/officeart/2005/8/layout/hierarchy1"/>
    <dgm:cxn modelId="{F13409A7-CE1D-4ED5-9C44-F458CD6BD000}" type="presParOf" srcId="{21689CAA-2426-4B70-82B3-79C0A91E86F9}" destId="{BE8616AF-83E7-4E21-BDE1-1B3E565828EA}" srcOrd="0" destOrd="0" presId="urn:microsoft.com/office/officeart/2005/8/layout/hierarchy1"/>
    <dgm:cxn modelId="{F0058867-5474-488A-8F9F-402EE00BAF73}" type="presParOf" srcId="{BE8616AF-83E7-4E21-BDE1-1B3E565828EA}" destId="{F115A5A4-708C-4E06-9A98-B1CF1E78C582}" srcOrd="0" destOrd="0" presId="urn:microsoft.com/office/officeart/2005/8/layout/hierarchy1"/>
    <dgm:cxn modelId="{D8445982-F62D-45C3-96BF-BEC091B2EFD9}" type="presParOf" srcId="{BE8616AF-83E7-4E21-BDE1-1B3E565828EA}" destId="{6075CEC5-11B1-4B55-BB8C-6EE8E9CAB45F}" srcOrd="1" destOrd="0" presId="urn:microsoft.com/office/officeart/2005/8/layout/hierarchy1"/>
    <dgm:cxn modelId="{73ED6E65-26BE-43CE-B200-A5437E882681}" type="presParOf" srcId="{21689CAA-2426-4B70-82B3-79C0A91E86F9}" destId="{1B554235-539E-42E9-9A5D-A743840A95F6}" srcOrd="1" destOrd="0" presId="urn:microsoft.com/office/officeart/2005/8/layout/hierarchy1"/>
    <dgm:cxn modelId="{3AAC906E-AA65-4674-87A5-7D873F6FA6BF}" type="presParOf" srcId="{1B554235-539E-42E9-9A5D-A743840A95F6}" destId="{3F152DFE-F9FC-44B9-8A09-7E4654683DCF}" srcOrd="0" destOrd="0" presId="urn:microsoft.com/office/officeart/2005/8/layout/hierarchy1"/>
    <dgm:cxn modelId="{800163BD-9E60-437B-8580-6D9E37210DCD}" type="presParOf" srcId="{1B554235-539E-42E9-9A5D-A743840A95F6}" destId="{12BAA9B9-83ED-4764-8E57-AA699BBEEA5E}" srcOrd="1" destOrd="0" presId="urn:microsoft.com/office/officeart/2005/8/layout/hierarchy1"/>
    <dgm:cxn modelId="{639FBE1B-786A-48CB-A84A-2DB54F8102CC}" type="presParOf" srcId="{12BAA9B9-83ED-4764-8E57-AA699BBEEA5E}" destId="{641726A4-21A4-4A9C-ACA8-3801CCD55800}" srcOrd="0" destOrd="0" presId="urn:microsoft.com/office/officeart/2005/8/layout/hierarchy1"/>
    <dgm:cxn modelId="{0830A9CF-9E8D-4BDB-9089-AB362983A563}" type="presParOf" srcId="{641726A4-21A4-4A9C-ACA8-3801CCD55800}" destId="{29B506D4-AA98-4B0B-AC9F-547CC402E6CC}" srcOrd="0" destOrd="0" presId="urn:microsoft.com/office/officeart/2005/8/layout/hierarchy1"/>
    <dgm:cxn modelId="{A11B5E24-8DAD-4EA2-8026-9FA417282255}" type="presParOf" srcId="{641726A4-21A4-4A9C-ACA8-3801CCD55800}" destId="{5793DEA5-DE6A-4E71-9405-3CE22CE052B3}" srcOrd="1" destOrd="0" presId="urn:microsoft.com/office/officeart/2005/8/layout/hierarchy1"/>
    <dgm:cxn modelId="{BBAC530D-A34F-4273-BF7C-51DFAD47CD83}" type="presParOf" srcId="{12BAA9B9-83ED-4764-8E57-AA699BBEEA5E}" destId="{5BA1347A-00E4-4560-AB3A-0CA01F0FF653}" srcOrd="1" destOrd="0" presId="urn:microsoft.com/office/officeart/2005/8/layout/hierarchy1"/>
    <dgm:cxn modelId="{21A5E229-BA30-4A1D-B1E6-CC3C4023038E}" type="presParOf" srcId="{1B554235-539E-42E9-9A5D-A743840A95F6}" destId="{B9F5CBA4-4946-48A5-B361-A9787F8EE457}" srcOrd="2" destOrd="0" presId="urn:microsoft.com/office/officeart/2005/8/layout/hierarchy1"/>
    <dgm:cxn modelId="{57CC318A-5D48-4892-85F6-4993057994CD}" type="presParOf" srcId="{1B554235-539E-42E9-9A5D-A743840A95F6}" destId="{6C512D35-8CC6-4B89-9303-A3EF2FABDD6E}" srcOrd="3" destOrd="0" presId="urn:microsoft.com/office/officeart/2005/8/layout/hierarchy1"/>
    <dgm:cxn modelId="{29436188-B740-4B49-81F3-735400E20AD0}" type="presParOf" srcId="{6C512D35-8CC6-4B89-9303-A3EF2FABDD6E}" destId="{9FA449F1-79FA-4E46-8352-2FB9DCF80352}" srcOrd="0" destOrd="0" presId="urn:microsoft.com/office/officeart/2005/8/layout/hierarchy1"/>
    <dgm:cxn modelId="{3CA80D20-CBF0-420B-ACE1-C86F4DDD8394}" type="presParOf" srcId="{9FA449F1-79FA-4E46-8352-2FB9DCF80352}" destId="{57CA54AF-C6ED-40C6-9F3B-E2930AB3E8AD}" srcOrd="0" destOrd="0" presId="urn:microsoft.com/office/officeart/2005/8/layout/hierarchy1"/>
    <dgm:cxn modelId="{B79A650A-1388-4388-8124-B5C5AB078A2D}" type="presParOf" srcId="{9FA449F1-79FA-4E46-8352-2FB9DCF80352}" destId="{4B545589-4A8A-470A-B06C-BB2C073A0FF5}" srcOrd="1" destOrd="0" presId="urn:microsoft.com/office/officeart/2005/8/layout/hierarchy1"/>
    <dgm:cxn modelId="{A8F8E83B-9ECD-415C-9A3A-DA4DE9D5CD6D}" type="presParOf" srcId="{6C512D35-8CC6-4B89-9303-A3EF2FABDD6E}" destId="{99F2FB24-EF5D-4D83-98C7-097F4C5B226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4303" y="1132325"/>
          <a:ext cx="1269237"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6008" y="1144030"/>
        <a:ext cx="1245827" cy="376234"/>
      </dsp:txXfrm>
    </dsp:sp>
    <dsp:sp modelId="{897FC064-15B7-4E25-A161-8C5A502CFAAA}">
      <dsp:nvSpPr>
        <dsp:cNvPr id="0" name=""/>
        <dsp:cNvSpPr/>
      </dsp:nvSpPr>
      <dsp:spPr>
        <a:xfrm rot="17858751">
          <a:off x="1098123" y="1028738"/>
          <a:ext cx="654547" cy="26999"/>
        </a:xfrm>
        <a:custGeom>
          <a:avLst/>
          <a:gdLst/>
          <a:ahLst/>
          <a:cxnLst/>
          <a:rect l="0" t="0" r="0" b="0"/>
          <a:pathLst>
            <a:path>
              <a:moveTo>
                <a:pt x="0" y="13499"/>
              </a:moveTo>
              <a:lnTo>
                <a:pt x="654547"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9033" y="1025874"/>
        <a:ext cx="32727" cy="32727"/>
      </dsp:txXfrm>
    </dsp:sp>
    <dsp:sp modelId="{F7039B37-92D1-4AE5-8454-30CC782937AC}">
      <dsp:nvSpPr>
        <dsp:cNvPr id="0" name=""/>
        <dsp:cNvSpPr/>
      </dsp:nvSpPr>
      <dsp:spPr>
        <a:xfrm>
          <a:off x="1577254" y="552506"/>
          <a:ext cx="2165519"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959" y="564211"/>
        <a:ext cx="2142109" cy="376234"/>
      </dsp:txXfrm>
    </dsp:sp>
    <dsp:sp modelId="{2D7D779E-7E21-4EC5-BDAD-D1A49EFA115D}">
      <dsp:nvSpPr>
        <dsp:cNvPr id="0" name=""/>
        <dsp:cNvSpPr/>
      </dsp:nvSpPr>
      <dsp:spPr>
        <a:xfrm rot="21018363">
          <a:off x="3739587" y="701255"/>
          <a:ext cx="446268" cy="26999"/>
        </a:xfrm>
        <a:custGeom>
          <a:avLst/>
          <a:gdLst/>
          <a:ahLst/>
          <a:cxnLst/>
          <a:rect l="0" t="0" r="0" b="0"/>
          <a:pathLst>
            <a:path>
              <a:moveTo>
                <a:pt x="0" y="13499"/>
              </a:moveTo>
              <a:lnTo>
                <a:pt x="446268"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564" y="703599"/>
        <a:ext cx="22313" cy="22313"/>
      </dsp:txXfrm>
    </dsp:sp>
    <dsp:sp modelId="{1808D7BF-C8B8-4930-802C-82D7822DDC12}">
      <dsp:nvSpPr>
        <dsp:cNvPr id="0" name=""/>
        <dsp:cNvSpPr/>
      </dsp:nvSpPr>
      <dsp:spPr>
        <a:xfrm>
          <a:off x="4182669" y="487384"/>
          <a:ext cx="451070" cy="37959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3787" y="498502"/>
        <a:ext cx="428834" cy="357361"/>
      </dsp:txXfrm>
    </dsp:sp>
    <dsp:sp modelId="{5B5B3C97-43BE-4BB4-BE09-8CF6CC1A4DC8}">
      <dsp:nvSpPr>
        <dsp:cNvPr id="0" name=""/>
        <dsp:cNvSpPr/>
      </dsp:nvSpPr>
      <dsp:spPr>
        <a:xfrm>
          <a:off x="1273540"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405" y="1324155"/>
        <a:ext cx="15985" cy="15985"/>
      </dsp:txXfrm>
    </dsp:sp>
    <dsp:sp modelId="{AE42F74B-DF5F-47E7-83A2-701F508F2A37}">
      <dsp:nvSpPr>
        <dsp:cNvPr id="0" name=""/>
        <dsp:cNvSpPr/>
      </dsp:nvSpPr>
      <dsp:spPr>
        <a:xfrm>
          <a:off x="1593256" y="1132325"/>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961" y="1144030"/>
        <a:ext cx="775878" cy="376234"/>
      </dsp:txXfrm>
    </dsp:sp>
    <dsp:sp modelId="{D501E6BD-EFE7-4A49-9AC8-4BE7CC28628A}">
      <dsp:nvSpPr>
        <dsp:cNvPr id="0" name=""/>
        <dsp:cNvSpPr/>
      </dsp:nvSpPr>
      <dsp:spPr>
        <a:xfrm>
          <a:off x="2392544"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08" y="1324155"/>
        <a:ext cx="15985" cy="15985"/>
      </dsp:txXfrm>
    </dsp:sp>
    <dsp:sp modelId="{B2170F5C-E9E3-40DF-A316-FE0591184BE1}">
      <dsp:nvSpPr>
        <dsp:cNvPr id="0" name=""/>
        <dsp:cNvSpPr/>
      </dsp:nvSpPr>
      <dsp:spPr>
        <a:xfrm>
          <a:off x="2712259" y="1132325"/>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3964" y="1144030"/>
        <a:ext cx="775878" cy="376234"/>
      </dsp:txXfrm>
    </dsp:sp>
    <dsp:sp modelId="{74D7DE4F-0659-46ED-AC18-BEA69630B8A0}">
      <dsp:nvSpPr>
        <dsp:cNvPr id="0" name=""/>
        <dsp:cNvSpPr/>
      </dsp:nvSpPr>
      <dsp:spPr>
        <a:xfrm>
          <a:off x="3511547"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412" y="1324155"/>
        <a:ext cx="15985" cy="15985"/>
      </dsp:txXfrm>
    </dsp:sp>
    <dsp:sp modelId="{CC01AA2E-63DC-4932-A57D-77A90B0574AA}">
      <dsp:nvSpPr>
        <dsp:cNvPr id="0" name=""/>
        <dsp:cNvSpPr/>
      </dsp:nvSpPr>
      <dsp:spPr>
        <a:xfrm>
          <a:off x="3831262" y="1203758"/>
          <a:ext cx="553938" cy="25677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8783" y="1211279"/>
        <a:ext cx="538896" cy="241737"/>
      </dsp:txXfrm>
    </dsp:sp>
    <dsp:sp modelId="{18DD3230-A6BD-4590-8A60-C06394B74D62}">
      <dsp:nvSpPr>
        <dsp:cNvPr id="0" name=""/>
        <dsp:cNvSpPr/>
      </dsp:nvSpPr>
      <dsp:spPr>
        <a:xfrm rot="3971351">
          <a:off x="1049251" y="1662777"/>
          <a:ext cx="752291" cy="26999"/>
        </a:xfrm>
        <a:custGeom>
          <a:avLst/>
          <a:gdLst/>
          <a:ahLst/>
          <a:cxnLst/>
          <a:rect l="0" t="0" r="0" b="0"/>
          <a:pathLst>
            <a:path>
              <a:moveTo>
                <a:pt x="0" y="13499"/>
              </a:moveTo>
              <a:lnTo>
                <a:pt x="752291"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590" y="1657470"/>
        <a:ext cx="37614" cy="37614"/>
      </dsp:txXfrm>
    </dsp:sp>
    <dsp:sp modelId="{18A91142-3974-48A6-B18D-7C75E1569CC9}">
      <dsp:nvSpPr>
        <dsp:cNvPr id="0" name=""/>
        <dsp:cNvSpPr/>
      </dsp:nvSpPr>
      <dsp:spPr>
        <a:xfrm>
          <a:off x="1577254" y="1820584"/>
          <a:ext cx="1084641"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959" y="1832289"/>
        <a:ext cx="1061231" cy="376234"/>
      </dsp:txXfrm>
    </dsp:sp>
    <dsp:sp modelId="{2F3BC466-C9D5-44CF-BFF9-50C08DD88212}">
      <dsp:nvSpPr>
        <dsp:cNvPr id="0" name=""/>
        <dsp:cNvSpPr/>
      </dsp:nvSpPr>
      <dsp:spPr>
        <a:xfrm rot="20822366">
          <a:off x="2658197" y="1974343"/>
          <a:ext cx="290377" cy="26999"/>
        </a:xfrm>
        <a:custGeom>
          <a:avLst/>
          <a:gdLst/>
          <a:ahLst/>
          <a:cxnLst/>
          <a:rect l="0" t="0" r="0" b="0"/>
          <a:pathLst>
            <a:path>
              <a:moveTo>
                <a:pt x="0" y="13499"/>
              </a:moveTo>
              <a:lnTo>
                <a:pt x="290377"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26" y="1980584"/>
        <a:ext cx="14518" cy="14518"/>
      </dsp:txXfrm>
    </dsp:sp>
    <dsp:sp modelId="{EBE90951-556A-48F7-A95D-7DB610448A00}">
      <dsp:nvSpPr>
        <dsp:cNvPr id="0" name=""/>
        <dsp:cNvSpPr/>
      </dsp:nvSpPr>
      <dsp:spPr>
        <a:xfrm>
          <a:off x="2944876" y="1755458"/>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581" y="1767163"/>
        <a:ext cx="775878" cy="376234"/>
      </dsp:txXfrm>
    </dsp:sp>
    <dsp:sp modelId="{AF15360F-16CE-4B97-A903-8F6051908CDF}">
      <dsp:nvSpPr>
        <dsp:cNvPr id="0" name=""/>
        <dsp:cNvSpPr/>
      </dsp:nvSpPr>
      <dsp:spPr>
        <a:xfrm>
          <a:off x="3744164" y="1941780"/>
          <a:ext cx="372963" cy="26999"/>
        </a:xfrm>
        <a:custGeom>
          <a:avLst/>
          <a:gdLst/>
          <a:ahLst/>
          <a:cxnLst/>
          <a:rect l="0" t="0" r="0" b="0"/>
          <a:pathLst>
            <a:path>
              <a:moveTo>
                <a:pt x="0" y="13499"/>
              </a:moveTo>
              <a:lnTo>
                <a:pt x="372963"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322" y="1945956"/>
        <a:ext cx="18648" cy="18648"/>
      </dsp:txXfrm>
    </dsp:sp>
    <dsp:sp modelId="{991A9475-062F-4612-A061-9C90B7A9180F}">
      <dsp:nvSpPr>
        <dsp:cNvPr id="0" name=""/>
        <dsp:cNvSpPr/>
      </dsp:nvSpPr>
      <dsp:spPr>
        <a:xfrm>
          <a:off x="4117128" y="1755458"/>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8833" y="1767163"/>
        <a:ext cx="775878" cy="376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5CBA4-4946-48A5-B361-A9787F8EE457}">
      <dsp:nvSpPr>
        <dsp:cNvPr id="0" name=""/>
        <dsp:cNvSpPr/>
      </dsp:nvSpPr>
      <dsp:spPr>
        <a:xfrm>
          <a:off x="5394055" y="3453600"/>
          <a:ext cx="2000260" cy="236571"/>
        </a:xfrm>
        <a:custGeom>
          <a:avLst/>
          <a:gdLst/>
          <a:ahLst/>
          <a:cxnLst/>
          <a:rect l="0" t="0" r="0" b="0"/>
          <a:pathLst>
            <a:path>
              <a:moveTo>
                <a:pt x="0" y="0"/>
              </a:moveTo>
              <a:lnTo>
                <a:pt x="0" y="97499"/>
              </a:lnTo>
              <a:lnTo>
                <a:pt x="2000260" y="97499"/>
              </a:lnTo>
              <a:lnTo>
                <a:pt x="2000260" y="2365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152DFE-F9FC-44B9-8A09-7E4654683DCF}">
      <dsp:nvSpPr>
        <dsp:cNvPr id="0" name=""/>
        <dsp:cNvSpPr/>
      </dsp:nvSpPr>
      <dsp:spPr>
        <a:xfrm>
          <a:off x="3655624" y="3453600"/>
          <a:ext cx="1738430" cy="245570"/>
        </a:xfrm>
        <a:custGeom>
          <a:avLst/>
          <a:gdLst/>
          <a:ahLst/>
          <a:cxnLst/>
          <a:rect l="0" t="0" r="0" b="0"/>
          <a:pathLst>
            <a:path>
              <a:moveTo>
                <a:pt x="1738430" y="0"/>
              </a:moveTo>
              <a:lnTo>
                <a:pt x="1738430" y="106498"/>
              </a:lnTo>
              <a:lnTo>
                <a:pt x="0" y="106498"/>
              </a:lnTo>
              <a:lnTo>
                <a:pt x="0" y="2455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585E3-2706-4B24-AFED-7336E3D593C3}">
      <dsp:nvSpPr>
        <dsp:cNvPr id="0" name=""/>
        <dsp:cNvSpPr/>
      </dsp:nvSpPr>
      <dsp:spPr>
        <a:xfrm>
          <a:off x="2511579" y="1984661"/>
          <a:ext cx="2882475" cy="515655"/>
        </a:xfrm>
        <a:custGeom>
          <a:avLst/>
          <a:gdLst/>
          <a:ahLst/>
          <a:cxnLst/>
          <a:rect l="0" t="0" r="0" b="0"/>
          <a:pathLst>
            <a:path>
              <a:moveTo>
                <a:pt x="0" y="0"/>
              </a:moveTo>
              <a:lnTo>
                <a:pt x="0" y="376582"/>
              </a:lnTo>
              <a:lnTo>
                <a:pt x="2882475" y="376582"/>
              </a:lnTo>
              <a:lnTo>
                <a:pt x="2882475" y="5156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8D2EF-FA5F-4BDA-88BC-6776455B6C58}">
      <dsp:nvSpPr>
        <dsp:cNvPr id="0" name=""/>
        <dsp:cNvSpPr/>
      </dsp:nvSpPr>
      <dsp:spPr>
        <a:xfrm>
          <a:off x="1066685" y="1984661"/>
          <a:ext cx="1444894" cy="618352"/>
        </a:xfrm>
        <a:custGeom>
          <a:avLst/>
          <a:gdLst/>
          <a:ahLst/>
          <a:cxnLst/>
          <a:rect l="0" t="0" r="0" b="0"/>
          <a:pathLst>
            <a:path>
              <a:moveTo>
                <a:pt x="1444894" y="0"/>
              </a:moveTo>
              <a:lnTo>
                <a:pt x="1444894" y="479279"/>
              </a:lnTo>
              <a:lnTo>
                <a:pt x="0" y="479279"/>
              </a:lnTo>
              <a:lnTo>
                <a:pt x="0" y="618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7083B0-542E-4F93-A8A6-CC18F60F7ABD}">
      <dsp:nvSpPr>
        <dsp:cNvPr id="0" name=""/>
        <dsp:cNvSpPr/>
      </dsp:nvSpPr>
      <dsp:spPr>
        <a:xfrm>
          <a:off x="583815" y="937684"/>
          <a:ext cx="1927764" cy="93693"/>
        </a:xfrm>
        <a:custGeom>
          <a:avLst/>
          <a:gdLst/>
          <a:ahLst/>
          <a:cxnLst/>
          <a:rect l="0" t="0" r="0" b="0"/>
          <a:pathLst>
            <a:path>
              <a:moveTo>
                <a:pt x="0" y="0"/>
              </a:moveTo>
              <a:lnTo>
                <a:pt x="1927764" y="0"/>
              </a:lnTo>
              <a:lnTo>
                <a:pt x="1927764" y="93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1D561A-2710-4B2F-A05C-6CB91AE7B335}">
      <dsp:nvSpPr>
        <dsp:cNvPr id="0" name=""/>
        <dsp:cNvSpPr/>
      </dsp:nvSpPr>
      <dsp:spPr>
        <a:xfrm>
          <a:off x="-166801" y="-1559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7F350-D1B5-4402-AA06-45F92850638B}">
      <dsp:nvSpPr>
        <dsp:cNvPr id="0" name=""/>
        <dsp:cNvSpPr/>
      </dsp:nvSpPr>
      <dsp:spPr>
        <a:xfrm>
          <a:off x="1" y="14286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xs:element</a:t>
          </a:r>
          <a:endParaRPr lang="fr-FR" sz="1400" kern="1200" dirty="0"/>
        </a:p>
      </dsp:txBody>
      <dsp:txXfrm>
        <a:off x="27922" y="170785"/>
        <a:ext cx="1445391" cy="897441"/>
      </dsp:txXfrm>
    </dsp:sp>
    <dsp:sp modelId="{0BABC276-46ED-49B3-A2EF-09448DBA000A}">
      <dsp:nvSpPr>
        <dsp:cNvPr id="0" name=""/>
        <dsp:cNvSpPr/>
      </dsp:nvSpPr>
      <dsp:spPr>
        <a:xfrm>
          <a:off x="1760962" y="103137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82D86-B18C-4086-A232-D30B7C4523C9}">
      <dsp:nvSpPr>
        <dsp:cNvPr id="0" name=""/>
        <dsp:cNvSpPr/>
      </dsp:nvSpPr>
      <dsp:spPr>
        <a:xfrm>
          <a:off x="1927766" y="1189841"/>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Possède des nœuds enfants ?       Attribut ou élément</a:t>
          </a:r>
        </a:p>
      </dsp:txBody>
      <dsp:txXfrm>
        <a:off x="1955687" y="1217762"/>
        <a:ext cx="1445391" cy="897441"/>
      </dsp:txXfrm>
    </dsp:sp>
    <dsp:sp modelId="{3531DC1A-E9DA-4B65-9D83-5998B303A992}">
      <dsp:nvSpPr>
        <dsp:cNvPr id="0" name=""/>
        <dsp:cNvSpPr/>
      </dsp:nvSpPr>
      <dsp:spPr>
        <a:xfrm>
          <a:off x="316068" y="2603014"/>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D187D-A44B-4C82-88A8-A455DF10E2D5}">
      <dsp:nvSpPr>
        <dsp:cNvPr id="0" name=""/>
        <dsp:cNvSpPr/>
      </dsp:nvSpPr>
      <dsp:spPr>
        <a:xfrm>
          <a:off x="482872" y="2761477"/>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xs:SimpleType</a:t>
          </a:r>
          <a:r>
            <a:rPr lang="fr-FR" sz="1400" kern="1200" dirty="0"/>
            <a:t> où @type</a:t>
          </a:r>
          <a:r>
            <a:rPr lang="fr-FR" sz="1400" i="1" kern="1200" dirty="0"/>
            <a:t>="</a:t>
          </a:r>
          <a:r>
            <a:rPr lang="fr-FR" sz="1400" i="1" kern="1200" dirty="0" err="1"/>
            <a:t>xs:type</a:t>
          </a:r>
          <a:r>
            <a:rPr lang="fr-FR" sz="1400" i="1" kern="1200" dirty="0"/>
            <a:t>"</a:t>
          </a:r>
        </a:p>
      </dsp:txBody>
      <dsp:txXfrm>
        <a:off x="510793" y="2789398"/>
        <a:ext cx="1445391" cy="897441"/>
      </dsp:txXfrm>
    </dsp:sp>
    <dsp:sp modelId="{F115A5A4-708C-4E06-9A98-B1CF1E78C582}">
      <dsp:nvSpPr>
        <dsp:cNvPr id="0" name=""/>
        <dsp:cNvSpPr/>
      </dsp:nvSpPr>
      <dsp:spPr>
        <a:xfrm>
          <a:off x="4643438" y="2500317"/>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5CEC5-11B1-4B55-BB8C-6EE8E9CAB45F}">
      <dsp:nvSpPr>
        <dsp:cNvPr id="0" name=""/>
        <dsp:cNvSpPr/>
      </dsp:nvSpPr>
      <dsp:spPr>
        <a:xfrm>
          <a:off x="4810242" y="2658780"/>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ou tout venant ?</a:t>
          </a:r>
        </a:p>
      </dsp:txBody>
      <dsp:txXfrm>
        <a:off x="4838163" y="2686701"/>
        <a:ext cx="1445391" cy="897441"/>
      </dsp:txXfrm>
    </dsp:sp>
    <dsp:sp modelId="{29B506D4-AA98-4B0B-AC9F-547CC402E6CC}">
      <dsp:nvSpPr>
        <dsp:cNvPr id="0" name=""/>
        <dsp:cNvSpPr/>
      </dsp:nvSpPr>
      <dsp:spPr>
        <a:xfrm>
          <a:off x="2905008" y="3699171"/>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3DEA5-DE6A-4E71-9405-3CE22CE052B3}">
      <dsp:nvSpPr>
        <dsp:cNvPr id="0" name=""/>
        <dsp:cNvSpPr/>
      </dsp:nvSpPr>
      <dsp:spPr>
        <a:xfrm>
          <a:off x="3071811" y="385763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a:t>
          </a:r>
          <a:r>
            <a:rPr lang="fr-FR" sz="1400" kern="1200" dirty="0" err="1"/>
            <a:t>xs:sequence</a:t>
          </a:r>
          <a:endParaRPr lang="fr-FR" sz="1400" kern="1200" dirty="0"/>
        </a:p>
      </dsp:txBody>
      <dsp:txXfrm>
        <a:off x="3099732" y="3885555"/>
        <a:ext cx="1445391" cy="897441"/>
      </dsp:txXfrm>
    </dsp:sp>
    <dsp:sp modelId="{57CA54AF-C6ED-40C6-9F3B-E2930AB3E8AD}">
      <dsp:nvSpPr>
        <dsp:cNvPr id="0" name=""/>
        <dsp:cNvSpPr/>
      </dsp:nvSpPr>
      <dsp:spPr>
        <a:xfrm>
          <a:off x="6643699" y="3690172"/>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45589-4A8A-470A-B06C-BB2C073A0FF5}">
      <dsp:nvSpPr>
        <dsp:cNvPr id="0" name=""/>
        <dsp:cNvSpPr/>
      </dsp:nvSpPr>
      <dsp:spPr>
        <a:xfrm>
          <a:off x="6810503" y="3848635"/>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Tas non ordonné </a:t>
          </a:r>
          <a:r>
            <a:rPr lang="fr-FR" sz="1400" kern="1200" dirty="0" err="1"/>
            <a:t>xs:all</a:t>
          </a:r>
          <a:endParaRPr lang="fr-FR" sz="1400" kern="1200" dirty="0"/>
        </a:p>
      </dsp:txBody>
      <dsp:txXfrm>
        <a:off x="6838424" y="3876556"/>
        <a:ext cx="1445391" cy="8974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err="1"/>
            <a:t>sensor</a:t>
          </a:r>
          <a:endParaRPr lang="fr-FR" sz="1100" kern="1200" dirty="0"/>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6139084-8C72-4CDA-AB3B-FB9E8A3BFF4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dirty="0">
                <a:latin typeface="+mn-lt"/>
              </a:defRPr>
            </a:lvl1pPr>
          </a:lstStyle>
          <a:p>
            <a:pPr>
              <a:defRPr/>
            </a:pPr>
            <a:endParaRPr lang="fr-FR"/>
          </a:p>
        </p:txBody>
      </p:sp>
      <p:sp>
        <p:nvSpPr>
          <p:cNvPr id="3" name="Espace réservé de la date 2">
            <a:extLst>
              <a:ext uri="{FF2B5EF4-FFF2-40B4-BE49-F238E27FC236}">
                <a16:creationId xmlns:a16="http://schemas.microsoft.com/office/drawing/2014/main" id="{FD5F4768-2154-464D-A97C-DCDA103B8804}"/>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8202810-8EBF-4965-BBA3-5B387787386F}" type="datetimeFigureOut">
              <a:rPr lang="fr-FR"/>
              <a:pPr>
                <a:defRPr/>
              </a:pPr>
              <a:t>02/06/2022</a:t>
            </a:fld>
            <a:endParaRPr lang="fr-FR" dirty="0"/>
          </a:p>
        </p:txBody>
      </p:sp>
      <p:sp>
        <p:nvSpPr>
          <p:cNvPr id="4" name="Espace réservé de l'image des diapositives 3">
            <a:extLst>
              <a:ext uri="{FF2B5EF4-FFF2-40B4-BE49-F238E27FC236}">
                <a16:creationId xmlns:a16="http://schemas.microsoft.com/office/drawing/2014/main" id="{C6469BF4-7BD0-4A50-97CE-7181E84B85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dirty="0"/>
          </a:p>
        </p:txBody>
      </p:sp>
      <p:sp>
        <p:nvSpPr>
          <p:cNvPr id="5" name="Espace réservé des commentaires 4">
            <a:extLst>
              <a:ext uri="{FF2B5EF4-FFF2-40B4-BE49-F238E27FC236}">
                <a16:creationId xmlns:a16="http://schemas.microsoft.com/office/drawing/2014/main" id="{0E0E0D94-6240-4C4F-8A98-0C52C05BE79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A6A7EDFE-BB6D-4639-AB07-1FDC6175D1A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dirty="0">
                <a:latin typeface="+mn-lt"/>
              </a:defRPr>
            </a:lvl1pPr>
          </a:lstStyle>
          <a:p>
            <a:pPr>
              <a:defRPr/>
            </a:pPr>
            <a:endParaRPr lang="fr-FR"/>
          </a:p>
        </p:txBody>
      </p:sp>
      <p:sp>
        <p:nvSpPr>
          <p:cNvPr id="7" name="Espace réservé du numéro de diapositive 6">
            <a:extLst>
              <a:ext uri="{FF2B5EF4-FFF2-40B4-BE49-F238E27FC236}">
                <a16:creationId xmlns:a16="http://schemas.microsoft.com/office/drawing/2014/main" id="{3B5A8CE9-F2CF-4900-B207-677C5824986E}"/>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5EBE8CA7-15CE-4A04-BE97-454FDB6D637A}" type="slidenum">
              <a:rPr lang="fr-FR"/>
              <a:pPr>
                <a:defRPr/>
              </a:pPr>
              <a:t>‹N°›</a:t>
            </a:fld>
            <a:endParaRPr lang="fr-FR"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154.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155.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155.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docs.oracle.com/cd/B25329_01/doc/admin.102/b25610/toc.htm" TargetMode="External"/><Relationship Id="rId2" Type="http://schemas.openxmlformats.org/officeDocument/2006/relationships/slide" Target="../slides/slide270.xml"/><Relationship Id="rId1" Type="http://schemas.openxmlformats.org/officeDocument/2006/relationships/notesMaster" Target="../notesMasters/notesMaster1.xml"/><Relationship Id="rId4" Type="http://schemas.openxmlformats.org/officeDocument/2006/relationships/hyperlink" Target="http://stackoverflow.com/questions/9862364/how-to-login-to-the-scot-account-after-installing-oracle-11g" TargetMode="Externa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www.diaryofaninja.com/blog/2010/08/12/output-data-as-raw-xml-from-ms-sql-ndash-a-little-known-feature" TargetMode="External"/><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e l'image des diapositives 1">
            <a:extLst>
              <a:ext uri="{FF2B5EF4-FFF2-40B4-BE49-F238E27FC236}">
                <a16:creationId xmlns:a16="http://schemas.microsoft.com/office/drawing/2014/main" id="{36501803-0DEC-40D0-9066-02346A26A1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Espace réservé des commentaires 2">
            <a:extLst>
              <a:ext uri="{FF2B5EF4-FFF2-40B4-BE49-F238E27FC236}">
                <a16:creationId xmlns:a16="http://schemas.microsoft.com/office/drawing/2014/main" id="{FDBA497B-E9DB-4EA9-9C49-41ACD2E982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7652" name="Espace réservé du numéro de diapositive 3">
            <a:extLst>
              <a:ext uri="{FF2B5EF4-FFF2-40B4-BE49-F238E27FC236}">
                <a16:creationId xmlns:a16="http://schemas.microsoft.com/office/drawing/2014/main" id="{DC39025F-AC5A-4222-9AC6-626B04152F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48FC9-0A94-441C-8A8E-EBDBA78D3E6A}" type="slidenum">
              <a:rPr lang="fr-FR" altLang="fr-FR"/>
              <a:pPr fontAlgn="base">
                <a:spcBef>
                  <a:spcPct val="0"/>
                </a:spcBef>
                <a:spcAft>
                  <a:spcPct val="0"/>
                </a:spcAft>
              </a:pPr>
              <a:t>1</a:t>
            </a:fld>
            <a:endParaRPr lang="fr-FR" alt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Espace réservé de l'image des diapositives 1">
            <a:extLst>
              <a:ext uri="{FF2B5EF4-FFF2-40B4-BE49-F238E27FC236}">
                <a16:creationId xmlns:a16="http://schemas.microsoft.com/office/drawing/2014/main" id="{CF0FF1D7-D1C6-48FD-ACAB-610686BE45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Espace réservé des commentaires 2">
            <a:extLst>
              <a:ext uri="{FF2B5EF4-FFF2-40B4-BE49-F238E27FC236}">
                <a16:creationId xmlns:a16="http://schemas.microsoft.com/office/drawing/2014/main" id="{ADFDC392-2214-4E43-A6E9-9FED08E07F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6084" name="Espace réservé du numéro de diapositive 3">
            <a:extLst>
              <a:ext uri="{FF2B5EF4-FFF2-40B4-BE49-F238E27FC236}">
                <a16:creationId xmlns:a16="http://schemas.microsoft.com/office/drawing/2014/main" id="{9E6CE060-D51F-4640-9863-7A8099CBBB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2CBA8-055A-4CD7-A219-1FE9E3E8C5B8}" type="slidenum">
              <a:rPr lang="fr-FR" altLang="fr-FR"/>
              <a:pPr fontAlgn="base">
                <a:spcBef>
                  <a:spcPct val="0"/>
                </a:spcBef>
                <a:spcAft>
                  <a:spcPct val="0"/>
                </a:spcAft>
              </a:pPr>
              <a:t>10</a:t>
            </a:fld>
            <a:endParaRPr lang="fr-FR" altLang="fr-F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F5024AE1-50FC-4FBB-8713-49F8564705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3" name="Rectangle 3">
            <a:extLst>
              <a:ext uri="{FF2B5EF4-FFF2-40B4-BE49-F238E27FC236}">
                <a16:creationId xmlns:a16="http://schemas.microsoft.com/office/drawing/2014/main" id="{84EFAE89-7DD0-42BD-B647-AF2759C921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A3D123A3-4BD7-4DA8-A189-E124DE4959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1" name="Rectangle 3">
            <a:extLst>
              <a:ext uri="{FF2B5EF4-FFF2-40B4-BE49-F238E27FC236}">
                <a16:creationId xmlns:a16="http://schemas.microsoft.com/office/drawing/2014/main" id="{8FB5C570-9F30-470E-A645-FA68C77AEB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D6E80CCA-79D0-482C-A8BD-0FFB569318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Rectangle 3">
            <a:extLst>
              <a:ext uri="{FF2B5EF4-FFF2-40B4-BE49-F238E27FC236}">
                <a16:creationId xmlns:a16="http://schemas.microsoft.com/office/drawing/2014/main" id="{F088DC87-5CB5-4D31-980D-7A3905CE3E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ce réservé de l'image des diapositives 1">
            <a:extLst>
              <a:ext uri="{FF2B5EF4-FFF2-40B4-BE49-F238E27FC236}">
                <a16:creationId xmlns:a16="http://schemas.microsoft.com/office/drawing/2014/main" id="{DE0F3E7D-12EF-439E-9A33-B68A433814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Espace réservé des notes 2">
            <a:extLst>
              <a:ext uri="{FF2B5EF4-FFF2-40B4-BE49-F238E27FC236}">
                <a16:creationId xmlns:a16="http://schemas.microsoft.com/office/drawing/2014/main" id="{627D3C33-D1EB-481C-8EC9-9CEB1708E7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36548" name="Espace réservé du numéro de diapositive 3">
            <a:extLst>
              <a:ext uri="{FF2B5EF4-FFF2-40B4-BE49-F238E27FC236}">
                <a16:creationId xmlns:a16="http://schemas.microsoft.com/office/drawing/2014/main" id="{58D06A74-77F7-4373-BBA8-B4363984D9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9CB864-3EF3-4C41-ABD1-BDD6DBBC68D7}" type="slidenum">
              <a:rPr lang="fr-FR" altLang="fr-FR"/>
              <a:pPr fontAlgn="base">
                <a:spcBef>
                  <a:spcPct val="0"/>
                </a:spcBef>
                <a:spcAft>
                  <a:spcPct val="0"/>
                </a:spcAft>
              </a:pPr>
              <a:t>103</a:t>
            </a:fld>
            <a:endParaRPr lang="fr-FR" altLang="fr-F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7F13C1AB-298A-4824-973F-121F9CD3C3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Rectangle 3">
            <a:extLst>
              <a:ext uri="{FF2B5EF4-FFF2-40B4-BE49-F238E27FC236}">
                <a16:creationId xmlns:a16="http://schemas.microsoft.com/office/drawing/2014/main" id="{C7F34206-B8FA-44F6-B521-1DBD23179C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026">
            <a:extLst>
              <a:ext uri="{FF2B5EF4-FFF2-40B4-BE49-F238E27FC236}">
                <a16:creationId xmlns:a16="http://schemas.microsoft.com/office/drawing/2014/main" id="{C7481EE2-4CD5-4CD2-AC5A-218E6C392B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Rectangle 1027">
            <a:extLst>
              <a:ext uri="{FF2B5EF4-FFF2-40B4-BE49-F238E27FC236}">
                <a16:creationId xmlns:a16="http://schemas.microsoft.com/office/drawing/2014/main" id="{2489DD49-C042-408A-8C2C-18EEDC6E9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55DA6C14-46C7-4C85-98A2-23046A5EDA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Rectangle 3">
            <a:extLst>
              <a:ext uri="{FF2B5EF4-FFF2-40B4-BE49-F238E27FC236}">
                <a16:creationId xmlns:a16="http://schemas.microsoft.com/office/drawing/2014/main" id="{53BAE12C-EA9E-4E84-8E8F-7FBC41A499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0F01C9CC-FA58-47F2-BCDA-E3EF29E471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Rectangle 3">
            <a:extLst>
              <a:ext uri="{FF2B5EF4-FFF2-40B4-BE49-F238E27FC236}">
                <a16:creationId xmlns:a16="http://schemas.microsoft.com/office/drawing/2014/main" id="{C3F6D7B6-24D2-43D2-9D3D-4A3C54BA12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D23770F6-A316-4EA2-BA07-A9312BFC14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Rectangle 3">
            <a:extLst>
              <a:ext uri="{FF2B5EF4-FFF2-40B4-BE49-F238E27FC236}">
                <a16:creationId xmlns:a16="http://schemas.microsoft.com/office/drawing/2014/main" id="{96801EBD-C42A-48D1-82C9-A8B5CF6274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a:t>
            </a:r>
          </a:p>
          <a:p>
            <a:pPr>
              <a:spcBef>
                <a:spcPct val="0"/>
              </a:spcBef>
            </a:pPr>
            <a:r>
              <a:rPr lang="fr-FR" altLang="fr-FR"/>
              <a:t>http://www.w3schools.com/schema/schema_elements_ref.asp</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CF122BBF-A4D7-4541-8BAB-7A9668E2F6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Rectangle 3">
            <a:extLst>
              <a:ext uri="{FF2B5EF4-FFF2-40B4-BE49-F238E27FC236}">
                <a16:creationId xmlns:a16="http://schemas.microsoft.com/office/drawing/2014/main" id="{F1B57965-1735-49C5-B112-22788545A3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e l'image des diapositives 1">
            <a:extLst>
              <a:ext uri="{FF2B5EF4-FFF2-40B4-BE49-F238E27FC236}">
                <a16:creationId xmlns:a16="http://schemas.microsoft.com/office/drawing/2014/main" id="{4059BE7F-88A5-48DF-B801-ADA9E0DAAF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Espace réservé des commentaires 2">
            <a:extLst>
              <a:ext uri="{FF2B5EF4-FFF2-40B4-BE49-F238E27FC236}">
                <a16:creationId xmlns:a16="http://schemas.microsoft.com/office/drawing/2014/main" id="{895E0A7F-FB94-4806-8D3C-269EA7792A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8132" name="Espace réservé du numéro de diapositive 3">
            <a:extLst>
              <a:ext uri="{FF2B5EF4-FFF2-40B4-BE49-F238E27FC236}">
                <a16:creationId xmlns:a16="http://schemas.microsoft.com/office/drawing/2014/main" id="{CDCBA922-54EE-463E-98A3-9E304B2ADF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8EA8EE-56AF-4D27-83A3-0CF376115E0E}" type="slidenum">
              <a:rPr lang="fr-FR" altLang="fr-FR"/>
              <a:pPr fontAlgn="base">
                <a:spcBef>
                  <a:spcPct val="0"/>
                </a:spcBef>
                <a:spcAft>
                  <a:spcPct val="0"/>
                </a:spcAft>
              </a:pPr>
              <a:t>11</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AB001334-0531-4292-A4EA-5C9EE077EB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Rectangle 3">
            <a:extLst>
              <a:ext uri="{FF2B5EF4-FFF2-40B4-BE49-F238E27FC236}">
                <a16:creationId xmlns:a16="http://schemas.microsoft.com/office/drawing/2014/main" id="{A3AC6826-A894-42AF-8959-F80D36997B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2D097A7A-F118-4AB7-9B4F-0A35474097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Rectangle 3">
            <a:extLst>
              <a:ext uri="{FF2B5EF4-FFF2-40B4-BE49-F238E27FC236}">
                <a16:creationId xmlns:a16="http://schemas.microsoft.com/office/drawing/2014/main" id="{9423FC9E-6AAA-424B-BCE6-C23148D770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E9F2BAE4-974B-4D9B-8BD1-6E5E06E5CF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9" name="Rectangle 3">
            <a:extLst>
              <a:ext uri="{FF2B5EF4-FFF2-40B4-BE49-F238E27FC236}">
                <a16:creationId xmlns:a16="http://schemas.microsoft.com/office/drawing/2014/main" id="{5788C7F5-04DB-4FA5-9EA8-846F8102EA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1EE60CCD-82D5-4EF6-8828-A8A32AD65E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7" name="Rectangle 3">
            <a:extLst>
              <a:ext uri="{FF2B5EF4-FFF2-40B4-BE49-F238E27FC236}">
                <a16:creationId xmlns:a16="http://schemas.microsoft.com/office/drawing/2014/main" id="{11E04CD9-D289-478D-920F-3EE73EDCC6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Espace réservé de l'image des diapositives 1">
            <a:extLst>
              <a:ext uri="{FF2B5EF4-FFF2-40B4-BE49-F238E27FC236}">
                <a16:creationId xmlns:a16="http://schemas.microsoft.com/office/drawing/2014/main" id="{4C2BF6F1-D988-40AA-B97F-ECC634CB63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Espace réservé des commentaires 2">
            <a:extLst>
              <a:ext uri="{FF2B5EF4-FFF2-40B4-BE49-F238E27FC236}">
                <a16:creationId xmlns:a16="http://schemas.microsoft.com/office/drawing/2014/main" id="{BC533BD5-EC22-450A-B440-9D0A42D6D6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Tout en contrôlant le type et la forme du contenu de la balise par extension d’un type existant,</a:t>
            </a:r>
          </a:p>
          <a:p>
            <a:pPr>
              <a:spcBef>
                <a:spcPct val="0"/>
              </a:spcBef>
            </a:pPr>
            <a:r>
              <a:rPr lang="fr-FR" altLang="fr-FR"/>
              <a:t>il est possible d’ajouter des attribut a un élément (qui sans attribut aurais été simpleType)</a:t>
            </a:r>
          </a:p>
          <a:p>
            <a:pPr>
              <a:spcBef>
                <a:spcPct val="0"/>
              </a:spcBef>
            </a:pPr>
            <a:endParaRPr lang="fr-FR" altLang="fr-FR"/>
          </a:p>
          <a:p>
            <a:pPr>
              <a:spcBef>
                <a:spcPct val="0"/>
              </a:spcBef>
            </a:pPr>
            <a:r>
              <a:rPr lang="fr-FR" altLang="fr-FR" b="1"/>
              <a:t>Alternative </a:t>
            </a:r>
          </a:p>
          <a:p>
            <a:pPr>
              <a:spcBef>
                <a:spcPct val="0"/>
              </a:spcBef>
            </a:pPr>
            <a:r>
              <a:rPr lang="fr-FR" altLang="fr-FR"/>
              <a:t>sans control de données, et sans simpleContent, il est possible de faire ce genre de déclaration avec l’attribut mixed=‘‘true’’ dans complexType.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a:extLst>
              <a:ext uri="{FF2B5EF4-FFF2-40B4-BE49-F238E27FC236}">
                <a16:creationId xmlns:a16="http://schemas.microsoft.com/office/drawing/2014/main" id="{143E9991-3FC3-43E6-A176-061664F0C0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Rectangle 3">
            <a:extLst>
              <a:ext uri="{FF2B5EF4-FFF2-40B4-BE49-F238E27FC236}">
                <a16:creationId xmlns:a16="http://schemas.microsoft.com/office/drawing/2014/main" id="{F4808490-8548-4E45-9A11-4A901118C9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a:extLst>
              <a:ext uri="{FF2B5EF4-FFF2-40B4-BE49-F238E27FC236}">
                <a16:creationId xmlns:a16="http://schemas.microsoft.com/office/drawing/2014/main" id="{95C82542-5AB3-4E24-8B4D-6B86F8D68F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Rectangle 3">
            <a:extLst>
              <a:ext uri="{FF2B5EF4-FFF2-40B4-BE49-F238E27FC236}">
                <a16:creationId xmlns:a16="http://schemas.microsoft.com/office/drawing/2014/main" id="{0FE01427-C38E-44AB-BDBF-40945372550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SOX et DCD :</a:t>
            </a:r>
          </a:p>
          <a:p>
            <a:pPr>
              <a:spcBef>
                <a:spcPct val="0"/>
              </a:spcBef>
            </a:pPr>
            <a:r>
              <a:rPr lang="fr-FR" altLang="fr-FR"/>
              <a:t>http://www.w3.org/TR/NOTE-SOX/</a:t>
            </a:r>
          </a:p>
          <a:p>
            <a:pPr>
              <a:spcBef>
                <a:spcPct val="0"/>
              </a:spcBef>
            </a:pPr>
            <a:r>
              <a:rPr lang="fr-FR" altLang="fr-FR"/>
              <a:t>http://www.w3.org/TR/NOTE-dcd</a:t>
            </a:r>
          </a:p>
          <a:p>
            <a:pPr>
              <a:spcBef>
                <a:spcPct val="0"/>
              </a:spcBef>
            </a:pPr>
            <a:endParaRPr lang="fr-FR" alt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a:extLst>
              <a:ext uri="{FF2B5EF4-FFF2-40B4-BE49-F238E27FC236}">
                <a16:creationId xmlns:a16="http://schemas.microsoft.com/office/drawing/2014/main" id="{3E1EE1B0-946E-4BF1-AEDB-3EFC9AB2B2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Rectangle 3">
            <a:extLst>
              <a:ext uri="{FF2B5EF4-FFF2-40B4-BE49-F238E27FC236}">
                <a16:creationId xmlns:a16="http://schemas.microsoft.com/office/drawing/2014/main" id="{9B2FC6D3-D8CC-489E-BE9F-F13AD18AA0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236494BC-9498-4CF5-8587-499A9B93E0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Rectangle 3">
            <a:extLst>
              <a:ext uri="{FF2B5EF4-FFF2-40B4-BE49-F238E27FC236}">
                <a16:creationId xmlns:a16="http://schemas.microsoft.com/office/drawing/2014/main" id="{9F434B61-A96B-4A35-B8E3-FBEB86A455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4DFAB734-96E0-473E-8C9E-BE07A40FBF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Rectangle 3">
            <a:extLst>
              <a:ext uri="{FF2B5EF4-FFF2-40B4-BE49-F238E27FC236}">
                <a16:creationId xmlns:a16="http://schemas.microsoft.com/office/drawing/2014/main" id="{2A61F0B3-81B3-45EE-AA60-96D680BC8E2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e l'image des diapositives 1">
            <a:extLst>
              <a:ext uri="{FF2B5EF4-FFF2-40B4-BE49-F238E27FC236}">
                <a16:creationId xmlns:a16="http://schemas.microsoft.com/office/drawing/2014/main" id="{C9C104FF-E7A3-4A82-BBFB-38EF556F75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Espace réservé des commentaires 2">
            <a:extLst>
              <a:ext uri="{FF2B5EF4-FFF2-40B4-BE49-F238E27FC236}">
                <a16:creationId xmlns:a16="http://schemas.microsoft.com/office/drawing/2014/main" id="{2A0CA7E4-C7B1-4794-970A-B87D31EE16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0180" name="Espace réservé du numéro de diapositive 3">
            <a:extLst>
              <a:ext uri="{FF2B5EF4-FFF2-40B4-BE49-F238E27FC236}">
                <a16:creationId xmlns:a16="http://schemas.microsoft.com/office/drawing/2014/main" id="{A88906D7-375E-461F-BC9F-45271A8895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BD2C04-5E4D-4BC2-A881-3CCA3F9B3E79}" type="slidenum">
              <a:rPr lang="fr-FR" altLang="fr-FR"/>
              <a:pPr fontAlgn="base">
                <a:spcBef>
                  <a:spcPct val="0"/>
                </a:spcBef>
                <a:spcAft>
                  <a:spcPct val="0"/>
                </a:spcAft>
              </a:pPr>
              <a:t>12</a:t>
            </a:fld>
            <a:endParaRPr lang="fr-FR" altLang="fr-F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026">
            <a:extLst>
              <a:ext uri="{FF2B5EF4-FFF2-40B4-BE49-F238E27FC236}">
                <a16:creationId xmlns:a16="http://schemas.microsoft.com/office/drawing/2014/main" id="{5BC33CD2-C386-4EBD-B71C-5A213D95B2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Rectangle 1027">
            <a:extLst>
              <a:ext uri="{FF2B5EF4-FFF2-40B4-BE49-F238E27FC236}">
                <a16:creationId xmlns:a16="http://schemas.microsoft.com/office/drawing/2014/main" id="{2865E107-3B6D-4916-8A70-B16CD16A27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1026">
            <a:extLst>
              <a:ext uri="{FF2B5EF4-FFF2-40B4-BE49-F238E27FC236}">
                <a16:creationId xmlns:a16="http://schemas.microsoft.com/office/drawing/2014/main" id="{BCCDBA36-20BB-43C3-9A4C-15C6A3D54D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Rectangle 1027">
            <a:extLst>
              <a:ext uri="{FF2B5EF4-FFF2-40B4-BE49-F238E27FC236}">
                <a16:creationId xmlns:a16="http://schemas.microsoft.com/office/drawing/2014/main" id="{3D4A6C9E-27D1-4C9D-80B4-19FDC4C39F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a:extLst>
              <a:ext uri="{FF2B5EF4-FFF2-40B4-BE49-F238E27FC236}">
                <a16:creationId xmlns:a16="http://schemas.microsoft.com/office/drawing/2014/main" id="{DF79B562-A1B4-4134-BB30-0C757CC578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Rectangle 3">
            <a:extLst>
              <a:ext uri="{FF2B5EF4-FFF2-40B4-BE49-F238E27FC236}">
                <a16:creationId xmlns:a16="http://schemas.microsoft.com/office/drawing/2014/main" id="{97279374-85F6-4395-9B1F-EFA48224E9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1026">
            <a:extLst>
              <a:ext uri="{FF2B5EF4-FFF2-40B4-BE49-F238E27FC236}">
                <a16:creationId xmlns:a16="http://schemas.microsoft.com/office/drawing/2014/main" id="{CDB297B8-A8CB-4F19-8390-1C9437505A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Rectangle 1027">
            <a:extLst>
              <a:ext uri="{FF2B5EF4-FFF2-40B4-BE49-F238E27FC236}">
                <a16:creationId xmlns:a16="http://schemas.microsoft.com/office/drawing/2014/main" id="{8DBAEBC6-9BA0-4CCF-9A28-A918318AB6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88B2409E-2EAE-438A-A829-CE1B8C6F81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Rectangle 3">
            <a:extLst>
              <a:ext uri="{FF2B5EF4-FFF2-40B4-BE49-F238E27FC236}">
                <a16:creationId xmlns:a16="http://schemas.microsoft.com/office/drawing/2014/main" id="{559B18AD-D46B-4A58-9CF8-DB6C15DE0B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E8D78129-E81C-4352-BD1E-79BC7DF6E5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1603" name="Rectangle 3">
            <a:extLst>
              <a:ext uri="{FF2B5EF4-FFF2-40B4-BE49-F238E27FC236}">
                <a16:creationId xmlns:a16="http://schemas.microsoft.com/office/drawing/2014/main" id="{AF0DD7EE-43FF-4525-932E-541974A566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6FFDDC16-590C-442D-A33D-13C69C8D94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3651" name="Rectangle 3">
            <a:extLst>
              <a:ext uri="{FF2B5EF4-FFF2-40B4-BE49-F238E27FC236}">
                <a16:creationId xmlns:a16="http://schemas.microsoft.com/office/drawing/2014/main" id="{BFA12AF2-E8F1-4888-9140-4179FB27A1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FA549FB2-75FD-4CBE-8F3C-52FE34380D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5699" name="Rectangle 3">
            <a:extLst>
              <a:ext uri="{FF2B5EF4-FFF2-40B4-BE49-F238E27FC236}">
                <a16:creationId xmlns:a16="http://schemas.microsoft.com/office/drawing/2014/main" id="{50809563-E708-4018-9337-0D831B7D39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00E9BB26-0152-48F0-8505-8A72D4C072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7747" name="Rectangle 3">
            <a:extLst>
              <a:ext uri="{FF2B5EF4-FFF2-40B4-BE49-F238E27FC236}">
                <a16:creationId xmlns:a16="http://schemas.microsoft.com/office/drawing/2014/main" id="{A6359212-4A37-46FB-96F1-44BD81EB80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a:extLst>
              <a:ext uri="{FF2B5EF4-FFF2-40B4-BE49-F238E27FC236}">
                <a16:creationId xmlns:a16="http://schemas.microsoft.com/office/drawing/2014/main" id="{0BCCBEB9-F724-4197-9A17-6E62292BA1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9795" name="Rectangle 3">
            <a:extLst>
              <a:ext uri="{FF2B5EF4-FFF2-40B4-BE49-F238E27FC236}">
                <a16:creationId xmlns:a16="http://schemas.microsoft.com/office/drawing/2014/main" id="{48B2400F-A395-40E8-96A3-2B85DB53EE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a:extLst>
              <a:ext uri="{FF2B5EF4-FFF2-40B4-BE49-F238E27FC236}">
                <a16:creationId xmlns:a16="http://schemas.microsoft.com/office/drawing/2014/main" id="{479A3DC8-BDA7-4E6A-BD16-A5C9EA53C0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1027">
            <a:extLst>
              <a:ext uri="{FF2B5EF4-FFF2-40B4-BE49-F238E27FC236}">
                <a16:creationId xmlns:a16="http://schemas.microsoft.com/office/drawing/2014/main" id="{3A06916B-9C2B-4349-9905-39EB9825F8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a:extLst>
              <a:ext uri="{FF2B5EF4-FFF2-40B4-BE49-F238E27FC236}">
                <a16:creationId xmlns:a16="http://schemas.microsoft.com/office/drawing/2014/main" id="{7AD2EF4E-2D81-4301-90A9-78908956C5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1843" name="Rectangle 3">
            <a:extLst>
              <a:ext uri="{FF2B5EF4-FFF2-40B4-BE49-F238E27FC236}">
                <a16:creationId xmlns:a16="http://schemas.microsoft.com/office/drawing/2014/main" id="{E1C1988A-5F2A-4E40-8E3D-B3444B226D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a:extLst>
              <a:ext uri="{FF2B5EF4-FFF2-40B4-BE49-F238E27FC236}">
                <a16:creationId xmlns:a16="http://schemas.microsoft.com/office/drawing/2014/main" id="{A52476D5-B6F1-4321-9207-A6AE18B8E5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3891" name="Rectangle 3">
            <a:extLst>
              <a:ext uri="{FF2B5EF4-FFF2-40B4-BE49-F238E27FC236}">
                <a16:creationId xmlns:a16="http://schemas.microsoft.com/office/drawing/2014/main" id="{77F9430F-8A64-409D-B038-E8B6D1EDDB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1026">
            <a:extLst>
              <a:ext uri="{FF2B5EF4-FFF2-40B4-BE49-F238E27FC236}">
                <a16:creationId xmlns:a16="http://schemas.microsoft.com/office/drawing/2014/main" id="{E240B974-423C-460E-86D5-FB8A0562D4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5939" name="Rectangle 1027">
            <a:extLst>
              <a:ext uri="{FF2B5EF4-FFF2-40B4-BE49-F238E27FC236}">
                <a16:creationId xmlns:a16="http://schemas.microsoft.com/office/drawing/2014/main" id="{DEF14848-50F8-4A73-BB42-BF89481EA3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a:extLst>
              <a:ext uri="{FF2B5EF4-FFF2-40B4-BE49-F238E27FC236}">
                <a16:creationId xmlns:a16="http://schemas.microsoft.com/office/drawing/2014/main" id="{69CCD078-AE03-4517-BC18-6CB01BC244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987" name="Rectangle 3">
            <a:extLst>
              <a:ext uri="{FF2B5EF4-FFF2-40B4-BE49-F238E27FC236}">
                <a16:creationId xmlns:a16="http://schemas.microsoft.com/office/drawing/2014/main" id="{62007CA9-971A-46B3-BEC9-61D125EA71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1026">
            <a:extLst>
              <a:ext uri="{FF2B5EF4-FFF2-40B4-BE49-F238E27FC236}">
                <a16:creationId xmlns:a16="http://schemas.microsoft.com/office/drawing/2014/main" id="{2FA8261A-0714-4F11-8AA6-6F79C38312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0035" name="Rectangle 1027">
            <a:extLst>
              <a:ext uri="{FF2B5EF4-FFF2-40B4-BE49-F238E27FC236}">
                <a16:creationId xmlns:a16="http://schemas.microsoft.com/office/drawing/2014/main" id="{AA661F8F-6349-45BF-BB45-622D6874C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1026">
            <a:extLst>
              <a:ext uri="{FF2B5EF4-FFF2-40B4-BE49-F238E27FC236}">
                <a16:creationId xmlns:a16="http://schemas.microsoft.com/office/drawing/2014/main" id="{53058FFE-68F9-4FB4-988F-F16337A4F9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3" name="Rectangle 1027">
            <a:extLst>
              <a:ext uri="{FF2B5EF4-FFF2-40B4-BE49-F238E27FC236}">
                <a16:creationId xmlns:a16="http://schemas.microsoft.com/office/drawing/2014/main" id="{926578EA-4EE1-417A-8E75-2CD4DD8B52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AE8836B7-9538-4DF4-91FB-69E939F354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4131" name="Rectangle 3">
            <a:extLst>
              <a:ext uri="{FF2B5EF4-FFF2-40B4-BE49-F238E27FC236}">
                <a16:creationId xmlns:a16="http://schemas.microsoft.com/office/drawing/2014/main" id="{309831C0-01E9-44FA-9CFB-7698E71125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F639BFA1-4462-4EAB-B736-A313BD4638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6179" name="Rectangle 3">
            <a:extLst>
              <a:ext uri="{FF2B5EF4-FFF2-40B4-BE49-F238E27FC236}">
                <a16:creationId xmlns:a16="http://schemas.microsoft.com/office/drawing/2014/main" id="{AB8AB4C0-C5AC-49B6-A546-5FC9F9B6E6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026">
            <a:extLst>
              <a:ext uri="{FF2B5EF4-FFF2-40B4-BE49-F238E27FC236}">
                <a16:creationId xmlns:a16="http://schemas.microsoft.com/office/drawing/2014/main" id="{78547C40-CD38-4DBA-A06A-98F208A84B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8227" name="Rectangle 1027">
            <a:extLst>
              <a:ext uri="{FF2B5EF4-FFF2-40B4-BE49-F238E27FC236}">
                <a16:creationId xmlns:a16="http://schemas.microsoft.com/office/drawing/2014/main" id="{BE9F14F0-8DC8-4AAD-96F9-72CA64B7E3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6E863BD0-A896-47B4-8550-BB0FC02635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0275" name="Rectangle 3">
            <a:extLst>
              <a:ext uri="{FF2B5EF4-FFF2-40B4-BE49-F238E27FC236}">
                <a16:creationId xmlns:a16="http://schemas.microsoft.com/office/drawing/2014/main" id="{A1272A73-81D9-43AD-892E-9E9D92EE61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a:extLst>
              <a:ext uri="{FF2B5EF4-FFF2-40B4-BE49-F238E27FC236}">
                <a16:creationId xmlns:a16="http://schemas.microsoft.com/office/drawing/2014/main" id="{7F92F9F0-3F83-4548-932C-924331F57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1027">
            <a:extLst>
              <a:ext uri="{FF2B5EF4-FFF2-40B4-BE49-F238E27FC236}">
                <a16:creationId xmlns:a16="http://schemas.microsoft.com/office/drawing/2014/main" id="{5A97DD2D-ED1C-4ACF-A821-DEDC03B0D0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481FAD46-4E6E-4C72-AF0D-3565338684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2323" name="Rectangle 3">
            <a:extLst>
              <a:ext uri="{FF2B5EF4-FFF2-40B4-BE49-F238E27FC236}">
                <a16:creationId xmlns:a16="http://schemas.microsoft.com/office/drawing/2014/main" id="{315BE1A7-1A93-4B52-A209-3E13B2DAC0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a:extLst>
              <a:ext uri="{FF2B5EF4-FFF2-40B4-BE49-F238E27FC236}">
                <a16:creationId xmlns:a16="http://schemas.microsoft.com/office/drawing/2014/main" id="{0A247FAB-D086-4CBB-A998-D8D7F8C798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4371" name="Rectangle 3">
            <a:extLst>
              <a:ext uri="{FF2B5EF4-FFF2-40B4-BE49-F238E27FC236}">
                <a16:creationId xmlns:a16="http://schemas.microsoft.com/office/drawing/2014/main" id="{B229CCC3-EA53-4338-BA25-312E550A47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a:extLst>
              <a:ext uri="{FF2B5EF4-FFF2-40B4-BE49-F238E27FC236}">
                <a16:creationId xmlns:a16="http://schemas.microsoft.com/office/drawing/2014/main" id="{7A80B8FA-4F6D-4557-AD2E-A761FCA248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6419" name="Rectangle 3">
            <a:extLst>
              <a:ext uri="{FF2B5EF4-FFF2-40B4-BE49-F238E27FC236}">
                <a16:creationId xmlns:a16="http://schemas.microsoft.com/office/drawing/2014/main" id="{10E24F9E-6154-4DA0-BB11-78B8300E64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a:extLst>
              <a:ext uri="{FF2B5EF4-FFF2-40B4-BE49-F238E27FC236}">
                <a16:creationId xmlns:a16="http://schemas.microsoft.com/office/drawing/2014/main" id="{52FFE9E5-F465-45BF-8EDC-CEAEC832BD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8467" name="Rectangle 3">
            <a:extLst>
              <a:ext uri="{FF2B5EF4-FFF2-40B4-BE49-F238E27FC236}">
                <a16:creationId xmlns:a16="http://schemas.microsoft.com/office/drawing/2014/main" id="{0F6FB439-8C72-4EDF-A9A4-5CC3B9EBD5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1026">
            <a:extLst>
              <a:ext uri="{FF2B5EF4-FFF2-40B4-BE49-F238E27FC236}">
                <a16:creationId xmlns:a16="http://schemas.microsoft.com/office/drawing/2014/main" id="{75ED9264-1A69-4C58-9D5F-0E5717FEAF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0515" name="Rectangle 1027">
            <a:extLst>
              <a:ext uri="{FF2B5EF4-FFF2-40B4-BE49-F238E27FC236}">
                <a16:creationId xmlns:a16="http://schemas.microsoft.com/office/drawing/2014/main" id="{A58C5D8C-773B-444D-AE7C-1600F7C209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26B261B8-1FE7-4D80-9B9A-5532AB9BC4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2563" name="Rectangle 3">
            <a:extLst>
              <a:ext uri="{FF2B5EF4-FFF2-40B4-BE49-F238E27FC236}">
                <a16:creationId xmlns:a16="http://schemas.microsoft.com/office/drawing/2014/main" id="{F203D17C-ABAF-42EA-8305-9A396E16A6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20730C97-7771-49C6-9C5F-64670ED1C1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1" name="Rectangle 3">
            <a:extLst>
              <a:ext uri="{FF2B5EF4-FFF2-40B4-BE49-F238E27FC236}">
                <a16:creationId xmlns:a16="http://schemas.microsoft.com/office/drawing/2014/main" id="{22C02B4C-E93F-4083-ACAC-44926C836B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1026">
            <a:extLst>
              <a:ext uri="{FF2B5EF4-FFF2-40B4-BE49-F238E27FC236}">
                <a16:creationId xmlns:a16="http://schemas.microsoft.com/office/drawing/2014/main" id="{60985E13-06FC-4DD6-BB77-7E96C9FBB0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59" name="Rectangle 1027">
            <a:extLst>
              <a:ext uri="{FF2B5EF4-FFF2-40B4-BE49-F238E27FC236}">
                <a16:creationId xmlns:a16="http://schemas.microsoft.com/office/drawing/2014/main" id="{33F99968-D1C3-4A0B-ACA6-9A7CAD028A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050">
            <a:extLst>
              <a:ext uri="{FF2B5EF4-FFF2-40B4-BE49-F238E27FC236}">
                <a16:creationId xmlns:a16="http://schemas.microsoft.com/office/drawing/2014/main" id="{05D6C4C0-CF61-4FB6-9894-3A9C9286DC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7" name="Rectangle 2051">
            <a:extLst>
              <a:ext uri="{FF2B5EF4-FFF2-40B4-BE49-F238E27FC236}">
                <a16:creationId xmlns:a16="http://schemas.microsoft.com/office/drawing/2014/main" id="{64347250-6301-483F-8691-84852FE131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a:t>
            </a:r>
          </a:p>
          <a:p>
            <a:pPr>
              <a:spcBef>
                <a:spcPct val="0"/>
              </a:spcBef>
            </a:pPr>
            <a:r>
              <a:rPr lang="fr-FR" altLang="fr-FR"/>
              <a:t>http://www.enssib.fr/bibliotheque-numerique/document-brut-1836</a:t>
            </a:r>
          </a:p>
          <a:p>
            <a:pPr>
              <a:spcBef>
                <a:spcPct val="0"/>
              </a:spcBef>
            </a:pPr>
            <a:r>
              <a:rPr lang="fr-FR" altLang="fr-FR"/>
              <a:t>http://www.lespetitescases.net/rdf-pour-les-nuls</a:t>
            </a:r>
          </a:p>
          <a:p>
            <a:pPr>
              <a:spcBef>
                <a:spcPct val="0"/>
              </a:spcBef>
            </a:pPr>
            <a:r>
              <a:rPr lang="fr-FR" altLang="fr-FR"/>
              <a:t>http://www.w3schools.com/rdf/default.asp</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02C676C9-D508-4C18-957C-8FE791C764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5" name="Rectangle 3">
            <a:extLst>
              <a:ext uri="{FF2B5EF4-FFF2-40B4-BE49-F238E27FC236}">
                <a16:creationId xmlns:a16="http://schemas.microsoft.com/office/drawing/2014/main" id="{60E5983F-F2C3-4D12-AC3D-14E9EC1373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a:extLst>
              <a:ext uri="{FF2B5EF4-FFF2-40B4-BE49-F238E27FC236}">
                <a16:creationId xmlns:a16="http://schemas.microsoft.com/office/drawing/2014/main" id="{E858F12E-1733-4B92-A44D-DB57B1FC9A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Rectangle 1027">
            <a:extLst>
              <a:ext uri="{FF2B5EF4-FFF2-40B4-BE49-F238E27FC236}">
                <a16:creationId xmlns:a16="http://schemas.microsoft.com/office/drawing/2014/main" id="{51CCD9DD-693D-40ED-98E5-6D51269AD4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35B34869-76A2-4EAC-BD1A-132BE7B9B1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2803" name="Rectangle 3">
            <a:extLst>
              <a:ext uri="{FF2B5EF4-FFF2-40B4-BE49-F238E27FC236}">
                <a16:creationId xmlns:a16="http://schemas.microsoft.com/office/drawing/2014/main" id="{05B8FD5F-783C-4D67-BE7E-E28A5DF782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5D971C95-CE28-44DF-907C-3F1C0CE3C4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Rectangle 3">
            <a:extLst>
              <a:ext uri="{FF2B5EF4-FFF2-40B4-BE49-F238E27FC236}">
                <a16:creationId xmlns:a16="http://schemas.microsoft.com/office/drawing/2014/main" id="{9D1B5089-616A-4944-BE83-6BEEF62E50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Espace réservé de l'image des diapositives 1">
            <a:extLst>
              <a:ext uri="{FF2B5EF4-FFF2-40B4-BE49-F238E27FC236}">
                <a16:creationId xmlns:a16="http://schemas.microsoft.com/office/drawing/2014/main" id="{5FBD4A66-18EC-4952-B911-1D22F748AE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6899" name="Espace réservé des commentaires 2">
            <a:extLst>
              <a:ext uri="{FF2B5EF4-FFF2-40B4-BE49-F238E27FC236}">
                <a16:creationId xmlns:a16="http://schemas.microsoft.com/office/drawing/2014/main" id="{D1E7D15D-F7E7-4FD8-9528-70CE9BC0CFB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36900" name="Espace réservé du numéro de diapositive 3">
            <a:extLst>
              <a:ext uri="{FF2B5EF4-FFF2-40B4-BE49-F238E27FC236}">
                <a16:creationId xmlns:a16="http://schemas.microsoft.com/office/drawing/2014/main" id="{EFB33C82-49D9-4F6D-B6C3-26C77F45FA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60FEBB2-5289-4C2E-9AD9-DE6A9EDCF726}" type="slidenum">
              <a:rPr lang="fr-FR" altLang="fr-FR"/>
              <a:pPr fontAlgn="base">
                <a:spcBef>
                  <a:spcPct val="0"/>
                </a:spcBef>
                <a:spcAft>
                  <a:spcPct val="0"/>
                </a:spcAft>
              </a:pPr>
              <a:t>152</a:t>
            </a:fld>
            <a:endParaRPr lang="fr-FR" altLang="fr-F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9307F35D-E4C7-4631-9CA8-0E20FD500E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7347" name="Rectangle 3">
            <a:extLst>
              <a:ext uri="{FF2B5EF4-FFF2-40B4-BE49-F238E27FC236}">
                <a16:creationId xmlns:a16="http://schemas.microsoft.com/office/drawing/2014/main" id="{F73A2F04-06F8-4344-99CE-4DA3AF08E396}"/>
              </a:ext>
            </a:extLst>
          </p:cNvPr>
          <p:cNvSpPr>
            <a:spLocks noGrp="1" noChangeArrowheads="1"/>
          </p:cNvSpPr>
          <p:nvPr>
            <p:ph type="body" idx="1"/>
          </p:nvPr>
        </p:nvSpPr>
        <p:spPr>
          <a:ln/>
        </p:spPr>
        <p:txBody>
          <a:bodyPr>
            <a:normAutofit fontScale="92500"/>
          </a:bodyPr>
          <a:lstStyle/>
          <a:p>
            <a:pPr fontAlgn="auto">
              <a:spcBef>
                <a:spcPts val="0"/>
              </a:spcBef>
              <a:spcAft>
                <a:spcPts val="0"/>
              </a:spcAft>
              <a:defRPr/>
            </a:pPr>
            <a:r>
              <a:rPr lang="fr-FR" b="1" dirty="0"/>
              <a:t>HTTPS :</a:t>
            </a:r>
            <a:r>
              <a:rPr lang="fr-FR" dirty="0"/>
              <a:t> c’est du HTTP sécurisé (S pour </a:t>
            </a:r>
            <a:r>
              <a:rPr lang="fr-FR" i="1" dirty="0" err="1"/>
              <a:t>Secured</a:t>
            </a:r>
            <a:r>
              <a:rPr lang="fr-FR" dirty="0"/>
              <a:t>) avec les protocoles SSL et TLS. Il utilise le port 443 par défaut. Cela permet d’encrypter les données entre le serveur et le client et assure la sécurité du transport des informations. Par exemple, si quelqu’un surveille vos communications sur le Web, il pourra les lire en HTTP, pas en HTTPS. Il suffit en général d’activer le module SSL du serveur Web pour que le site puisse utiliser HTTPS. Il faudra vérifier que le port est bien redirigé à partir d’un firewall.</a:t>
            </a:r>
          </a:p>
          <a:p>
            <a:pPr fontAlgn="auto">
              <a:spcBef>
                <a:spcPts val="0"/>
              </a:spcBef>
              <a:spcAft>
                <a:spcPts val="0"/>
              </a:spcAft>
              <a:defRPr/>
            </a:pPr>
            <a:endParaRPr lang="fr-FR" dirty="0"/>
          </a:p>
          <a:p>
            <a:pPr fontAlgn="auto">
              <a:spcBef>
                <a:spcPts val="0"/>
              </a:spcBef>
              <a:spcAft>
                <a:spcPts val="0"/>
              </a:spcAft>
              <a:defRPr/>
            </a:pPr>
            <a:r>
              <a:rPr lang="fr-FR" b="1" dirty="0"/>
              <a:t>SSL :</a:t>
            </a:r>
            <a:r>
              <a:rPr lang="fr-FR" dirty="0"/>
              <a:t> couche 5 (session) du modèle OSI. C’est un protocole de sécurisation des données. Il n’est pas forcément lié à HTTP. On le retrouve utilisé en collaboration avec d’autres protocoles du Web : FTP, POP (</a:t>
            </a:r>
            <a:r>
              <a:rPr lang="fr-FR" i="1" dirty="0"/>
              <a:t>Post Office Protocol</a:t>
            </a:r>
            <a:r>
              <a:rPr lang="fr-FR" dirty="0"/>
              <a:t>), etc… La version 2.0 est petit à petit abandonnée. Une version 3.0 existe. Mais de plus en plus l’utilisation de ce protocole sera remplacée au profit du TLS. SSL est utilisé par extension de langage.</a:t>
            </a:r>
          </a:p>
          <a:p>
            <a:pPr fontAlgn="auto">
              <a:spcBef>
                <a:spcPts val="0"/>
              </a:spcBef>
              <a:spcAft>
                <a:spcPts val="0"/>
              </a:spcAft>
              <a:defRPr/>
            </a:pPr>
            <a:endParaRPr lang="fr-FR" dirty="0"/>
          </a:p>
          <a:p>
            <a:pPr fontAlgn="auto">
              <a:spcBef>
                <a:spcPts val="0"/>
              </a:spcBef>
              <a:spcAft>
                <a:spcPts val="0"/>
              </a:spcAft>
              <a:defRPr/>
            </a:pPr>
            <a:r>
              <a:rPr lang="fr-FR" b="1" dirty="0"/>
              <a:t>TLS :</a:t>
            </a:r>
            <a:r>
              <a:rPr lang="fr-FR" dirty="0"/>
              <a:t> couche 5 (session) du modèle OSI. Comme SSL cette méthode permet d’assurer trois points : l’authentification du serveur par l’envoi d’un certificat numérique X509 délivré par une autorité de certification (AC) , la confidentialité des échanges par encryptage des données échangées et l’intégrité des données par une fonction de hachage.</a:t>
            </a:r>
          </a:p>
          <a:p>
            <a:pPr fontAlgn="auto">
              <a:spcBef>
                <a:spcPts val="0"/>
              </a:spcBef>
              <a:spcAft>
                <a:spcPts val="0"/>
              </a:spcAft>
              <a:defRPr/>
            </a:pPr>
            <a:endParaRPr lang="fr-FR" dirty="0"/>
          </a:p>
          <a:p>
            <a:pPr fontAlgn="auto">
              <a:spcBef>
                <a:spcPts val="0"/>
              </a:spcBef>
              <a:spcAft>
                <a:spcPts val="0"/>
              </a:spcAft>
              <a:defRPr/>
            </a:pPr>
            <a:r>
              <a:rPr lang="fr-FR" b="1" dirty="0"/>
              <a:t>Certificat :</a:t>
            </a:r>
            <a:r>
              <a:rPr lang="fr-FR" dirty="0"/>
              <a:t> les certificats sont des sortes de cartes d’identité virtuelles authentifiées par des sociétés tierces de confiance (</a:t>
            </a:r>
            <a:r>
              <a:rPr lang="fr-FR" dirty="0" err="1"/>
              <a:t>Verisign</a:t>
            </a:r>
            <a:r>
              <a:rPr lang="fr-FR" dirty="0"/>
              <a:t>, </a:t>
            </a:r>
            <a:r>
              <a:rPr lang="fr-FR" dirty="0" err="1"/>
              <a:t>GlobalSign</a:t>
            </a:r>
            <a:r>
              <a:rPr lang="fr-FR" dirty="0"/>
              <a:t>, </a:t>
            </a:r>
            <a:r>
              <a:rPr lang="fr-FR" dirty="0" err="1"/>
              <a:t>Thawte</a:t>
            </a:r>
            <a:r>
              <a:rPr lang="fr-FR" dirty="0"/>
              <a:t>). Ils servent à vérifier que l’interlocuteur avec lequel on communique est bien celui qu’il prétend être. La norme utilisée est X.509. On peut obtenir les informations en double-cliquant sur le cadenas qui apparaît lorsqu’une connexion sécurisée est établie. Il existe différents niveaux de certificats.</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D73BDEDA-86DF-4189-9C38-9EAEB57F0E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Rectangle 3">
            <a:extLst>
              <a:ext uri="{FF2B5EF4-FFF2-40B4-BE49-F238E27FC236}">
                <a16:creationId xmlns:a16="http://schemas.microsoft.com/office/drawing/2014/main" id="{FF4E11B3-8C71-4F23-972D-0F82231F8B70}"/>
              </a:ext>
            </a:extLst>
          </p:cNvPr>
          <p:cNvSpPr>
            <a:spLocks noGrp="1" noChangeArrowheads="1"/>
          </p:cNvSpPr>
          <p:nvPr>
            <p:ph type="body" idx="1"/>
          </p:nvPr>
        </p:nvSpPr>
        <p:spPr>
          <a:ln/>
        </p:spPr>
        <p:txBody>
          <a:bodyPr>
            <a:normAutofit lnSpcReduction="10000"/>
          </a:bodyPr>
          <a:lstStyle/>
          <a:p>
            <a:pPr fontAlgn="auto">
              <a:spcBef>
                <a:spcPts val="0"/>
              </a:spcBef>
              <a:spcAft>
                <a:spcPts val="0"/>
              </a:spcAft>
              <a:defRPr/>
            </a:pPr>
            <a:r>
              <a:rPr lang="fr-FR" b="1" dirty="0"/>
              <a:t>-Le doc doit ne doit être que partiellement signé pour permettre l’édition</a:t>
            </a:r>
          </a:p>
          <a:p>
            <a:pPr fontAlgn="auto">
              <a:spcBef>
                <a:spcPts val="0"/>
              </a:spcBef>
              <a:spcAft>
                <a:spcPts val="0"/>
              </a:spcAft>
              <a:defRPr/>
            </a:pPr>
            <a:r>
              <a:rPr lang="fr-FR" b="1" dirty="0"/>
              <a:t>Pour en savoir plus sur XML </a:t>
            </a:r>
            <a:r>
              <a:rPr lang="fr-FR" b="1" dirty="0" err="1"/>
              <a:t>DSig</a:t>
            </a:r>
            <a:r>
              <a:rPr lang="fr-FR" b="1" dirty="0"/>
              <a:t> :</a:t>
            </a:r>
          </a:p>
          <a:p>
            <a:pPr fontAlgn="auto">
              <a:spcBef>
                <a:spcPts val="0"/>
              </a:spcBef>
              <a:spcAft>
                <a:spcPts val="0"/>
              </a:spcAft>
              <a:defRPr/>
            </a:pPr>
            <a:r>
              <a:rPr lang="fr-FR" dirty="0"/>
              <a:t>http://www.w3.org/TR/xmldsig-core/</a:t>
            </a:r>
          </a:p>
          <a:p>
            <a:pPr fontAlgn="auto">
              <a:spcBef>
                <a:spcPts val="0"/>
              </a:spcBef>
              <a:spcAft>
                <a:spcPts val="0"/>
              </a:spcAft>
              <a:defRPr/>
            </a:pPr>
            <a:endParaRPr lang="fr-FR" dirty="0"/>
          </a:p>
          <a:p>
            <a:pPr fontAlgn="auto">
              <a:spcBef>
                <a:spcPts val="0"/>
              </a:spcBef>
              <a:spcAft>
                <a:spcPts val="0"/>
              </a:spcAft>
              <a:defRPr/>
            </a:pPr>
            <a:r>
              <a:rPr lang="fr-FR" b="1" dirty="0"/>
              <a:t>Normes sur XML </a:t>
            </a:r>
            <a:r>
              <a:rPr lang="fr-FR" b="1" dirty="0" err="1"/>
              <a:t>Encryption</a:t>
            </a:r>
            <a:r>
              <a:rPr lang="fr-FR" b="1" dirty="0"/>
              <a:t> :</a:t>
            </a:r>
          </a:p>
          <a:p>
            <a:pPr fontAlgn="auto">
              <a:spcBef>
                <a:spcPts val="0"/>
              </a:spcBef>
              <a:spcAft>
                <a:spcPts val="0"/>
              </a:spcAft>
              <a:defRPr/>
            </a:pPr>
            <a:r>
              <a:rPr lang="fr-FR" dirty="0"/>
              <a:t>http://www.w3.org/TR/xmlenc-core/</a:t>
            </a:r>
          </a:p>
          <a:p>
            <a:pPr fontAlgn="auto">
              <a:spcBef>
                <a:spcPts val="0"/>
              </a:spcBef>
              <a:spcAft>
                <a:spcPts val="0"/>
              </a:spcAft>
              <a:defRPr/>
            </a:pPr>
            <a:r>
              <a:rPr lang="fr-FR" dirty="0"/>
              <a:t>http://www.yoyodesign.org/doc/w3c/xmlenc-core/</a:t>
            </a:r>
          </a:p>
          <a:p>
            <a:pPr fontAlgn="auto">
              <a:spcBef>
                <a:spcPts val="0"/>
              </a:spcBef>
              <a:spcAft>
                <a:spcPts val="0"/>
              </a:spcAft>
              <a:defRPr/>
            </a:pPr>
            <a:endParaRPr lang="fr-FR" dirty="0"/>
          </a:p>
          <a:p>
            <a:pPr fontAlgn="auto">
              <a:spcBef>
                <a:spcPts val="0"/>
              </a:spcBef>
              <a:spcAft>
                <a:spcPts val="0"/>
              </a:spcAft>
              <a:defRPr/>
            </a:pPr>
            <a:r>
              <a:rPr lang="fr-FR" b="1" dirty="0"/>
              <a:t>Explications XML </a:t>
            </a:r>
            <a:r>
              <a:rPr lang="fr-FR" b="1" dirty="0" err="1"/>
              <a:t>Dsig</a:t>
            </a:r>
            <a:r>
              <a:rPr lang="fr-FR" b="1" dirty="0"/>
              <a:t> :</a:t>
            </a:r>
            <a:endParaRPr lang="fr-FR" dirty="0"/>
          </a:p>
          <a:p>
            <a:pPr fontAlgn="auto">
              <a:spcBef>
                <a:spcPts val="0"/>
              </a:spcBef>
              <a:spcAft>
                <a:spcPts val="0"/>
              </a:spcAft>
              <a:defRPr/>
            </a:pPr>
            <a:r>
              <a:rPr lang="fr-FR" dirty="0"/>
              <a:t>http://msdn.microsoft.com/en-us/library/ms996502.aspx</a:t>
            </a:r>
          </a:p>
          <a:p>
            <a:pPr fontAlgn="auto">
              <a:spcBef>
                <a:spcPts val="0"/>
              </a:spcBef>
              <a:spcAft>
                <a:spcPts val="0"/>
              </a:spcAft>
              <a:defRPr/>
            </a:pPr>
            <a:endParaRPr lang="fr-FR" b="1" dirty="0"/>
          </a:p>
          <a:p>
            <a:pPr fontAlgn="auto">
              <a:spcBef>
                <a:spcPts val="0"/>
              </a:spcBef>
              <a:spcAft>
                <a:spcPts val="0"/>
              </a:spcAft>
              <a:defRPr/>
            </a:pPr>
            <a:r>
              <a:rPr lang="fr-FR" b="1" dirty="0"/>
              <a:t>Adresses des algorithmes :</a:t>
            </a:r>
          </a:p>
          <a:p>
            <a:pPr fontAlgn="auto">
              <a:spcBef>
                <a:spcPts val="0"/>
              </a:spcBef>
              <a:spcAft>
                <a:spcPts val="0"/>
              </a:spcAft>
              <a:defRPr/>
            </a:pPr>
            <a:r>
              <a:rPr lang="fr-FR" dirty="0"/>
              <a:t>http://www.w3.org/TR/2013/NOTE-xmlsec-algorithms-20130411/</a:t>
            </a:r>
          </a:p>
          <a:p>
            <a:pPr fontAlgn="auto">
              <a:spcBef>
                <a:spcPts val="0"/>
              </a:spcBef>
              <a:spcAft>
                <a:spcPts val="0"/>
              </a:spcAft>
              <a:defRPr/>
            </a:pPr>
            <a:endParaRPr lang="fr-FR" dirty="0"/>
          </a:p>
          <a:p>
            <a:pPr fontAlgn="auto">
              <a:spcBef>
                <a:spcPts val="0"/>
              </a:spcBef>
              <a:spcAft>
                <a:spcPts val="0"/>
              </a:spcAft>
              <a:defRPr/>
            </a:pPr>
            <a:r>
              <a:rPr lang="fr-FR" b="1" dirty="0"/>
              <a:t>Outils en ligne pour </a:t>
            </a:r>
            <a:r>
              <a:rPr lang="fr-FR" b="1" dirty="0" err="1"/>
              <a:t>verifier</a:t>
            </a:r>
            <a:r>
              <a:rPr lang="fr-FR" b="1" dirty="0"/>
              <a:t> une signature :</a:t>
            </a:r>
          </a:p>
          <a:p>
            <a:pPr fontAlgn="auto">
              <a:spcBef>
                <a:spcPts val="0"/>
              </a:spcBef>
              <a:spcAft>
                <a:spcPts val="0"/>
              </a:spcAft>
              <a:defRPr/>
            </a:pPr>
            <a:r>
              <a:rPr lang="fr-FR" dirty="0"/>
              <a:t>http://www.aleksey.com/xmlsec/xmldsig-verifier.html </a:t>
            </a:r>
          </a:p>
          <a:p>
            <a:pPr fontAlgn="auto">
              <a:spcBef>
                <a:spcPts val="0"/>
              </a:spcBef>
              <a:spcAft>
                <a:spcPts val="0"/>
              </a:spcAft>
              <a:defRPr/>
            </a:pPr>
            <a:r>
              <a:rPr lang="fr-FR" b="1" dirty="0"/>
              <a:t>API java :</a:t>
            </a:r>
          </a:p>
          <a:p>
            <a:pPr fontAlgn="auto">
              <a:spcBef>
                <a:spcPts val="0"/>
              </a:spcBef>
              <a:spcAft>
                <a:spcPts val="0"/>
              </a:spcAft>
              <a:defRPr/>
            </a:pPr>
            <a:r>
              <a:rPr lang="fr-FR" dirty="0"/>
              <a:t> JSR 105 XML Digital Signature APIs (</a:t>
            </a:r>
            <a:r>
              <a:rPr lang="fr-FR" dirty="0" err="1"/>
              <a:t>javax.security.xml.dsig</a:t>
            </a:r>
            <a:r>
              <a:rPr lang="fr-FR" dirty="0"/>
              <a:t>)</a:t>
            </a:r>
          </a:p>
          <a:p>
            <a:pPr fontAlgn="auto">
              <a:spcBef>
                <a:spcPts val="0"/>
              </a:spcBef>
              <a:spcAft>
                <a:spcPts val="0"/>
              </a:spcAft>
              <a:defRPr/>
            </a:pPr>
            <a:r>
              <a:rPr lang="fr-FR" sz="800" b="1" dirty="0">
                <a:latin typeface="Arial" charset="0"/>
              </a:rPr>
              <a:t>[XML-C14N]</a:t>
            </a:r>
            <a:r>
              <a:rPr lang="fr-FR" sz="800" dirty="0">
                <a:latin typeface="Arial" charset="0"/>
              </a:rPr>
              <a:t> RFC 3076 </a:t>
            </a:r>
            <a:r>
              <a:rPr lang="fr-FR" sz="800" i="1" dirty="0">
                <a:latin typeface="Arial" charset="0"/>
              </a:rPr>
              <a:t>Canonical XML Version 1.0</a:t>
            </a:r>
            <a:r>
              <a:rPr lang="fr-FR" sz="800" dirty="0">
                <a:latin typeface="Arial" charset="0"/>
              </a:rPr>
              <a:t>, March 2001, &lt;</a:t>
            </a:r>
            <a:r>
              <a:rPr lang="fr-FR" sz="800" u="sng" dirty="0">
                <a:latin typeface="Arial" charset="0"/>
                <a:hlinkClick r:id="rId3"/>
              </a:rPr>
              <a:t>http://www.ietf.org/rfc/rfc3076.txt</a:t>
            </a:r>
            <a:r>
              <a:rPr lang="fr-FR" sz="800" dirty="0">
                <a:latin typeface="Arial" charset="0"/>
              </a:rPr>
              <a:t>&gt;.</a:t>
            </a:r>
          </a:p>
          <a:p>
            <a:pPr fontAlgn="auto">
              <a:spcBef>
                <a:spcPts val="0"/>
              </a:spcBef>
              <a:spcAft>
                <a:spcPts val="0"/>
              </a:spcAft>
              <a:defRPr/>
            </a:pPr>
            <a:r>
              <a:rPr lang="fr-FR" sz="800" b="1" dirty="0">
                <a:latin typeface="Arial" charset="0"/>
              </a:rPr>
              <a:t>[XML-DSIG]</a:t>
            </a:r>
            <a:r>
              <a:rPr lang="fr-FR" sz="800" dirty="0">
                <a:latin typeface="Arial" charset="0"/>
              </a:rPr>
              <a:t> RFC 3275 </a:t>
            </a:r>
            <a:r>
              <a:rPr lang="fr-FR" sz="800" i="1" dirty="0">
                <a:latin typeface="Arial" charset="0"/>
              </a:rPr>
              <a:t>XML-Signature </a:t>
            </a:r>
            <a:r>
              <a:rPr lang="fr-FR" sz="800" i="1" dirty="0" err="1">
                <a:latin typeface="Arial" charset="0"/>
              </a:rPr>
              <a:t>Syntax</a:t>
            </a:r>
            <a:r>
              <a:rPr lang="fr-FR" sz="800" i="1" dirty="0">
                <a:latin typeface="Arial" charset="0"/>
              </a:rPr>
              <a:t> and </a:t>
            </a:r>
            <a:r>
              <a:rPr lang="fr-FR" sz="800" i="1" dirty="0" err="1">
                <a:latin typeface="Arial" charset="0"/>
              </a:rPr>
              <a:t>Processing</a:t>
            </a:r>
            <a:r>
              <a:rPr lang="fr-FR" sz="800" dirty="0">
                <a:latin typeface="Arial" charset="0"/>
              </a:rPr>
              <a:t>, March 2002, &lt;</a:t>
            </a:r>
            <a:r>
              <a:rPr lang="fr-FR" sz="800" u="sng" dirty="0">
                <a:latin typeface="Arial" charset="0"/>
                <a:hlinkClick r:id="rId4"/>
              </a:rPr>
              <a:t>http://www.ietf.org/rfc/rfc3275.txt</a:t>
            </a:r>
            <a:r>
              <a:rPr lang="fr-FR" sz="800" dirty="0">
                <a:latin typeface="Arial" charset="0"/>
              </a:rPr>
              <a:t>&gt;.</a:t>
            </a:r>
          </a:p>
          <a:p>
            <a:pPr fontAlgn="auto">
              <a:spcBef>
                <a:spcPts val="0"/>
              </a:spcBef>
              <a:spcAft>
                <a:spcPts val="0"/>
              </a:spcAft>
              <a:defRPr/>
            </a:pPr>
            <a:r>
              <a:rPr lang="fr-FR" sz="800" b="1" dirty="0">
                <a:latin typeface="Arial" charset="0"/>
              </a:rPr>
              <a:t>[SMIME-EX]</a:t>
            </a:r>
            <a:r>
              <a:rPr lang="fr-FR" sz="800" dirty="0">
                <a:latin typeface="Arial" charset="0"/>
              </a:rPr>
              <a:t> RFC 4134 </a:t>
            </a:r>
            <a:r>
              <a:rPr lang="fr-FR" sz="800" i="1" dirty="0" err="1">
                <a:latin typeface="Arial" charset="0"/>
              </a:rPr>
              <a:t>Examples</a:t>
            </a:r>
            <a:r>
              <a:rPr lang="fr-FR" sz="800" i="1" dirty="0">
                <a:latin typeface="Arial" charset="0"/>
              </a:rPr>
              <a:t> of S/MIME Messages</a:t>
            </a:r>
            <a:r>
              <a:rPr lang="fr-FR" sz="800" dirty="0">
                <a:latin typeface="Arial" charset="0"/>
              </a:rPr>
              <a:t>, July 2005, &lt;</a:t>
            </a:r>
            <a:r>
              <a:rPr lang="fr-FR" sz="800" u="sng" dirty="0">
                <a:latin typeface="Arial" charset="0"/>
                <a:hlinkClick r:id="rId5"/>
              </a:rPr>
              <a:t>http://www.ietf.org/rfc/rfc4134.txt</a:t>
            </a:r>
            <a:r>
              <a:rPr lang="fr-FR" sz="800" dirty="0">
                <a:latin typeface="Arial" charset="0"/>
              </a:rPr>
              <a:t>&gt;.</a:t>
            </a:r>
          </a:p>
          <a:p>
            <a:pPr fontAlgn="auto">
              <a:spcBef>
                <a:spcPts val="0"/>
              </a:spcBef>
              <a:spcAft>
                <a:spcPts val="0"/>
              </a:spcAft>
              <a:defRPr/>
            </a:pPr>
            <a:r>
              <a:rPr lang="fr-FR" sz="800" dirty="0">
                <a:latin typeface="Arial" charset="0"/>
              </a:rPr>
              <a:t>XML Signature WG &lt;</a:t>
            </a:r>
            <a:r>
              <a:rPr lang="fr-FR" sz="800" u="sng" dirty="0">
                <a:latin typeface="Arial" charset="0"/>
                <a:hlinkClick r:id="rId6"/>
              </a:rPr>
              <a:t>http://www.w3.org/Signature/</a:t>
            </a:r>
            <a:r>
              <a:rPr lang="fr-FR" sz="800" dirty="0">
                <a:latin typeface="Arial" charset="0"/>
              </a:rPr>
              <a:t>&gt;:</a:t>
            </a:r>
          </a:p>
          <a:p>
            <a:pPr lvl="1" fontAlgn="auto">
              <a:spcBef>
                <a:spcPts val="0"/>
              </a:spcBef>
              <a:spcAft>
                <a:spcPts val="0"/>
              </a:spcAft>
              <a:defRPr/>
            </a:pPr>
            <a:r>
              <a:rPr lang="fr-FR" sz="1000" i="1" dirty="0">
                <a:latin typeface="Arial" charset="0"/>
              </a:rPr>
              <a:t>XML-Signature </a:t>
            </a:r>
            <a:r>
              <a:rPr lang="fr-FR" sz="1000" i="1" dirty="0" err="1">
                <a:latin typeface="Arial" charset="0"/>
              </a:rPr>
              <a:t>Syntax</a:t>
            </a:r>
            <a:r>
              <a:rPr lang="fr-FR" sz="1000" i="1" dirty="0">
                <a:latin typeface="Arial" charset="0"/>
              </a:rPr>
              <a:t> and </a:t>
            </a:r>
            <a:r>
              <a:rPr lang="fr-FR" sz="1000" i="1" dirty="0" err="1">
                <a:latin typeface="Arial" charset="0"/>
              </a:rPr>
              <a:t>Processing</a:t>
            </a:r>
            <a:r>
              <a:rPr lang="fr-FR" sz="1000" dirty="0">
                <a:latin typeface="Arial" charset="0"/>
              </a:rPr>
              <a:t> &lt;</a:t>
            </a:r>
            <a:r>
              <a:rPr lang="fr-FR" sz="1000" u="sng" dirty="0">
                <a:latin typeface="Arial" charset="0"/>
                <a:hlinkClick r:id="rId7"/>
              </a:rPr>
              <a:t>http://www.w3.org/TR/xmldsig-core/</a:t>
            </a:r>
            <a:r>
              <a:rPr lang="fr-FR" sz="1000" dirty="0">
                <a:latin typeface="Arial" charset="0"/>
              </a:rPr>
              <a:t>&gt;</a:t>
            </a:r>
          </a:p>
          <a:p>
            <a:pPr lvl="1" fontAlgn="auto">
              <a:spcBef>
                <a:spcPts val="0"/>
              </a:spcBef>
              <a:spcAft>
                <a:spcPts val="0"/>
              </a:spcAft>
              <a:defRPr/>
            </a:pPr>
            <a:r>
              <a:rPr lang="fr-FR" sz="1000" i="1" dirty="0">
                <a:latin typeface="Arial" charset="0"/>
              </a:rPr>
              <a:t>Canonical XML Version 1.0</a:t>
            </a:r>
            <a:r>
              <a:rPr lang="fr-FR" sz="1000" dirty="0">
                <a:latin typeface="Arial" charset="0"/>
              </a:rPr>
              <a:t>, &lt;</a:t>
            </a:r>
            <a:r>
              <a:rPr lang="fr-FR" sz="1000" u="sng" dirty="0">
                <a:latin typeface="Arial" charset="0"/>
                <a:hlinkClick r:id="rId8"/>
              </a:rPr>
              <a:t>http://www.w3.org/TR/2001/REC-xml-c14n-20010315/</a:t>
            </a:r>
            <a:r>
              <a:rPr lang="fr-FR" sz="1000" dirty="0">
                <a:latin typeface="Arial" charset="0"/>
              </a:rPr>
              <a:t>&gt;</a:t>
            </a:r>
          </a:p>
          <a:p>
            <a:pPr lvl="1" fontAlgn="auto">
              <a:spcBef>
                <a:spcPts val="0"/>
              </a:spcBef>
              <a:spcAft>
                <a:spcPts val="0"/>
              </a:spcAft>
              <a:defRPr/>
            </a:pPr>
            <a:r>
              <a:rPr lang="fr-FR" sz="1000" i="1" dirty="0">
                <a:latin typeface="Arial" charset="0"/>
              </a:rPr>
              <a:t>Exclusive XML </a:t>
            </a:r>
            <a:r>
              <a:rPr lang="fr-FR" sz="1000" i="1" dirty="0" err="1">
                <a:latin typeface="Arial" charset="0"/>
              </a:rPr>
              <a:t>Canonicalization</a:t>
            </a:r>
            <a:r>
              <a:rPr lang="fr-FR" sz="1000" i="1" dirty="0">
                <a:latin typeface="Arial" charset="0"/>
              </a:rPr>
              <a:t> Version 1.0</a:t>
            </a:r>
            <a:r>
              <a:rPr lang="fr-FR" sz="1000" dirty="0">
                <a:latin typeface="Arial" charset="0"/>
              </a:rPr>
              <a:t>, &lt;</a:t>
            </a:r>
            <a:r>
              <a:rPr lang="fr-FR" sz="1000" u="sng" dirty="0">
                <a:latin typeface="Arial" charset="0"/>
                <a:hlinkClick r:id="rId9"/>
              </a:rPr>
              <a:t>http://www.w3.org/TR/2002/REC-xml-exc-c14n-20020718/</a:t>
            </a:r>
            <a:r>
              <a:rPr lang="fr-FR" sz="1000" dirty="0">
                <a:latin typeface="Arial" charset="0"/>
              </a:rPr>
              <a:t>&gt;</a:t>
            </a:r>
          </a:p>
          <a:p>
            <a:pPr fontAlgn="auto">
              <a:spcBef>
                <a:spcPts val="0"/>
              </a:spcBef>
              <a:spcAft>
                <a:spcPts val="0"/>
              </a:spcAft>
              <a:defRPr/>
            </a:pPr>
            <a:endParaRPr lang="fr-FR"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CDF71C9D-C7C6-4BCC-B2B2-AE3F0B8746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8595" name="Rectangle 3">
            <a:extLst>
              <a:ext uri="{FF2B5EF4-FFF2-40B4-BE49-F238E27FC236}">
                <a16:creationId xmlns:a16="http://schemas.microsoft.com/office/drawing/2014/main" id="{6D36707A-A43F-4C74-9B38-387F43C9368F}"/>
              </a:ext>
            </a:extLst>
          </p:cNvPr>
          <p:cNvSpPr>
            <a:spLocks noGrp="1" noChangeArrowheads="1"/>
          </p:cNvSpPr>
          <p:nvPr>
            <p:ph type="body" idx="1"/>
          </p:nvPr>
        </p:nvSpPr>
        <p:spPr>
          <a:ln/>
        </p:spPr>
        <p:txBody>
          <a:bodyPr>
            <a:normAutofit fontScale="92500" lnSpcReduction="10000"/>
          </a:bodyPr>
          <a:lstStyle/>
          <a:p>
            <a:pPr fontAlgn="auto">
              <a:spcBef>
                <a:spcPts val="0"/>
              </a:spcBef>
              <a:spcAft>
                <a:spcPts val="0"/>
              </a:spcAft>
              <a:defRPr/>
            </a:pPr>
            <a:r>
              <a:rPr lang="fr-FR" b="1" dirty="0"/>
              <a:t>-Le doc doit ne doit être que partiellement signé pour permettre l’édition</a:t>
            </a:r>
          </a:p>
          <a:p>
            <a:pPr fontAlgn="auto">
              <a:spcBef>
                <a:spcPts val="0"/>
              </a:spcBef>
              <a:spcAft>
                <a:spcPts val="0"/>
              </a:spcAft>
              <a:defRPr/>
            </a:pPr>
            <a:r>
              <a:rPr lang="fr-FR" b="1" dirty="0"/>
              <a:t>-</a:t>
            </a:r>
          </a:p>
          <a:p>
            <a:pPr fontAlgn="auto">
              <a:spcBef>
                <a:spcPts val="0"/>
              </a:spcBef>
              <a:spcAft>
                <a:spcPts val="0"/>
              </a:spcAft>
              <a:defRPr/>
            </a:pPr>
            <a:endParaRPr lang="fr-FR" b="1" dirty="0"/>
          </a:p>
          <a:p>
            <a:pPr fontAlgn="auto">
              <a:spcBef>
                <a:spcPts val="0"/>
              </a:spcBef>
              <a:spcAft>
                <a:spcPts val="0"/>
              </a:spcAft>
              <a:defRPr/>
            </a:pPr>
            <a:r>
              <a:rPr lang="fr-FR" b="1" dirty="0"/>
              <a:t>Pour en savoir plus sur XML </a:t>
            </a:r>
            <a:r>
              <a:rPr lang="fr-FR" b="1" dirty="0" err="1"/>
              <a:t>DSig</a:t>
            </a:r>
            <a:r>
              <a:rPr lang="fr-FR" b="1" dirty="0"/>
              <a:t> :</a:t>
            </a:r>
          </a:p>
          <a:p>
            <a:pPr fontAlgn="auto">
              <a:spcBef>
                <a:spcPts val="0"/>
              </a:spcBef>
              <a:spcAft>
                <a:spcPts val="0"/>
              </a:spcAft>
              <a:defRPr/>
            </a:pPr>
            <a:r>
              <a:rPr lang="fr-FR" dirty="0"/>
              <a:t>http://www.w3.org/TR/xmldsig-core/</a:t>
            </a:r>
          </a:p>
          <a:p>
            <a:pPr fontAlgn="auto">
              <a:spcBef>
                <a:spcPts val="0"/>
              </a:spcBef>
              <a:spcAft>
                <a:spcPts val="0"/>
              </a:spcAft>
              <a:defRPr/>
            </a:pPr>
            <a:endParaRPr lang="fr-FR" dirty="0"/>
          </a:p>
          <a:p>
            <a:pPr fontAlgn="auto">
              <a:spcBef>
                <a:spcPts val="0"/>
              </a:spcBef>
              <a:spcAft>
                <a:spcPts val="0"/>
              </a:spcAft>
              <a:defRPr/>
            </a:pPr>
            <a:r>
              <a:rPr lang="fr-FR" b="1" dirty="0"/>
              <a:t>Normes sur XML </a:t>
            </a:r>
            <a:r>
              <a:rPr lang="fr-FR" b="1" dirty="0" err="1"/>
              <a:t>Encryption</a:t>
            </a:r>
            <a:r>
              <a:rPr lang="fr-FR" b="1" dirty="0"/>
              <a:t> :</a:t>
            </a:r>
          </a:p>
          <a:p>
            <a:pPr fontAlgn="auto">
              <a:spcBef>
                <a:spcPts val="0"/>
              </a:spcBef>
              <a:spcAft>
                <a:spcPts val="0"/>
              </a:spcAft>
              <a:defRPr/>
            </a:pPr>
            <a:r>
              <a:rPr lang="fr-FR" dirty="0"/>
              <a:t>http://www.w3.org/TR/xmlenc-core/</a:t>
            </a:r>
          </a:p>
          <a:p>
            <a:pPr fontAlgn="auto">
              <a:spcBef>
                <a:spcPts val="0"/>
              </a:spcBef>
              <a:spcAft>
                <a:spcPts val="0"/>
              </a:spcAft>
              <a:defRPr/>
            </a:pPr>
            <a:r>
              <a:rPr lang="fr-FR" dirty="0"/>
              <a:t>http://www.yoyodesign.org/doc/w3c/xmlenc-core/</a:t>
            </a:r>
          </a:p>
          <a:p>
            <a:pPr fontAlgn="auto">
              <a:spcBef>
                <a:spcPts val="0"/>
              </a:spcBef>
              <a:spcAft>
                <a:spcPts val="0"/>
              </a:spcAft>
              <a:defRPr/>
            </a:pPr>
            <a:endParaRPr lang="fr-FR" dirty="0"/>
          </a:p>
          <a:p>
            <a:pPr fontAlgn="auto">
              <a:spcBef>
                <a:spcPts val="0"/>
              </a:spcBef>
              <a:spcAft>
                <a:spcPts val="0"/>
              </a:spcAft>
              <a:defRPr/>
            </a:pPr>
            <a:r>
              <a:rPr lang="fr-FR" b="1" dirty="0"/>
              <a:t>Explications XML </a:t>
            </a:r>
            <a:r>
              <a:rPr lang="fr-FR" b="1" dirty="0" err="1"/>
              <a:t>Dsig</a:t>
            </a:r>
            <a:r>
              <a:rPr lang="fr-FR" b="1" dirty="0"/>
              <a:t> :</a:t>
            </a:r>
            <a:endParaRPr lang="fr-FR" dirty="0"/>
          </a:p>
          <a:p>
            <a:pPr fontAlgn="auto">
              <a:spcBef>
                <a:spcPts val="0"/>
              </a:spcBef>
              <a:spcAft>
                <a:spcPts val="0"/>
              </a:spcAft>
              <a:defRPr/>
            </a:pPr>
            <a:r>
              <a:rPr lang="fr-FR" dirty="0"/>
              <a:t>http://msdn.microsoft.com/en-us/library/ms996502.aspx</a:t>
            </a:r>
          </a:p>
          <a:p>
            <a:pPr fontAlgn="auto">
              <a:spcBef>
                <a:spcPts val="0"/>
              </a:spcBef>
              <a:spcAft>
                <a:spcPts val="0"/>
              </a:spcAft>
              <a:defRPr/>
            </a:pPr>
            <a:endParaRPr lang="fr-FR" b="1" dirty="0"/>
          </a:p>
          <a:p>
            <a:pPr fontAlgn="auto">
              <a:spcBef>
                <a:spcPts val="0"/>
              </a:spcBef>
              <a:spcAft>
                <a:spcPts val="0"/>
              </a:spcAft>
              <a:defRPr/>
            </a:pPr>
            <a:r>
              <a:rPr lang="fr-FR" b="1" dirty="0"/>
              <a:t>Adresses des algorithmes :</a:t>
            </a:r>
          </a:p>
          <a:p>
            <a:pPr fontAlgn="auto">
              <a:spcBef>
                <a:spcPts val="0"/>
              </a:spcBef>
              <a:spcAft>
                <a:spcPts val="0"/>
              </a:spcAft>
              <a:defRPr/>
            </a:pPr>
            <a:r>
              <a:rPr lang="fr-FR" dirty="0"/>
              <a:t>http://www.w3.org/TR/2013/NOTE-xmlsec-algorithms-20130411/</a:t>
            </a:r>
          </a:p>
          <a:p>
            <a:pPr fontAlgn="auto">
              <a:spcBef>
                <a:spcPts val="0"/>
              </a:spcBef>
              <a:spcAft>
                <a:spcPts val="0"/>
              </a:spcAft>
              <a:defRPr/>
            </a:pPr>
            <a:endParaRPr lang="fr-FR" dirty="0"/>
          </a:p>
          <a:p>
            <a:pPr fontAlgn="auto">
              <a:spcBef>
                <a:spcPts val="0"/>
              </a:spcBef>
              <a:spcAft>
                <a:spcPts val="0"/>
              </a:spcAft>
              <a:defRPr/>
            </a:pPr>
            <a:r>
              <a:rPr lang="fr-FR" b="1" dirty="0"/>
              <a:t>Outils en ligne pour </a:t>
            </a:r>
            <a:r>
              <a:rPr lang="fr-FR" b="1" dirty="0" err="1"/>
              <a:t>verifier</a:t>
            </a:r>
            <a:r>
              <a:rPr lang="fr-FR" b="1" dirty="0"/>
              <a:t> une signature :</a:t>
            </a:r>
          </a:p>
          <a:p>
            <a:pPr fontAlgn="auto">
              <a:spcBef>
                <a:spcPts val="0"/>
              </a:spcBef>
              <a:spcAft>
                <a:spcPts val="0"/>
              </a:spcAft>
              <a:defRPr/>
            </a:pPr>
            <a:r>
              <a:rPr lang="fr-FR" dirty="0"/>
              <a:t>http://www.aleksey.com/xmlsec/xmldsig-verifier.html </a:t>
            </a:r>
          </a:p>
          <a:p>
            <a:pPr fontAlgn="auto">
              <a:spcBef>
                <a:spcPts val="0"/>
              </a:spcBef>
              <a:spcAft>
                <a:spcPts val="0"/>
              </a:spcAft>
              <a:defRPr/>
            </a:pPr>
            <a:endParaRPr lang="fr-FR" dirty="0"/>
          </a:p>
          <a:p>
            <a:pPr fontAlgn="auto">
              <a:spcBef>
                <a:spcPts val="0"/>
              </a:spcBef>
              <a:spcAft>
                <a:spcPts val="0"/>
              </a:spcAft>
              <a:defRPr/>
            </a:pPr>
            <a:r>
              <a:rPr lang="fr-FR" sz="800" b="1" dirty="0">
                <a:latin typeface="Arial" charset="0"/>
              </a:rPr>
              <a:t>[XML-C14N]</a:t>
            </a:r>
            <a:r>
              <a:rPr lang="fr-FR" sz="800" dirty="0">
                <a:latin typeface="Arial" charset="0"/>
              </a:rPr>
              <a:t> RFC 3076 </a:t>
            </a:r>
            <a:r>
              <a:rPr lang="fr-FR" sz="800" i="1" dirty="0">
                <a:latin typeface="Arial" charset="0"/>
              </a:rPr>
              <a:t>Canonical XML Version 1.0</a:t>
            </a:r>
            <a:r>
              <a:rPr lang="fr-FR" sz="800" dirty="0">
                <a:latin typeface="Arial" charset="0"/>
              </a:rPr>
              <a:t>, March 2001, &lt;</a:t>
            </a:r>
            <a:r>
              <a:rPr lang="fr-FR" sz="800" u="sng" dirty="0">
                <a:latin typeface="Arial" charset="0"/>
                <a:hlinkClick r:id="rId3"/>
              </a:rPr>
              <a:t>http://www.ietf.org/rfc/rfc3076.txt</a:t>
            </a:r>
            <a:r>
              <a:rPr lang="fr-FR" sz="800" dirty="0">
                <a:latin typeface="Arial" charset="0"/>
              </a:rPr>
              <a:t>&gt;.</a:t>
            </a:r>
          </a:p>
          <a:p>
            <a:pPr fontAlgn="auto">
              <a:spcBef>
                <a:spcPts val="0"/>
              </a:spcBef>
              <a:spcAft>
                <a:spcPts val="0"/>
              </a:spcAft>
              <a:defRPr/>
            </a:pPr>
            <a:r>
              <a:rPr lang="fr-FR" sz="800" b="1" dirty="0">
                <a:latin typeface="Arial" charset="0"/>
              </a:rPr>
              <a:t>[XML-DSIG]</a:t>
            </a:r>
            <a:r>
              <a:rPr lang="fr-FR" sz="800" dirty="0">
                <a:latin typeface="Arial" charset="0"/>
              </a:rPr>
              <a:t> RFC 3275 </a:t>
            </a:r>
            <a:r>
              <a:rPr lang="fr-FR" sz="800" i="1" dirty="0">
                <a:latin typeface="Arial" charset="0"/>
              </a:rPr>
              <a:t>XML-Signature </a:t>
            </a:r>
            <a:r>
              <a:rPr lang="fr-FR" sz="800" i="1" dirty="0" err="1">
                <a:latin typeface="Arial" charset="0"/>
              </a:rPr>
              <a:t>Syntax</a:t>
            </a:r>
            <a:r>
              <a:rPr lang="fr-FR" sz="800" i="1" dirty="0">
                <a:latin typeface="Arial" charset="0"/>
              </a:rPr>
              <a:t> and </a:t>
            </a:r>
            <a:r>
              <a:rPr lang="fr-FR" sz="800" i="1" dirty="0" err="1">
                <a:latin typeface="Arial" charset="0"/>
              </a:rPr>
              <a:t>Processing</a:t>
            </a:r>
            <a:r>
              <a:rPr lang="fr-FR" sz="800" dirty="0">
                <a:latin typeface="Arial" charset="0"/>
              </a:rPr>
              <a:t>, March 2002, &lt;</a:t>
            </a:r>
            <a:r>
              <a:rPr lang="fr-FR" sz="800" u="sng" dirty="0">
                <a:latin typeface="Arial" charset="0"/>
                <a:hlinkClick r:id="rId4"/>
              </a:rPr>
              <a:t>http://www.ietf.org/rfc/rfc3275.txt</a:t>
            </a:r>
            <a:r>
              <a:rPr lang="fr-FR" sz="800" dirty="0">
                <a:latin typeface="Arial" charset="0"/>
              </a:rPr>
              <a:t>&gt;.</a:t>
            </a:r>
          </a:p>
          <a:p>
            <a:pPr fontAlgn="auto">
              <a:spcBef>
                <a:spcPts val="0"/>
              </a:spcBef>
              <a:spcAft>
                <a:spcPts val="0"/>
              </a:spcAft>
              <a:defRPr/>
            </a:pPr>
            <a:r>
              <a:rPr lang="fr-FR" sz="800" b="1" dirty="0">
                <a:latin typeface="Arial" charset="0"/>
              </a:rPr>
              <a:t>[SMIME-EX]</a:t>
            </a:r>
            <a:r>
              <a:rPr lang="fr-FR" sz="800" dirty="0">
                <a:latin typeface="Arial" charset="0"/>
              </a:rPr>
              <a:t> RFC 4134 </a:t>
            </a:r>
            <a:r>
              <a:rPr lang="fr-FR" sz="800" i="1" dirty="0" err="1">
                <a:latin typeface="Arial" charset="0"/>
              </a:rPr>
              <a:t>Examples</a:t>
            </a:r>
            <a:r>
              <a:rPr lang="fr-FR" sz="800" i="1" dirty="0">
                <a:latin typeface="Arial" charset="0"/>
              </a:rPr>
              <a:t> of S/MIME Messages</a:t>
            </a:r>
            <a:r>
              <a:rPr lang="fr-FR" sz="800" dirty="0">
                <a:latin typeface="Arial" charset="0"/>
              </a:rPr>
              <a:t>, July 2005, &lt;</a:t>
            </a:r>
            <a:r>
              <a:rPr lang="fr-FR" sz="800" u="sng" dirty="0">
                <a:latin typeface="Arial" charset="0"/>
                <a:hlinkClick r:id="rId5"/>
              </a:rPr>
              <a:t>http://www.ietf.org/rfc/rfc4134.txt</a:t>
            </a:r>
            <a:r>
              <a:rPr lang="fr-FR" sz="800" dirty="0">
                <a:latin typeface="Arial" charset="0"/>
              </a:rPr>
              <a:t>&gt;.</a:t>
            </a:r>
          </a:p>
          <a:p>
            <a:pPr fontAlgn="auto">
              <a:spcBef>
                <a:spcPts val="0"/>
              </a:spcBef>
              <a:spcAft>
                <a:spcPts val="0"/>
              </a:spcAft>
              <a:defRPr/>
            </a:pPr>
            <a:r>
              <a:rPr lang="fr-FR" sz="800" dirty="0">
                <a:latin typeface="Arial" charset="0"/>
              </a:rPr>
              <a:t>XML Signature WG &lt;</a:t>
            </a:r>
            <a:r>
              <a:rPr lang="fr-FR" sz="800" u="sng" dirty="0">
                <a:latin typeface="Arial" charset="0"/>
                <a:hlinkClick r:id="rId6"/>
              </a:rPr>
              <a:t>http://www.w3.org/Signature/</a:t>
            </a:r>
            <a:r>
              <a:rPr lang="fr-FR" sz="800" dirty="0">
                <a:latin typeface="Arial" charset="0"/>
              </a:rPr>
              <a:t>&gt;:</a:t>
            </a:r>
          </a:p>
          <a:p>
            <a:pPr lvl="1" fontAlgn="auto">
              <a:spcBef>
                <a:spcPts val="0"/>
              </a:spcBef>
              <a:spcAft>
                <a:spcPts val="0"/>
              </a:spcAft>
              <a:defRPr/>
            </a:pPr>
            <a:r>
              <a:rPr lang="fr-FR" sz="1000" i="1" dirty="0">
                <a:latin typeface="Arial" charset="0"/>
              </a:rPr>
              <a:t>XML-Signature </a:t>
            </a:r>
            <a:r>
              <a:rPr lang="fr-FR" sz="1000" i="1" dirty="0" err="1">
                <a:latin typeface="Arial" charset="0"/>
              </a:rPr>
              <a:t>Syntax</a:t>
            </a:r>
            <a:r>
              <a:rPr lang="fr-FR" sz="1000" i="1" dirty="0">
                <a:latin typeface="Arial" charset="0"/>
              </a:rPr>
              <a:t> and </a:t>
            </a:r>
            <a:r>
              <a:rPr lang="fr-FR" sz="1000" i="1" dirty="0" err="1">
                <a:latin typeface="Arial" charset="0"/>
              </a:rPr>
              <a:t>Processing</a:t>
            </a:r>
            <a:r>
              <a:rPr lang="fr-FR" sz="1000" dirty="0">
                <a:latin typeface="Arial" charset="0"/>
              </a:rPr>
              <a:t> &lt;</a:t>
            </a:r>
            <a:r>
              <a:rPr lang="fr-FR" sz="1000" u="sng" dirty="0">
                <a:latin typeface="Arial" charset="0"/>
                <a:hlinkClick r:id="rId7"/>
              </a:rPr>
              <a:t>http://www.w3.org/TR/xmldsig-core/</a:t>
            </a:r>
            <a:r>
              <a:rPr lang="fr-FR" sz="1000" dirty="0">
                <a:latin typeface="Arial" charset="0"/>
              </a:rPr>
              <a:t>&gt;</a:t>
            </a:r>
          </a:p>
          <a:p>
            <a:pPr lvl="1" fontAlgn="auto">
              <a:spcBef>
                <a:spcPts val="0"/>
              </a:spcBef>
              <a:spcAft>
                <a:spcPts val="0"/>
              </a:spcAft>
              <a:defRPr/>
            </a:pPr>
            <a:r>
              <a:rPr lang="fr-FR" sz="1000" i="1" dirty="0">
                <a:latin typeface="Arial" charset="0"/>
              </a:rPr>
              <a:t>Canonical XML Version 1.0</a:t>
            </a:r>
            <a:r>
              <a:rPr lang="fr-FR" sz="1000" dirty="0">
                <a:latin typeface="Arial" charset="0"/>
              </a:rPr>
              <a:t>, &lt;</a:t>
            </a:r>
            <a:r>
              <a:rPr lang="fr-FR" sz="1000" u="sng" dirty="0">
                <a:latin typeface="Arial" charset="0"/>
                <a:hlinkClick r:id="rId8"/>
              </a:rPr>
              <a:t>http://www.w3.org/TR/2001/REC-xml-c14n-20010315/</a:t>
            </a:r>
            <a:r>
              <a:rPr lang="fr-FR" sz="1000" dirty="0">
                <a:latin typeface="Arial" charset="0"/>
              </a:rPr>
              <a:t>&gt;</a:t>
            </a:r>
          </a:p>
          <a:p>
            <a:pPr lvl="1" fontAlgn="auto">
              <a:spcBef>
                <a:spcPts val="0"/>
              </a:spcBef>
              <a:spcAft>
                <a:spcPts val="0"/>
              </a:spcAft>
              <a:defRPr/>
            </a:pPr>
            <a:r>
              <a:rPr lang="fr-FR" sz="1000" i="1" dirty="0">
                <a:latin typeface="Arial" charset="0"/>
              </a:rPr>
              <a:t>Exclusive XML </a:t>
            </a:r>
            <a:r>
              <a:rPr lang="fr-FR" sz="1000" i="1" dirty="0" err="1">
                <a:latin typeface="Arial" charset="0"/>
              </a:rPr>
              <a:t>Canonicalization</a:t>
            </a:r>
            <a:r>
              <a:rPr lang="fr-FR" sz="1000" i="1" dirty="0">
                <a:latin typeface="Arial" charset="0"/>
              </a:rPr>
              <a:t> Version 1.0</a:t>
            </a:r>
            <a:r>
              <a:rPr lang="fr-FR" sz="1000" dirty="0">
                <a:latin typeface="Arial" charset="0"/>
              </a:rPr>
              <a:t>, &lt;</a:t>
            </a:r>
            <a:r>
              <a:rPr lang="fr-FR" sz="1000" u="sng" dirty="0">
                <a:latin typeface="Arial" charset="0"/>
                <a:hlinkClick r:id="rId9"/>
              </a:rPr>
              <a:t>http://www.w3.org/TR/2002/REC-xml-exc-c14n-20020718/</a:t>
            </a:r>
            <a:r>
              <a:rPr lang="fr-FR" sz="1000" dirty="0">
                <a:latin typeface="Arial" charset="0"/>
              </a:rPr>
              <a:t>&gt;</a:t>
            </a:r>
          </a:p>
          <a:p>
            <a:pPr fontAlgn="auto">
              <a:spcBef>
                <a:spcPts val="0"/>
              </a:spcBef>
              <a:spcAft>
                <a:spcPts val="0"/>
              </a:spcAft>
              <a:defRPr/>
            </a:pPr>
            <a:endParaRPr lang="fr-F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Espace réservé de l'image des diapositives 1">
            <a:extLst>
              <a:ext uri="{FF2B5EF4-FFF2-40B4-BE49-F238E27FC236}">
                <a16:creationId xmlns:a16="http://schemas.microsoft.com/office/drawing/2014/main" id="{BFD92E45-1CD6-4EE9-92C3-66B59F7F48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5091" name="Espace réservé des commentaires 2">
            <a:extLst>
              <a:ext uri="{FF2B5EF4-FFF2-40B4-BE49-F238E27FC236}">
                <a16:creationId xmlns:a16="http://schemas.microsoft.com/office/drawing/2014/main" id="{45B55E85-90F4-4182-BEA2-851AA36901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Espace réservé de l'image des diapositives 1">
            <a:extLst>
              <a:ext uri="{FF2B5EF4-FFF2-40B4-BE49-F238E27FC236}">
                <a16:creationId xmlns:a16="http://schemas.microsoft.com/office/drawing/2014/main" id="{FAA33364-FBCD-494E-AADA-4AC4F1F373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7139" name="Espace réservé des commentaires 2">
            <a:extLst>
              <a:ext uri="{FF2B5EF4-FFF2-40B4-BE49-F238E27FC236}">
                <a16:creationId xmlns:a16="http://schemas.microsoft.com/office/drawing/2014/main" id="{940A06E1-E8F3-4A73-B7AB-0FF3031342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Espace réservé de l'image des diapositives 1">
            <a:extLst>
              <a:ext uri="{FF2B5EF4-FFF2-40B4-BE49-F238E27FC236}">
                <a16:creationId xmlns:a16="http://schemas.microsoft.com/office/drawing/2014/main" id="{3752B42F-CC12-4822-A86C-B20CE745AC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9187" name="Espace réservé des commentaires 2">
            <a:extLst>
              <a:ext uri="{FF2B5EF4-FFF2-40B4-BE49-F238E27FC236}">
                <a16:creationId xmlns:a16="http://schemas.microsoft.com/office/drawing/2014/main" id="{BE6BC7F7-E1BD-4A71-8101-D1413A5175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195B873D-7921-4D5B-A64E-66F5AFF963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1235" name="Rectangle 3">
            <a:extLst>
              <a:ext uri="{FF2B5EF4-FFF2-40B4-BE49-F238E27FC236}">
                <a16:creationId xmlns:a16="http://schemas.microsoft.com/office/drawing/2014/main" id="{C0F8797F-D336-4C7E-912C-EB69FC03F9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Ces 3 (avec wss) technologies sont très puissantes et expressives, mais aussi très compliqué a mettre en œuvre, pour les « non experts » de ce domaine.</a:t>
            </a:r>
          </a:p>
          <a:p>
            <a:pPr>
              <a:spcBef>
                <a:spcPct val="0"/>
              </a:spcBef>
            </a:pPr>
            <a:endParaRPr lang="fr-FR" altLang="fr-FR"/>
          </a:p>
          <a:p>
            <a:pPr marL="0" lvl="1"/>
            <a:r>
              <a:rPr lang="fr-FR" altLang="fr-FR"/>
              <a:t> XACL a été développé par le laboratoire de recherche d'IBM de Tokyo pour faciliter la mise en place de tels contrôles et est soutenu par OASIS</a:t>
            </a:r>
          </a:p>
          <a:p>
            <a:pPr>
              <a:spcBef>
                <a:spcPct val="0"/>
              </a:spcBef>
            </a:pPr>
            <a:endParaRPr lang="fr-FR" altLang="fr-FR" b="1"/>
          </a:p>
          <a:p>
            <a:pPr>
              <a:spcBef>
                <a:spcPct val="0"/>
              </a:spcBef>
            </a:pPr>
            <a:r>
              <a:rPr lang="fr-FR" altLang="fr-FR" b="1"/>
              <a:t>Pour en savoir plus sur XACML :</a:t>
            </a:r>
          </a:p>
          <a:p>
            <a:pPr>
              <a:spcBef>
                <a:spcPct val="0"/>
              </a:spcBef>
            </a:pPr>
            <a:r>
              <a:rPr lang="fr-FR" altLang="fr-FR"/>
              <a:t>http://xml.coverpages.org/xacl.html</a:t>
            </a:r>
          </a:p>
          <a:p>
            <a:pPr>
              <a:spcBef>
                <a:spcPct val="0"/>
              </a:spcBef>
            </a:pPr>
            <a:r>
              <a:rPr lang="fr-FR" altLang="fr-FR"/>
              <a:t>http://www.ibm.com/developerworks/xml/library/x-xacml/</a:t>
            </a:r>
          </a:p>
          <a:p>
            <a:pPr>
              <a:spcBef>
                <a:spcPct val="0"/>
              </a:spcBef>
            </a:pPr>
            <a:endParaRPr lang="fr-FR" altLang="fr-FR"/>
          </a:p>
          <a:p>
            <a:pPr>
              <a:spcBef>
                <a:spcPct val="0"/>
              </a:spcBef>
            </a:pPr>
            <a:r>
              <a:rPr lang="fr-FR" altLang="fr-FR" b="1"/>
              <a:t>Pour en savoir plus sur WSS :</a:t>
            </a:r>
          </a:p>
          <a:p>
            <a:pPr>
              <a:spcBef>
                <a:spcPct val="0"/>
              </a:spcBef>
            </a:pPr>
            <a:r>
              <a:rPr lang="fr-FR" altLang="fr-FR"/>
              <a:t>http://www.journaldunet.com/developpeur/tutoriel/xml/070502-xml-ws-security.shtml</a:t>
            </a:r>
          </a:p>
          <a:p>
            <a:pPr>
              <a:spcBef>
                <a:spcPct val="0"/>
              </a:spcBef>
            </a:pPr>
            <a:endParaRPr lang="fr-FR" altLang="fr-FR"/>
          </a:p>
          <a:p>
            <a:pPr>
              <a:spcBef>
                <a:spcPct val="0"/>
              </a:spcBef>
            </a:pPr>
            <a:r>
              <a:rPr lang="fr-FR" altLang="fr-FR" b="1"/>
              <a:t>These en consultation libre :</a:t>
            </a:r>
          </a:p>
          <a:p>
            <a:pPr>
              <a:spcBef>
                <a:spcPct val="0"/>
              </a:spcBef>
            </a:pPr>
            <a:r>
              <a:rPr lang="fr-FR" altLang="fr-FR"/>
              <a:t>http://hal.archives-ouvertes.fr/docs/00/30/86/26/PDF/D06.pdf</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image des diapositives 1">
            <a:extLst>
              <a:ext uri="{FF2B5EF4-FFF2-40B4-BE49-F238E27FC236}">
                <a16:creationId xmlns:a16="http://schemas.microsoft.com/office/drawing/2014/main" id="{B432C31D-C949-4F96-825F-8A4D522B84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Espace réservé des commentaires 2">
            <a:extLst>
              <a:ext uri="{FF2B5EF4-FFF2-40B4-BE49-F238E27FC236}">
                <a16:creationId xmlns:a16="http://schemas.microsoft.com/office/drawing/2014/main" id="{935B7ED6-1284-40C3-AC4E-9F554EA751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8372" name="Espace réservé du numéro de diapositive 3">
            <a:extLst>
              <a:ext uri="{FF2B5EF4-FFF2-40B4-BE49-F238E27FC236}">
                <a16:creationId xmlns:a16="http://schemas.microsoft.com/office/drawing/2014/main" id="{6A28A6EB-7C73-4AD0-ADA6-0A3FED479A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17D8B7C-A7D3-4D72-AE38-0A948CBC506A}" type="slidenum">
              <a:rPr lang="fr-FR" altLang="fr-FR"/>
              <a:pPr fontAlgn="base">
                <a:spcBef>
                  <a:spcPct val="0"/>
                </a:spcBef>
                <a:spcAft>
                  <a:spcPct val="0"/>
                </a:spcAft>
              </a:pPr>
              <a:t>16</a:t>
            </a:fld>
            <a:endParaRPr lang="fr-FR" altLang="fr-F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Espace réservé de l'image des diapositives 1">
            <a:extLst>
              <a:ext uri="{FF2B5EF4-FFF2-40B4-BE49-F238E27FC236}">
                <a16:creationId xmlns:a16="http://schemas.microsoft.com/office/drawing/2014/main" id="{B157A8F7-A9B3-4BA3-ADF2-D59A231999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3283" name="Espace réservé des commentaires 2">
            <a:extLst>
              <a:ext uri="{FF2B5EF4-FFF2-40B4-BE49-F238E27FC236}">
                <a16:creationId xmlns:a16="http://schemas.microsoft.com/office/drawing/2014/main" id="{8301E6C2-2C70-4148-BF46-EEE86A223F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Espace réservé de l'image des diapositives 1">
            <a:extLst>
              <a:ext uri="{FF2B5EF4-FFF2-40B4-BE49-F238E27FC236}">
                <a16:creationId xmlns:a16="http://schemas.microsoft.com/office/drawing/2014/main" id="{9EA315C5-AF41-4B23-88F2-26C3F73E25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5331" name="Espace réservé des commentaires 2">
            <a:extLst>
              <a:ext uri="{FF2B5EF4-FFF2-40B4-BE49-F238E27FC236}">
                <a16:creationId xmlns:a16="http://schemas.microsoft.com/office/drawing/2014/main" id="{E0746183-0A7A-47B7-82A3-C93B6D54A8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5332" name="Espace réservé du numéro de diapositive 3">
            <a:extLst>
              <a:ext uri="{FF2B5EF4-FFF2-40B4-BE49-F238E27FC236}">
                <a16:creationId xmlns:a16="http://schemas.microsoft.com/office/drawing/2014/main" id="{B8E9CB9B-BCBD-4958-8802-23E44B716F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00A233B-AA94-4129-933D-FA403CB03076}" type="slidenum">
              <a:rPr lang="fr-FR" altLang="fr-FR"/>
              <a:pPr fontAlgn="base">
                <a:spcBef>
                  <a:spcPct val="0"/>
                </a:spcBef>
                <a:spcAft>
                  <a:spcPct val="0"/>
                </a:spcAft>
              </a:pPr>
              <a:t>161</a:t>
            </a:fld>
            <a:endParaRPr lang="fr-FR" alt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Espace réservé de l'image des diapositives 1">
            <a:extLst>
              <a:ext uri="{FF2B5EF4-FFF2-40B4-BE49-F238E27FC236}">
                <a16:creationId xmlns:a16="http://schemas.microsoft.com/office/drawing/2014/main" id="{A53B980C-F464-4327-92D7-6272F9F8C1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7379" name="Espace réservé des commentaires 2">
            <a:extLst>
              <a:ext uri="{FF2B5EF4-FFF2-40B4-BE49-F238E27FC236}">
                <a16:creationId xmlns:a16="http://schemas.microsoft.com/office/drawing/2014/main" id="{5B6DEFA3-3F13-4408-B622-6CD007D34E7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7380" name="Espace réservé du numéro de diapositive 3">
            <a:extLst>
              <a:ext uri="{FF2B5EF4-FFF2-40B4-BE49-F238E27FC236}">
                <a16:creationId xmlns:a16="http://schemas.microsoft.com/office/drawing/2014/main" id="{90440EA1-B10A-4538-8528-2F6F67A614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8531ECD-1978-43FB-AA94-947E924C209C}" type="slidenum">
              <a:rPr lang="fr-FR" altLang="fr-FR"/>
              <a:pPr fontAlgn="base">
                <a:spcBef>
                  <a:spcPct val="0"/>
                </a:spcBef>
                <a:spcAft>
                  <a:spcPct val="0"/>
                </a:spcAft>
              </a:pPr>
              <a:t>162</a:t>
            </a:fld>
            <a:endParaRPr lang="fr-FR" altLang="fr-F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Espace réservé de l'image des diapositives 1">
            <a:extLst>
              <a:ext uri="{FF2B5EF4-FFF2-40B4-BE49-F238E27FC236}">
                <a16:creationId xmlns:a16="http://schemas.microsoft.com/office/drawing/2014/main" id="{12667AE0-AB50-4992-9F9A-A6A1171A6E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9427" name="Espace réservé des commentaires 2">
            <a:extLst>
              <a:ext uri="{FF2B5EF4-FFF2-40B4-BE49-F238E27FC236}">
                <a16:creationId xmlns:a16="http://schemas.microsoft.com/office/drawing/2014/main" id="{8B2D41F7-1A5B-466D-A2F3-523E08D295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9428" name="Espace réservé du numéro de diapositive 3">
            <a:extLst>
              <a:ext uri="{FF2B5EF4-FFF2-40B4-BE49-F238E27FC236}">
                <a16:creationId xmlns:a16="http://schemas.microsoft.com/office/drawing/2014/main" id="{01A18F39-6505-493F-9813-E4661CA43A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BB62C93-23D0-4189-A1E0-EBF9C3FAE240}" type="slidenum">
              <a:rPr lang="fr-FR" altLang="fr-FR"/>
              <a:pPr fontAlgn="base">
                <a:spcBef>
                  <a:spcPct val="0"/>
                </a:spcBef>
                <a:spcAft>
                  <a:spcPct val="0"/>
                </a:spcAft>
              </a:pPr>
              <a:t>163</a:t>
            </a:fld>
            <a:endParaRPr lang="fr-FR" alt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Espace réservé de l'image des diapositives 1">
            <a:extLst>
              <a:ext uri="{FF2B5EF4-FFF2-40B4-BE49-F238E27FC236}">
                <a16:creationId xmlns:a16="http://schemas.microsoft.com/office/drawing/2014/main" id="{B2EE16C0-6443-4948-9284-A52C3163A1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1475" name="Espace réservé des commentaires 2">
            <a:extLst>
              <a:ext uri="{FF2B5EF4-FFF2-40B4-BE49-F238E27FC236}">
                <a16:creationId xmlns:a16="http://schemas.microsoft.com/office/drawing/2014/main" id="{62E91C62-3FD0-4587-A41D-7D479195D7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 "$ref": "jsonpointer" }</a:t>
            </a:r>
          </a:p>
        </p:txBody>
      </p:sp>
      <p:sp>
        <p:nvSpPr>
          <p:cNvPr id="361476" name="Espace réservé du numéro de diapositive 3">
            <a:extLst>
              <a:ext uri="{FF2B5EF4-FFF2-40B4-BE49-F238E27FC236}">
                <a16:creationId xmlns:a16="http://schemas.microsoft.com/office/drawing/2014/main" id="{0737213B-583F-47FF-B7ED-A7B0EB3AD2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56C7-F693-4094-98B5-79EA03EA84F5}" type="slidenum">
              <a:rPr lang="fr-FR" altLang="fr-FR"/>
              <a:pPr fontAlgn="base">
                <a:spcBef>
                  <a:spcPct val="0"/>
                </a:spcBef>
                <a:spcAft>
                  <a:spcPct val="0"/>
                </a:spcAft>
              </a:pPr>
              <a:t>164</a:t>
            </a:fld>
            <a:endParaRPr lang="fr-FR" alt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Espace réservé de l'image des diapositives 1">
            <a:extLst>
              <a:ext uri="{FF2B5EF4-FFF2-40B4-BE49-F238E27FC236}">
                <a16:creationId xmlns:a16="http://schemas.microsoft.com/office/drawing/2014/main" id="{C3E8F326-DFC8-40FB-B811-EC8FA49EC9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3523" name="Espace réservé des commentaires 2">
            <a:extLst>
              <a:ext uri="{FF2B5EF4-FFF2-40B4-BE49-F238E27FC236}">
                <a16:creationId xmlns:a16="http://schemas.microsoft.com/office/drawing/2014/main" id="{94D49C33-9082-4665-B7C7-A3A55B0867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3524" name="Espace réservé du numéro de diapositive 3">
            <a:extLst>
              <a:ext uri="{FF2B5EF4-FFF2-40B4-BE49-F238E27FC236}">
                <a16:creationId xmlns:a16="http://schemas.microsoft.com/office/drawing/2014/main" id="{A04EAD07-14BC-4C2F-A306-E66D539D7E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F585B0-529E-47DE-9530-378777C65B01}" type="slidenum">
              <a:rPr lang="fr-FR" altLang="fr-FR"/>
              <a:pPr fontAlgn="base">
                <a:spcBef>
                  <a:spcPct val="0"/>
                </a:spcBef>
                <a:spcAft>
                  <a:spcPct val="0"/>
                </a:spcAft>
              </a:pPr>
              <a:t>165</a:t>
            </a:fld>
            <a:endParaRPr lang="fr-FR" altLang="fr-F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Espace réservé de l'image des diapositives 1">
            <a:extLst>
              <a:ext uri="{FF2B5EF4-FFF2-40B4-BE49-F238E27FC236}">
                <a16:creationId xmlns:a16="http://schemas.microsoft.com/office/drawing/2014/main" id="{F5093EDE-3C81-4643-AEF0-385CC14CFB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5571" name="Espace réservé des commentaires 2">
            <a:extLst>
              <a:ext uri="{FF2B5EF4-FFF2-40B4-BE49-F238E27FC236}">
                <a16:creationId xmlns:a16="http://schemas.microsoft.com/office/drawing/2014/main" id="{320B5DE5-175F-4547-9BE9-5344BB7A90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5572" name="Espace réservé du numéro de diapositive 3">
            <a:extLst>
              <a:ext uri="{FF2B5EF4-FFF2-40B4-BE49-F238E27FC236}">
                <a16:creationId xmlns:a16="http://schemas.microsoft.com/office/drawing/2014/main" id="{0174C187-9F6B-4EC8-B057-796D9FD8EC2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DDB56DC-10B9-4801-8825-E88EEAFBB37F}" type="slidenum">
              <a:rPr lang="fr-FR" altLang="fr-FR"/>
              <a:pPr fontAlgn="base">
                <a:spcBef>
                  <a:spcPct val="0"/>
                </a:spcBef>
                <a:spcAft>
                  <a:spcPct val="0"/>
                </a:spcAft>
              </a:pPr>
              <a:t>166</a:t>
            </a:fld>
            <a:endParaRPr lang="fr-FR" altLang="fr-F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Espace réservé de l'image des diapositives 1">
            <a:extLst>
              <a:ext uri="{FF2B5EF4-FFF2-40B4-BE49-F238E27FC236}">
                <a16:creationId xmlns:a16="http://schemas.microsoft.com/office/drawing/2014/main" id="{30F53F22-C8E7-448C-8DAA-B546484FCF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7619" name="Espace réservé des commentaires 2">
            <a:extLst>
              <a:ext uri="{FF2B5EF4-FFF2-40B4-BE49-F238E27FC236}">
                <a16:creationId xmlns:a16="http://schemas.microsoft.com/office/drawing/2014/main" id="{4B0E877B-AD8C-43D1-8AD4-7002F505FE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7620" name="Espace réservé du numéro de diapositive 3">
            <a:extLst>
              <a:ext uri="{FF2B5EF4-FFF2-40B4-BE49-F238E27FC236}">
                <a16:creationId xmlns:a16="http://schemas.microsoft.com/office/drawing/2014/main" id="{D5F0479C-B656-41D3-B99F-DC76C95968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5068126-5711-4565-B2A6-EA516785950D}" type="slidenum">
              <a:rPr lang="fr-FR" altLang="fr-FR"/>
              <a:pPr fontAlgn="base">
                <a:spcBef>
                  <a:spcPct val="0"/>
                </a:spcBef>
                <a:spcAft>
                  <a:spcPct val="0"/>
                </a:spcAft>
              </a:pPr>
              <a:t>167</a:t>
            </a:fld>
            <a:endParaRPr lang="fr-FR" altLang="fr-F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Espace réservé de l'image des diapositives 1">
            <a:extLst>
              <a:ext uri="{FF2B5EF4-FFF2-40B4-BE49-F238E27FC236}">
                <a16:creationId xmlns:a16="http://schemas.microsoft.com/office/drawing/2014/main" id="{BC9E7357-B57E-45FF-9069-06590C2DDD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9667" name="Espace réservé des commentaires 2">
            <a:extLst>
              <a:ext uri="{FF2B5EF4-FFF2-40B4-BE49-F238E27FC236}">
                <a16:creationId xmlns:a16="http://schemas.microsoft.com/office/drawing/2014/main" id="{7648CEE1-E517-4E2B-929A-BFDF3110B9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69668" name="Espace réservé du numéro de diapositive 3">
            <a:extLst>
              <a:ext uri="{FF2B5EF4-FFF2-40B4-BE49-F238E27FC236}">
                <a16:creationId xmlns:a16="http://schemas.microsoft.com/office/drawing/2014/main" id="{1D16952D-DE1D-4C4D-A90F-E930793D31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D5F076-DCD4-46F4-8A05-701B45FA1578}" type="slidenum">
              <a:rPr lang="fr-FR" altLang="fr-FR"/>
              <a:pPr fontAlgn="base">
                <a:spcBef>
                  <a:spcPct val="0"/>
                </a:spcBef>
                <a:spcAft>
                  <a:spcPct val="0"/>
                </a:spcAft>
              </a:pPr>
              <a:t>168</a:t>
            </a:fld>
            <a:endParaRPr lang="fr-FR" altLang="fr-F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Espace réservé de l'image des diapositives 1">
            <a:extLst>
              <a:ext uri="{FF2B5EF4-FFF2-40B4-BE49-F238E27FC236}">
                <a16:creationId xmlns:a16="http://schemas.microsoft.com/office/drawing/2014/main" id="{95010D65-0632-49B8-8A86-253C1AF702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1715" name="Espace réservé des commentaires 2">
            <a:extLst>
              <a:ext uri="{FF2B5EF4-FFF2-40B4-BE49-F238E27FC236}">
                <a16:creationId xmlns:a16="http://schemas.microsoft.com/office/drawing/2014/main" id="{7CDD8DEF-5278-41E7-8BD8-F7555C0108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1716" name="Espace réservé du numéro de diapositive 3">
            <a:extLst>
              <a:ext uri="{FF2B5EF4-FFF2-40B4-BE49-F238E27FC236}">
                <a16:creationId xmlns:a16="http://schemas.microsoft.com/office/drawing/2014/main" id="{665A088D-81E0-48DE-A820-D7408E61E4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9141EF-59B8-4AAC-A870-82B7C40C73F0}" type="slidenum">
              <a:rPr lang="fr-FR" altLang="fr-FR"/>
              <a:pPr fontAlgn="base">
                <a:spcBef>
                  <a:spcPct val="0"/>
                </a:spcBef>
                <a:spcAft>
                  <a:spcPct val="0"/>
                </a:spcAft>
              </a:pPr>
              <a:t>169</a:t>
            </a:fld>
            <a:endParaRPr lang="fr-FR" alt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122">
            <a:extLst>
              <a:ext uri="{FF2B5EF4-FFF2-40B4-BE49-F238E27FC236}">
                <a16:creationId xmlns:a16="http://schemas.microsoft.com/office/drawing/2014/main" id="{0FBC0D3B-8715-4C3D-8989-37CBC1514A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5123">
            <a:extLst>
              <a:ext uri="{FF2B5EF4-FFF2-40B4-BE49-F238E27FC236}">
                <a16:creationId xmlns:a16="http://schemas.microsoft.com/office/drawing/2014/main" id="{38484711-1366-4961-961E-565AD3E3B3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Espace réservé de l'image des diapositives 1">
            <a:extLst>
              <a:ext uri="{FF2B5EF4-FFF2-40B4-BE49-F238E27FC236}">
                <a16:creationId xmlns:a16="http://schemas.microsoft.com/office/drawing/2014/main" id="{F15823FB-C51E-478A-9062-F0895991B8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3763" name="Espace réservé des commentaires 2">
            <a:extLst>
              <a:ext uri="{FF2B5EF4-FFF2-40B4-BE49-F238E27FC236}">
                <a16:creationId xmlns:a16="http://schemas.microsoft.com/office/drawing/2014/main" id="{D2FE9E70-7092-4F09-BC59-6CBA875463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3764" name="Espace réservé du numéro de diapositive 3">
            <a:extLst>
              <a:ext uri="{FF2B5EF4-FFF2-40B4-BE49-F238E27FC236}">
                <a16:creationId xmlns:a16="http://schemas.microsoft.com/office/drawing/2014/main" id="{5C017240-2D4A-4DFC-ABD2-77DEC0ECB2C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BA3A39-EB0E-4736-82A7-8DB4462B90E4}" type="slidenum">
              <a:rPr lang="fr-FR" altLang="fr-FR"/>
              <a:pPr fontAlgn="base">
                <a:spcBef>
                  <a:spcPct val="0"/>
                </a:spcBef>
                <a:spcAft>
                  <a:spcPct val="0"/>
                </a:spcAft>
              </a:pPr>
              <a:t>170</a:t>
            </a:fld>
            <a:endParaRPr lang="fr-FR" altLang="fr-F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Espace réservé de l'image des diapositives 1">
            <a:extLst>
              <a:ext uri="{FF2B5EF4-FFF2-40B4-BE49-F238E27FC236}">
                <a16:creationId xmlns:a16="http://schemas.microsoft.com/office/drawing/2014/main" id="{1F98B5A7-4037-4988-91EC-14CBC926B6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5811" name="Espace réservé des commentaires 2">
            <a:extLst>
              <a:ext uri="{FF2B5EF4-FFF2-40B4-BE49-F238E27FC236}">
                <a16:creationId xmlns:a16="http://schemas.microsoft.com/office/drawing/2014/main" id="{D3D272FA-12F3-4595-B0F1-641A97E0BB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dirty="0"/>
          </a:p>
        </p:txBody>
      </p:sp>
      <p:sp>
        <p:nvSpPr>
          <p:cNvPr id="375812" name="Espace réservé du numéro de diapositive 3">
            <a:extLst>
              <a:ext uri="{FF2B5EF4-FFF2-40B4-BE49-F238E27FC236}">
                <a16:creationId xmlns:a16="http://schemas.microsoft.com/office/drawing/2014/main" id="{7961887D-074B-4A70-ADA2-6B17A0B923A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4ACCC-CD07-4112-BC8F-2C02F2C18BCA}" type="slidenum">
              <a:rPr lang="fr-FR" altLang="fr-FR"/>
              <a:pPr fontAlgn="base">
                <a:spcBef>
                  <a:spcPct val="0"/>
                </a:spcBef>
                <a:spcAft>
                  <a:spcPct val="0"/>
                </a:spcAft>
              </a:pPr>
              <a:t>171</a:t>
            </a:fld>
            <a:endParaRPr lang="fr-FR" alt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a:extLst>
              <a:ext uri="{FF2B5EF4-FFF2-40B4-BE49-F238E27FC236}">
                <a16:creationId xmlns:a16="http://schemas.microsoft.com/office/drawing/2014/main" id="{B5E41CC6-1E7B-40E7-8596-071691ADDF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7859" name="Rectangle 3">
            <a:extLst>
              <a:ext uri="{FF2B5EF4-FFF2-40B4-BE49-F238E27FC236}">
                <a16:creationId xmlns:a16="http://schemas.microsoft.com/office/drawing/2014/main" id="{C47FC74D-F6C2-4D3D-9C25-5E3C531772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Espace réservé de l'image des diapositives 1">
            <a:extLst>
              <a:ext uri="{FF2B5EF4-FFF2-40B4-BE49-F238E27FC236}">
                <a16:creationId xmlns:a16="http://schemas.microsoft.com/office/drawing/2014/main" id="{68CF5549-AFDC-41F2-A4AF-340989898E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9907" name="Espace réservé des commentaires 2">
            <a:extLst>
              <a:ext uri="{FF2B5EF4-FFF2-40B4-BE49-F238E27FC236}">
                <a16:creationId xmlns:a16="http://schemas.microsoft.com/office/drawing/2014/main" id="{D88D87FF-5D53-489F-848C-D715DB933A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9908" name="Espace réservé du numéro de diapositive 3">
            <a:extLst>
              <a:ext uri="{FF2B5EF4-FFF2-40B4-BE49-F238E27FC236}">
                <a16:creationId xmlns:a16="http://schemas.microsoft.com/office/drawing/2014/main" id="{A9BA9BE4-4F01-49B2-BB82-9D4FF341FF7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8B8361B-1502-4ED2-8765-3A7B7E4D67FD}" type="slidenum">
              <a:rPr lang="fr-FR" altLang="fr-FR"/>
              <a:pPr fontAlgn="base">
                <a:spcBef>
                  <a:spcPct val="0"/>
                </a:spcBef>
                <a:spcAft>
                  <a:spcPct val="0"/>
                </a:spcAft>
              </a:pPr>
              <a:t>173</a:t>
            </a:fld>
            <a:endParaRPr lang="fr-FR" alt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a:extLst>
              <a:ext uri="{FF2B5EF4-FFF2-40B4-BE49-F238E27FC236}">
                <a16:creationId xmlns:a16="http://schemas.microsoft.com/office/drawing/2014/main" id="{F96D65B6-B8FE-41FD-982B-8B0DDE6F2D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1955" name="Rectangle 3">
            <a:extLst>
              <a:ext uri="{FF2B5EF4-FFF2-40B4-BE49-F238E27FC236}">
                <a16:creationId xmlns:a16="http://schemas.microsoft.com/office/drawing/2014/main" id="{E0B7E1EB-A90B-4070-AD83-485F1D7851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Précisions : </a:t>
            </a:r>
            <a:r>
              <a:rPr lang="fr-FR" altLang="fr-FR" sz="1000"/>
              <a:t>Dans XPath la position n’est pas un index, la 1ère position est donc 1 (first() n’existe pas). Notez que le code « &lt;xsl:if test="position()=last()"&gt; » ajouté est d’une simplicité enfantine.</a:t>
            </a:r>
          </a:p>
          <a:p>
            <a:pPr>
              <a:spcBef>
                <a:spcPct val="0"/>
              </a:spcBef>
            </a:pPr>
            <a:endParaRPr lang="fr-FR" altLang="fr-FR" sz="10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2878AC7D-A1EE-4730-9AC8-437326F79E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4003" name="Rectangle 3">
            <a:extLst>
              <a:ext uri="{FF2B5EF4-FFF2-40B4-BE49-F238E27FC236}">
                <a16:creationId xmlns:a16="http://schemas.microsoft.com/office/drawing/2014/main" id="{152782CB-588B-441E-8E7D-49CB43CA9E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AEF752A4-FE21-4B31-B411-D630C98BF1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6051" name="Rectangle 3">
            <a:extLst>
              <a:ext uri="{FF2B5EF4-FFF2-40B4-BE49-F238E27FC236}">
                <a16:creationId xmlns:a16="http://schemas.microsoft.com/office/drawing/2014/main" id="{22AA1C32-892D-477A-896E-0DEE5A0A84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dirty="0"/>
              <a:t>Exemple d'utilisation d'un axe en XSL-T :</a:t>
            </a:r>
          </a:p>
          <a:p>
            <a:pPr>
              <a:spcBef>
                <a:spcPct val="0"/>
              </a:spcBef>
            </a:pPr>
            <a:r>
              <a:rPr lang="fr-FR" altLang="fr-FR" sz="1000" dirty="0">
                <a:cs typeface="Times New Roman" panose="02020603050405020304" pitchFamily="18" charset="0"/>
              </a:rPr>
              <a:t>&lt;</a:t>
            </a:r>
            <a:r>
              <a:rPr lang="fr-FR" altLang="fr-FR" sz="1000" dirty="0" err="1">
                <a:cs typeface="Times New Roman" panose="02020603050405020304" pitchFamily="18" charset="0"/>
              </a:rPr>
              <a:t>xsl:value-of</a:t>
            </a:r>
            <a:r>
              <a:rPr lang="fr-FR" altLang="fr-FR" sz="1000" dirty="0">
                <a:cs typeface="Times New Roman" panose="02020603050405020304" pitchFamily="18" charset="0"/>
              </a:rPr>
              <a:t> select="</a:t>
            </a:r>
            <a:r>
              <a:rPr lang="fr-FR" altLang="fr-FR" sz="1000" dirty="0" err="1">
                <a:cs typeface="Times New Roman" panose="02020603050405020304" pitchFamily="18" charset="0"/>
              </a:rPr>
              <a:t>bibliotheque</a:t>
            </a:r>
            <a:r>
              <a:rPr lang="fr-FR" altLang="fr-FR" sz="1000" dirty="0">
                <a:cs typeface="Times New Roman" panose="02020603050405020304" pitchFamily="18" charset="0"/>
              </a:rPr>
              <a:t>/livre//chapitre[1]/</a:t>
            </a:r>
            <a:r>
              <a:rPr lang="fr-FR" altLang="fr-FR" sz="1000" dirty="0" err="1">
                <a:cs typeface="Times New Roman" panose="02020603050405020304" pitchFamily="18" charset="0"/>
              </a:rPr>
              <a:t>following</a:t>
            </a:r>
            <a:r>
              <a:rPr lang="fr-FR" altLang="fr-FR" sz="1000" dirty="0">
                <a:cs typeface="Times New Roman" panose="02020603050405020304" pitchFamily="18" charset="0"/>
              </a:rPr>
              <a:t>-sibling::*[1]" /&gt;</a:t>
            </a:r>
            <a:r>
              <a:rPr lang="fr-FR" altLang="fr-FR" sz="1000" dirty="0"/>
              <a:t> </a:t>
            </a:r>
          </a:p>
          <a:p>
            <a:pPr>
              <a:spcBef>
                <a:spcPct val="0"/>
              </a:spcBef>
            </a:pPr>
            <a:r>
              <a:rPr lang="fr-FR" altLang="fr-FR" sz="1000" dirty="0"/>
              <a:t>/</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Espace réservé de l'image des diapositives 1">
            <a:extLst>
              <a:ext uri="{FF2B5EF4-FFF2-40B4-BE49-F238E27FC236}">
                <a16:creationId xmlns:a16="http://schemas.microsoft.com/office/drawing/2014/main" id="{68B795A7-60FD-481E-B174-C0C327F1A6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8099" name="Espace réservé des commentaires 2">
            <a:extLst>
              <a:ext uri="{FF2B5EF4-FFF2-40B4-BE49-F238E27FC236}">
                <a16:creationId xmlns:a16="http://schemas.microsoft.com/office/drawing/2014/main" id="{42B62573-4F90-487F-A9C5-8568C4167A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88100" name="Espace réservé du numéro de diapositive 3">
            <a:extLst>
              <a:ext uri="{FF2B5EF4-FFF2-40B4-BE49-F238E27FC236}">
                <a16:creationId xmlns:a16="http://schemas.microsoft.com/office/drawing/2014/main" id="{790E7803-2B83-4EA5-BDF2-39AFE6254C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6D190CD-6705-4454-A33B-08CBD2E33038}" type="slidenum">
              <a:rPr lang="fr-FR" altLang="fr-FR"/>
              <a:pPr fontAlgn="base">
                <a:spcBef>
                  <a:spcPct val="0"/>
                </a:spcBef>
                <a:spcAft>
                  <a:spcPct val="0"/>
                </a:spcAft>
              </a:pPr>
              <a:t>177</a:t>
            </a:fld>
            <a:endParaRPr lang="fr-FR" alt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Espace réservé de l'image des diapositives 1">
            <a:extLst>
              <a:ext uri="{FF2B5EF4-FFF2-40B4-BE49-F238E27FC236}">
                <a16:creationId xmlns:a16="http://schemas.microsoft.com/office/drawing/2014/main" id="{4EB1ED8E-7951-460F-B3DF-9CC47B0CDE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0147" name="Espace réservé des commentaires 2">
            <a:extLst>
              <a:ext uri="{FF2B5EF4-FFF2-40B4-BE49-F238E27FC236}">
                <a16:creationId xmlns:a16="http://schemas.microsoft.com/office/drawing/2014/main" id="{7DB5DBE1-41C2-43CE-B5B3-994B2FDDA1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0148" name="Espace réservé du numéro de diapositive 3">
            <a:extLst>
              <a:ext uri="{FF2B5EF4-FFF2-40B4-BE49-F238E27FC236}">
                <a16:creationId xmlns:a16="http://schemas.microsoft.com/office/drawing/2014/main" id="{A2BC87A3-4AD6-41B1-91D9-19BBA84F52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9A2B52-22D5-4EEA-B71B-2697DF3CA928}" type="slidenum">
              <a:rPr lang="fr-FR" altLang="fr-FR"/>
              <a:pPr fontAlgn="base">
                <a:spcBef>
                  <a:spcPct val="0"/>
                </a:spcBef>
                <a:spcAft>
                  <a:spcPct val="0"/>
                </a:spcAft>
              </a:pPr>
              <a:t>178</a:t>
            </a:fld>
            <a:endParaRPr lang="fr-FR" alt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Espace réservé de l'image des diapositives 1">
            <a:extLst>
              <a:ext uri="{FF2B5EF4-FFF2-40B4-BE49-F238E27FC236}">
                <a16:creationId xmlns:a16="http://schemas.microsoft.com/office/drawing/2014/main" id="{280D1CB7-8A2D-41EF-A5C0-7AA7EC310E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2195" name="Espace réservé des commentaires 2">
            <a:extLst>
              <a:ext uri="{FF2B5EF4-FFF2-40B4-BE49-F238E27FC236}">
                <a16:creationId xmlns:a16="http://schemas.microsoft.com/office/drawing/2014/main" id="{114284E9-80B7-4E9D-A635-6DBC64BA8B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2196" name="Espace réservé du numéro de diapositive 3">
            <a:extLst>
              <a:ext uri="{FF2B5EF4-FFF2-40B4-BE49-F238E27FC236}">
                <a16:creationId xmlns:a16="http://schemas.microsoft.com/office/drawing/2014/main" id="{479E2909-9CFD-44D5-AFBA-24D2E6A0F7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16FFF9-EADB-4638-B284-508F17A9F008}" type="slidenum">
              <a:rPr lang="fr-FR" altLang="fr-FR"/>
              <a:pPr fontAlgn="base">
                <a:spcBef>
                  <a:spcPct val="0"/>
                </a:spcBef>
                <a:spcAft>
                  <a:spcPct val="0"/>
                </a:spcAft>
              </a:pPr>
              <a:t>179</a:t>
            </a:fld>
            <a:endParaRPr lang="fr-FR" alt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BE96875F-43BA-4A4B-B6CD-A4D2CB4665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Rectangle 1027">
            <a:extLst>
              <a:ext uri="{FF2B5EF4-FFF2-40B4-BE49-F238E27FC236}">
                <a16:creationId xmlns:a16="http://schemas.microsoft.com/office/drawing/2014/main" id="{A9C649A6-E557-41C3-8BFD-F683D485A1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182</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183</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184</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185</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Espace réservé de l'image des diapositives 1">
            <a:extLst>
              <a:ext uri="{FF2B5EF4-FFF2-40B4-BE49-F238E27FC236}">
                <a16:creationId xmlns:a16="http://schemas.microsoft.com/office/drawing/2014/main" id="{908F96CB-0D3E-46EF-9D9E-0DF8E78A0F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4243" name="Espace réservé des commentaires 2">
            <a:extLst>
              <a:ext uri="{FF2B5EF4-FFF2-40B4-BE49-F238E27FC236}">
                <a16:creationId xmlns:a16="http://schemas.microsoft.com/office/drawing/2014/main" id="{17200371-B70A-4874-BBB9-B6949B5164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La gestion du temps </a:t>
            </a:r>
            <a:r>
              <a:rPr lang="fr-FR" altLang="fr-FR" b="1" u="sng"/>
              <a:t>des Xpath 2.0</a:t>
            </a:r>
          </a:p>
        </p:txBody>
      </p:sp>
      <p:sp>
        <p:nvSpPr>
          <p:cNvPr id="394244" name="Espace réservé du numéro de diapositive 3">
            <a:extLst>
              <a:ext uri="{FF2B5EF4-FFF2-40B4-BE49-F238E27FC236}">
                <a16:creationId xmlns:a16="http://schemas.microsoft.com/office/drawing/2014/main" id="{6A704474-BFD8-4430-843A-C372EFAB00B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67D518-1724-4519-B8D7-008282A77FF9}" type="slidenum">
              <a:rPr lang="fr-FR" altLang="fr-FR"/>
              <a:pPr fontAlgn="base">
                <a:spcBef>
                  <a:spcPct val="0"/>
                </a:spcBef>
                <a:spcAft>
                  <a:spcPct val="0"/>
                </a:spcAft>
              </a:pPr>
              <a:t>188</a:t>
            </a:fld>
            <a:endParaRPr lang="fr-FR" altLang="fr-F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89D53331-311E-478F-827C-77EFF02CC8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6291" name="Rectangle 3">
            <a:extLst>
              <a:ext uri="{FF2B5EF4-FFF2-40B4-BE49-F238E27FC236}">
                <a16:creationId xmlns:a16="http://schemas.microsoft.com/office/drawing/2014/main" id="{1F8D7E7B-801A-42EA-8618-9BA6FAEC17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Précisions sur le XSL-T : </a:t>
            </a:r>
            <a:r>
              <a:rPr lang="fr-FR" altLang="fr-FR" sz="1000">
                <a:ea typeface="MS Mincho" panose="020B0400000000000000"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a:spcBef>
                <a:spcPct val="0"/>
              </a:spcBef>
            </a:pPr>
            <a:endParaRPr lang="fr-FR" altLang="fr-FR" sz="1000">
              <a:ea typeface="MS Mincho" panose="020B0400000000000000" pitchFamily="49" charset="-128"/>
            </a:endParaRPr>
          </a:p>
          <a:p>
            <a:pPr>
              <a:spcBef>
                <a:spcPct val="0"/>
              </a:spcBef>
            </a:pPr>
            <a:r>
              <a:rPr lang="fr-FR" altLang="fr-FR" sz="1000">
                <a:ea typeface="MS Mincho" panose="020B0400000000000000"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a:spcBef>
                <a:spcPct val="0"/>
              </a:spcBef>
            </a:pPr>
            <a:endParaRPr lang="fr-FR" altLang="fr-FR" sz="1000">
              <a:ea typeface="MS Mincho" panose="020B0400000000000000" pitchFamily="49" charset="-128"/>
            </a:endParaRPr>
          </a:p>
          <a:p>
            <a:pPr>
              <a:spcBef>
                <a:spcPct val="0"/>
              </a:spcBef>
            </a:pPr>
            <a:r>
              <a:rPr lang="fr-FR" altLang="fr-FR" sz="1000">
                <a:ea typeface="MS Mincho" panose="020B0400000000000000" pitchFamily="49" charset="-128"/>
              </a:rPr>
              <a:t>Il se sert de XPath (langage basé sur XML) pour identifier les branches des arbres XML (+ calculs et fonctionnalités) et de XQuery un langage de requêtes similaire à SQL créé pour manipuler de grandes collections de données XML et des sources de données pouvant être perçues comme du XML (ex: SGBDR).</a:t>
            </a:r>
          </a:p>
          <a:p>
            <a:pPr>
              <a:spcBef>
                <a:spcPct val="0"/>
              </a:spcBef>
            </a:pPr>
            <a:endParaRPr lang="fr-FR" altLang="fr-FR" sz="1000">
              <a:ea typeface="MS Mincho" panose="020B0400000000000000" pitchFamily="49" charset="-128"/>
            </a:endParaRPr>
          </a:p>
          <a:p>
            <a:pPr>
              <a:spcBef>
                <a:spcPct val="0"/>
              </a:spcBef>
            </a:pPr>
            <a:r>
              <a:rPr lang="fr-FR" altLang="fr-FR" sz="1000">
                <a:ea typeface="MS Mincho" panose="020B0400000000000000" pitchFamily="49" charset="-128"/>
              </a:rPr>
              <a:t>Il existe des processeurs XSLT côté client (ex: MS IE intègre depuis 1999 un processeur XSLT conforme aux spécifications du W3C) ou côté serveur (ex: Oracle XML parser).</a:t>
            </a:r>
          </a:p>
          <a:p>
            <a:pPr>
              <a:spcBef>
                <a:spcPct val="0"/>
              </a:spcBef>
            </a:pPr>
            <a:endParaRPr lang="fr-FR" altLang="fr-FR" sz="1000"/>
          </a:p>
          <a:p>
            <a:pPr>
              <a:spcBef>
                <a:spcPct val="0"/>
              </a:spcBef>
            </a:pPr>
            <a:r>
              <a:rPr lang="fr-FR" altLang="fr-FR" sz="1000"/>
              <a:t>XSLT </a:t>
            </a:r>
            <a:r>
              <a:rPr lang="fr-FR" altLang="fr-FR" sz="1000">
                <a:ea typeface="MS Mincho" panose="020B0400000000000000" pitchFamily="49" charset="-128"/>
              </a:rPr>
              <a:t>est maintenu par le W3C</a:t>
            </a:r>
            <a:endParaRPr lang="fr-FR" altLang="fr-FR" sz="10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Espace réservé de l'image des diapositives 1">
            <a:extLst>
              <a:ext uri="{FF2B5EF4-FFF2-40B4-BE49-F238E27FC236}">
                <a16:creationId xmlns:a16="http://schemas.microsoft.com/office/drawing/2014/main" id="{A7886E83-0CBB-4888-B24E-04914E6069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8339" name="Espace réservé des commentaires 2">
            <a:extLst>
              <a:ext uri="{FF2B5EF4-FFF2-40B4-BE49-F238E27FC236}">
                <a16:creationId xmlns:a16="http://schemas.microsoft.com/office/drawing/2014/main" id="{99A2F239-4D92-4817-A5AA-8B64EE6B76F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8340" name="Espace réservé du numéro de diapositive 3">
            <a:extLst>
              <a:ext uri="{FF2B5EF4-FFF2-40B4-BE49-F238E27FC236}">
                <a16:creationId xmlns:a16="http://schemas.microsoft.com/office/drawing/2014/main" id="{A861FD94-8AE9-42A3-8C23-E02C427E75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1005B-E984-4EE6-B7F3-52ED6E72F6F2}" type="slidenum">
              <a:rPr lang="fr-FR" altLang="fr-FR"/>
              <a:pPr fontAlgn="base">
                <a:spcBef>
                  <a:spcPct val="0"/>
                </a:spcBef>
                <a:spcAft>
                  <a:spcPct val="0"/>
                </a:spcAft>
              </a:pPr>
              <a:t>190</a:t>
            </a:fld>
            <a:endParaRPr lang="fr-FR" altLang="fr-F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Espace réservé de l'image des diapositives 1">
            <a:extLst>
              <a:ext uri="{FF2B5EF4-FFF2-40B4-BE49-F238E27FC236}">
                <a16:creationId xmlns:a16="http://schemas.microsoft.com/office/drawing/2014/main" id="{FC88F59E-7C7C-448B-9776-F0C855C98C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0387" name="Espace réservé des commentaires 2">
            <a:extLst>
              <a:ext uri="{FF2B5EF4-FFF2-40B4-BE49-F238E27FC236}">
                <a16:creationId xmlns:a16="http://schemas.microsoft.com/office/drawing/2014/main" id="{EEA0CEF2-6A23-4AD7-A13F-D4E7DA724E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00388" name="Espace réservé du numéro de diapositive 3">
            <a:extLst>
              <a:ext uri="{FF2B5EF4-FFF2-40B4-BE49-F238E27FC236}">
                <a16:creationId xmlns:a16="http://schemas.microsoft.com/office/drawing/2014/main" id="{D5ECD52C-81F1-45AC-9F33-9053B89258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215768C-776C-47EC-B453-635BCB5ACEA4}" type="slidenum">
              <a:rPr lang="fr-FR" altLang="fr-FR"/>
              <a:pPr fontAlgn="base">
                <a:spcBef>
                  <a:spcPct val="0"/>
                </a:spcBef>
                <a:spcAft>
                  <a:spcPct val="0"/>
                </a:spcAft>
              </a:pPr>
              <a:t>191</a:t>
            </a:fld>
            <a:endParaRPr lang="fr-FR" alt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image des diapositives 1">
            <a:extLst>
              <a:ext uri="{FF2B5EF4-FFF2-40B4-BE49-F238E27FC236}">
                <a16:creationId xmlns:a16="http://schemas.microsoft.com/office/drawing/2014/main" id="{59F169E7-A64D-47F3-B5B7-82A4355A5D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Espace réservé des commentaires 2">
            <a:extLst>
              <a:ext uri="{FF2B5EF4-FFF2-40B4-BE49-F238E27FC236}">
                <a16:creationId xmlns:a16="http://schemas.microsoft.com/office/drawing/2014/main" id="{4D38E1ED-2F63-4CAF-AC00-4C09E48A7E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64516" name="Espace réservé du numéro de diapositive 3">
            <a:extLst>
              <a:ext uri="{FF2B5EF4-FFF2-40B4-BE49-F238E27FC236}">
                <a16:creationId xmlns:a16="http://schemas.microsoft.com/office/drawing/2014/main" id="{F0EF7A2D-4DBA-45F7-BF39-A37F859130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5046BC-46CC-4D12-9545-D4837B771A02}" type="slidenum">
              <a:rPr lang="fr-FR" altLang="fr-FR"/>
              <a:pPr fontAlgn="base">
                <a:spcBef>
                  <a:spcPct val="0"/>
                </a:spcBef>
                <a:spcAft>
                  <a:spcPct val="0"/>
                </a:spcAft>
              </a:pPr>
              <a:t>19</a:t>
            </a:fld>
            <a:endParaRPr lang="fr-FR" altLang="fr-F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a:extLst>
              <a:ext uri="{FF2B5EF4-FFF2-40B4-BE49-F238E27FC236}">
                <a16:creationId xmlns:a16="http://schemas.microsoft.com/office/drawing/2014/main" id="{83738F03-6592-4519-8977-1F2B73508F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2435" name="Rectangle 3">
            <a:extLst>
              <a:ext uri="{FF2B5EF4-FFF2-40B4-BE49-F238E27FC236}">
                <a16:creationId xmlns:a16="http://schemas.microsoft.com/office/drawing/2014/main" id="{75DC6209-A638-47FB-BC92-A19D7E8373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Pour en savoir plus sur Altova StyleVision :</a:t>
            </a:r>
          </a:p>
          <a:p>
            <a:pPr>
              <a:spcBef>
                <a:spcPct val="0"/>
              </a:spcBef>
            </a:pPr>
            <a:r>
              <a:rPr lang="fr-FR" altLang="fr-FR" sz="1000"/>
              <a:t>http://www.altova.com/products/stylevision/xslt_stylesheet_designer.html</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CD933D42-C3D0-49D7-84D5-4CC1451F7B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4483" name="Rectangle 3">
            <a:extLst>
              <a:ext uri="{FF2B5EF4-FFF2-40B4-BE49-F238E27FC236}">
                <a16:creationId xmlns:a16="http://schemas.microsoft.com/office/drawing/2014/main" id="{EA66370F-DBA3-4DA5-A34F-AD49BB24BC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Liaison XSL-T (transformation) / XML (contenu) : </a:t>
            </a:r>
            <a:r>
              <a:rPr lang="fr-FR" altLang="fr-FR" sz="100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javascript).</a:t>
            </a:r>
          </a:p>
          <a:p>
            <a:pPr>
              <a:spcBef>
                <a:spcPct val="0"/>
              </a:spcBef>
            </a:pPr>
            <a:endParaRPr lang="fr-FR" altLang="fr-FR" sz="1000"/>
          </a:p>
          <a:p>
            <a:pPr>
              <a:spcBef>
                <a:spcPct val="0"/>
              </a:spcBef>
            </a:pPr>
            <a:r>
              <a:rPr lang="fr-FR" altLang="fr-FR" sz="1000"/>
              <a:t>N’oubliez pas que seuls les navigateurs récents et puissants disposent d’un processeur XSLT intégré, aussi, cette manière de procéder ne fonctionnera pas avec des versions anciennes de navigateurs (IE5-, Netscape…).</a:t>
            </a:r>
          </a:p>
          <a:p>
            <a:pPr>
              <a:spcBef>
                <a:spcPct val="0"/>
              </a:spcBef>
            </a:pPr>
            <a:endParaRPr lang="fr-FR" altLang="fr-FR" sz="1000" b="1"/>
          </a:p>
          <a:p>
            <a:pPr>
              <a:spcBef>
                <a:spcPct val="0"/>
              </a:spcBef>
            </a:pPr>
            <a:r>
              <a:rPr lang="fr-FR" altLang="fr-FR" sz="1000" b="1"/>
              <a:t>Attention : </a:t>
            </a:r>
            <a:r>
              <a:rPr lang="fr-FR" altLang="fr-FR" sz="1000"/>
              <a:t>l’attribut de version est obligatoire</a:t>
            </a: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AC1015D5-3951-4868-8881-C34DEAC3E1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5507" name="Rectangle 3">
            <a:extLst>
              <a:ext uri="{FF2B5EF4-FFF2-40B4-BE49-F238E27FC236}">
                <a16:creationId xmlns:a16="http://schemas.microsoft.com/office/drawing/2014/main" id="{A898CB3B-1467-4377-ADC2-985B13A8BB8A}"/>
              </a:ext>
            </a:extLst>
          </p:cNvPr>
          <p:cNvSpPr>
            <a:spLocks noGrp="1" noChangeArrowheads="1"/>
          </p:cNvSpPr>
          <p:nvPr>
            <p:ph type="body" idx="1"/>
          </p:nvPr>
        </p:nvSpPr>
        <p:spPr/>
        <p:txBody>
          <a:bodyPr>
            <a:normAutofit fontScale="92500" lnSpcReduction="10000"/>
          </a:bodyPr>
          <a:lstStyle/>
          <a:p>
            <a:pPr fontAlgn="auto">
              <a:spcBef>
                <a:spcPts val="0"/>
              </a:spcBef>
              <a:spcAft>
                <a:spcPts val="0"/>
              </a:spcAft>
              <a:defRPr/>
            </a:pPr>
            <a:r>
              <a:rPr lang="fr-FR" sz="1000" b="1" dirty="0"/>
              <a:t>Exemple d'</a:t>
            </a:r>
            <a:r>
              <a:rPr lang="fr-FR" sz="1000" b="1" dirty="0" err="1"/>
              <a:t>apply</a:t>
            </a:r>
            <a:r>
              <a:rPr lang="fr-FR" sz="1000" b="1" dirty="0"/>
              <a:t>-</a:t>
            </a:r>
            <a:r>
              <a:rPr lang="fr-FR" sz="1000" b="1" dirty="0" err="1"/>
              <a:t>templates</a:t>
            </a:r>
            <a:r>
              <a:rPr lang="fr-FR" sz="1000" b="1" dirty="0"/>
              <a:t> :</a:t>
            </a:r>
          </a:p>
          <a:p>
            <a:pPr fontAlgn="auto">
              <a:spcBef>
                <a:spcPts val="0"/>
              </a:spcBef>
              <a:spcAft>
                <a:spcPts val="0"/>
              </a:spcAft>
              <a:defRPr/>
            </a:pPr>
            <a:r>
              <a:rPr lang="fr-FR" sz="1000" dirty="0"/>
              <a:t>&lt;?xml version="1.0" encoding="ISO-8859-1"?&gt;</a:t>
            </a:r>
            <a:br>
              <a:rPr lang="fr-FR" sz="1000" dirty="0"/>
            </a:br>
            <a:r>
              <a:rPr lang="fr-FR" sz="1000" dirty="0"/>
              <a:t>&lt;</a:t>
            </a:r>
            <a:r>
              <a:rPr lang="fr-FR" sz="1000" dirty="0" err="1"/>
              <a:t>xsl:stylesheet</a:t>
            </a:r>
            <a:r>
              <a:rPr lang="fr-FR" sz="1000" dirty="0"/>
              <a:t> version="1.0" </a:t>
            </a:r>
            <a:r>
              <a:rPr lang="fr-FR" sz="1000" dirty="0" err="1"/>
              <a:t>xmlns:xsl</a:t>
            </a:r>
            <a:r>
              <a:rPr lang="fr-FR" sz="1000" dirty="0"/>
              <a:t>="http://www.w3.org/1999/XSL/Transform"&gt;</a:t>
            </a:r>
            <a:br>
              <a:rPr lang="fr-FR" sz="1000" dirty="0"/>
            </a:br>
            <a:r>
              <a:rPr lang="fr-FR" sz="1000" dirty="0"/>
              <a:t>&lt;</a:t>
            </a:r>
            <a:r>
              <a:rPr lang="fr-FR" sz="1000" dirty="0" err="1"/>
              <a:t>xsl:output</a:t>
            </a:r>
            <a:r>
              <a:rPr lang="fr-FR" sz="1000" dirty="0"/>
              <a:t> type="html" </a:t>
            </a:r>
            <a:r>
              <a:rPr lang="fr-FR" sz="1000" dirty="0" err="1"/>
              <a:t>doctype</a:t>
            </a:r>
            <a:r>
              <a:rPr lang="fr-FR" sz="1000" dirty="0"/>
              <a:t>="…"&gt;</a:t>
            </a:r>
            <a:br>
              <a:rPr lang="fr-FR" sz="1000" dirty="0"/>
            </a:br>
            <a:endParaRPr lang="fr-FR" sz="1000" dirty="0"/>
          </a:p>
          <a:p>
            <a:pPr fontAlgn="auto">
              <a:spcBef>
                <a:spcPts val="0"/>
              </a:spcBef>
              <a:spcAft>
                <a:spcPts val="0"/>
              </a:spcAft>
              <a:defRPr/>
            </a:pPr>
            <a:r>
              <a:rPr lang="fr-FR" sz="1000" dirty="0"/>
              <a:t>&lt;</a:t>
            </a:r>
            <a:r>
              <a:rPr lang="fr-FR" sz="1000" dirty="0" err="1"/>
              <a:t>xsl:template</a:t>
            </a:r>
            <a:r>
              <a:rPr lang="fr-FR" sz="1000" dirty="0"/>
              <a:t> match="/"&gt;</a:t>
            </a:r>
            <a:br>
              <a:rPr lang="fr-FR" sz="1000" dirty="0"/>
            </a:br>
            <a:r>
              <a:rPr lang="fr-FR" sz="1000" dirty="0"/>
              <a:t>&lt;html&gt;</a:t>
            </a:r>
            <a:br>
              <a:rPr lang="fr-FR" sz="1000" dirty="0"/>
            </a:br>
            <a:r>
              <a:rPr lang="fr-FR" sz="1000" dirty="0"/>
              <a:t>  &lt;head&gt; … &lt;/head&gt;</a:t>
            </a:r>
            <a:br>
              <a:rPr lang="fr-FR" sz="1000" dirty="0"/>
            </a:br>
            <a:r>
              <a:rPr lang="fr-FR" sz="1000" dirty="0"/>
              <a:t>  &lt;body&gt;</a:t>
            </a:r>
            <a:br>
              <a:rPr lang="fr-FR" sz="1000" dirty="0"/>
            </a:br>
            <a:r>
              <a:rPr lang="fr-FR" sz="1000" dirty="0"/>
              <a:t>    &lt;</a:t>
            </a:r>
            <a:r>
              <a:rPr lang="fr-FR" sz="1000" dirty="0" err="1"/>
              <a:t>xsl:apply-templates</a:t>
            </a:r>
            <a:r>
              <a:rPr lang="fr-FR" sz="1000" dirty="0"/>
              <a:t>/&gt; </a:t>
            </a:r>
            <a:br>
              <a:rPr lang="fr-FR" sz="1000" dirty="0"/>
            </a:br>
            <a:r>
              <a:rPr lang="fr-FR" sz="1000" dirty="0"/>
              <a:t>  &lt;/body&gt;</a:t>
            </a:r>
            <a:br>
              <a:rPr lang="fr-FR" sz="1000" dirty="0"/>
            </a:br>
            <a:r>
              <a:rPr lang="fr-FR" sz="1000" dirty="0"/>
              <a:t>&lt;/html&gt;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match="personne"&gt;</a:t>
            </a:r>
            <a:br>
              <a:rPr lang="fr-FR" sz="1000" dirty="0"/>
            </a:br>
            <a:r>
              <a:rPr lang="fr-FR" sz="1000" dirty="0"/>
              <a:t>    &lt;p&gt;</a:t>
            </a:r>
            <a:br>
              <a:rPr lang="fr-FR" sz="1000" dirty="0"/>
            </a:br>
            <a:r>
              <a:rPr lang="fr-FR" sz="1000" dirty="0"/>
              <a:t>  &lt;</a:t>
            </a:r>
            <a:r>
              <a:rPr lang="fr-FR" sz="1000" dirty="0" err="1"/>
              <a:t>xsl:apply-templates</a:t>
            </a:r>
            <a:r>
              <a:rPr lang="fr-FR" sz="1000" dirty="0"/>
              <a:t> select="nom"/&gt;</a:t>
            </a:r>
            <a:br>
              <a:rPr lang="fr-FR" sz="1000" dirty="0"/>
            </a:br>
            <a:r>
              <a:rPr lang="fr-FR" sz="1000" dirty="0"/>
              <a:t>  &lt;</a:t>
            </a:r>
            <a:r>
              <a:rPr lang="fr-FR" sz="1000" dirty="0" err="1"/>
              <a:t>xsl:apply-templates</a:t>
            </a:r>
            <a:r>
              <a:rPr lang="fr-FR" sz="1000" dirty="0"/>
              <a:t> select="</a:t>
            </a:r>
            <a:r>
              <a:rPr lang="fr-FR" sz="1000" dirty="0" err="1"/>
              <a:t>prenom</a:t>
            </a:r>
            <a:r>
              <a:rPr lang="fr-FR" sz="1000" dirty="0"/>
              <a:t>"/&gt;</a:t>
            </a:r>
            <a:br>
              <a:rPr lang="fr-FR" sz="1000" dirty="0"/>
            </a:br>
            <a:r>
              <a:rPr lang="fr-FR" sz="1000" dirty="0"/>
              <a:t>    &lt;/p&gt;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match="nom"&gt;</a:t>
            </a:r>
            <a:br>
              <a:rPr lang="fr-FR" sz="1000" dirty="0"/>
            </a:br>
            <a:r>
              <a:rPr lang="fr-FR" sz="1000" dirty="0"/>
              <a:t>      Nom : &lt;</a:t>
            </a:r>
            <a:r>
              <a:rPr lang="fr-FR" sz="1000" dirty="0" err="1"/>
              <a:t>span</a:t>
            </a:r>
            <a:r>
              <a:rPr lang="fr-FR" sz="1000" dirty="0"/>
              <a:t> style="</a:t>
            </a:r>
            <a:r>
              <a:rPr lang="fr-FR" sz="1000" dirty="0" err="1"/>
              <a:t>color</a:t>
            </a:r>
            <a:r>
              <a:rPr lang="fr-FR" sz="1000" dirty="0"/>
              <a:t>:#ff0000"&gt;&lt;xsl:value-of select="."/&gt;&lt;/</a:t>
            </a:r>
            <a:r>
              <a:rPr lang="fr-FR" sz="1000" dirty="0" err="1"/>
              <a:t>span</a:t>
            </a:r>
            <a:r>
              <a:rPr lang="fr-FR" sz="1000" dirty="0"/>
              <a:t>&gt;&lt;</a:t>
            </a:r>
            <a:r>
              <a:rPr lang="fr-FR" sz="1000" dirty="0" err="1"/>
              <a:t>br</a:t>
            </a:r>
            <a:r>
              <a:rPr lang="fr-FR" sz="1000" dirty="0"/>
              <a:t> /&gt;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a:t>
            </a:r>
            <a:r>
              <a:rPr lang="fr-FR" sz="1000" dirty="0" err="1"/>
              <a:t>prenom</a:t>
            </a:r>
            <a:r>
              <a:rPr lang="fr-FR" sz="1000" dirty="0"/>
              <a:t>"&gt;</a:t>
            </a:r>
            <a:br>
              <a:rPr lang="fr-FR" sz="1000" dirty="0"/>
            </a:br>
            <a:r>
              <a:rPr lang="fr-FR" sz="1000" dirty="0"/>
              <a:t>      &lt;</a:t>
            </a:r>
            <a:r>
              <a:rPr lang="fr-FR" sz="1000" dirty="0" err="1"/>
              <a:t>span</a:t>
            </a:r>
            <a:r>
              <a:rPr lang="fr-FR" sz="1000" dirty="0"/>
              <a:t>&gt;&lt;xsl:value-of select="."/&gt;&lt;/</a:t>
            </a:r>
            <a:r>
              <a:rPr lang="fr-FR" sz="1000" dirty="0" err="1"/>
              <a:t>span</a:t>
            </a:r>
            <a:r>
              <a:rPr lang="fr-FR" sz="1000" dirty="0"/>
              <a:t>&gt;&lt;</a:t>
            </a:r>
            <a:r>
              <a:rPr lang="fr-FR" sz="1000" dirty="0" err="1"/>
              <a:t>br</a:t>
            </a:r>
            <a:r>
              <a:rPr lang="fr-FR" sz="1000" dirty="0"/>
              <a:t> /&gt;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xsl:stylesheet</a:t>
            </a:r>
            <a:r>
              <a:rPr lang="fr-FR" sz="1000" dirty="0"/>
              <a:t>&gt;</a:t>
            </a: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4410D484-EE06-47A2-BB27-B11F788CD8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8579" name="Rectangle 3">
            <a:extLst>
              <a:ext uri="{FF2B5EF4-FFF2-40B4-BE49-F238E27FC236}">
                <a16:creationId xmlns:a16="http://schemas.microsoft.com/office/drawing/2014/main" id="{75A0E041-60A8-439C-A8F7-2D1BF87745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a:t>Les « param » sont souvent utilisés lors de déclaration de template pour définir un paramètres d’entrées d’un template et détruit à la sortie du template</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Espace réservé de l'image des diapositives 1">
            <a:extLst>
              <a:ext uri="{FF2B5EF4-FFF2-40B4-BE49-F238E27FC236}">
                <a16:creationId xmlns:a16="http://schemas.microsoft.com/office/drawing/2014/main" id="{D5974320-4660-4C0C-BBC4-49777ED9A10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27" name="Espace réservé des commentaires 2">
            <a:extLst>
              <a:ext uri="{FF2B5EF4-FFF2-40B4-BE49-F238E27FC236}">
                <a16:creationId xmlns:a16="http://schemas.microsoft.com/office/drawing/2014/main" id="{07AC0A3A-EFAA-4B65-8C07-D3FE94D94A8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spcBef>
                <a:spcPct val="0"/>
              </a:spcBef>
            </a:pPr>
            <a:r>
              <a:rPr lang="fr-FR" altLang="fr-FR">
                <a:ea typeface="MS Mincho" panose="020B0400000000000000" pitchFamily="49" charset="-128"/>
              </a:rPr>
              <a:t> On peut préciser text, xml, html, cependant des traitements différents seront opérés selon le processeur XSL-T, par exemple :</a:t>
            </a:r>
          </a:p>
          <a:p>
            <a:pPr lvl="2">
              <a:spcBef>
                <a:spcPct val="0"/>
              </a:spcBef>
            </a:pPr>
            <a:r>
              <a:rPr lang="fr-FR" altLang="fr-FR">
                <a:ea typeface="MS Mincho" panose="020B0400000000000000" pitchFamily="49" charset="-128"/>
              </a:rPr>
              <a:t> sous MFF2.0.0.20, des balises &lt;html&gt; sont insérées même dans le cas d'une sortie purement texte demandée (la balise html &lt;pre&gt; simule une sortie texte à l'affichage dans le navigateur)</a:t>
            </a:r>
          </a:p>
          <a:p>
            <a:pPr lvl="2">
              <a:spcBef>
                <a:spcPct val="0"/>
              </a:spcBef>
            </a:pPr>
            <a:r>
              <a:rPr lang="fr-FR" altLang="fr-FR">
                <a:ea typeface="MS Mincho" panose="020B0400000000000000" pitchFamily="49" charset="-128"/>
              </a:rPr>
              <a:t> sous certaines versions MFF3 et MFF2 et MSIE6 les balises &lt;html&gt;&lt;head&gt;&lt;body&gt; ne sont ajoutées que pour une sortie html</a:t>
            </a:r>
          </a:p>
          <a:p>
            <a:pPr lvl="2">
              <a:spcBef>
                <a:spcPct val="0"/>
              </a:spcBef>
            </a:pPr>
            <a:r>
              <a:rPr lang="fr-FR" altLang="fr-FR">
                <a:ea typeface="MS Mincho" panose="020B0400000000000000" pitchFamily="49" charset="-128"/>
              </a:rPr>
              <a:t> sous MSIE7 la plupart du temps, aucune balise n'est ajoutée mais le code en sortie n'est considéré comme du HTML que si la sortie est précisée en méthode html (même si le document html est parfait)</a:t>
            </a:r>
          </a:p>
          <a:p>
            <a:pPr lvl="1">
              <a:spcBef>
                <a:spcPct val="0"/>
              </a:spcBef>
            </a:pPr>
            <a:endParaRPr lang="fr-FR" altLang="fr-FR">
              <a:ea typeface="MS Mincho" panose="020B0400000000000000" pitchFamily="49" charset="-128"/>
            </a:endParaRPr>
          </a:p>
          <a:p>
            <a:pPr lvl="1">
              <a:spcBef>
                <a:spcPct val="0"/>
              </a:spcBef>
            </a:pPr>
            <a:r>
              <a:rPr lang="fr-FR" altLang="fr-FR">
                <a:ea typeface="MS Mincho" panose="020B0400000000000000" pitchFamily="49" charset="-128"/>
              </a:rPr>
              <a:t> Il vaut donc mieux utiliser des design patterns de fichier XSL-T générant un document XHTML correctement interprété pour les navigateurs visés</a:t>
            </a:r>
          </a:p>
          <a:p>
            <a:pPr lvl="1">
              <a:spcBef>
                <a:spcPct val="0"/>
              </a:spcBef>
            </a:pPr>
            <a:endParaRPr lang="fr-FR" altLang="fr-FR">
              <a:ea typeface="MS Mincho" panose="020B0400000000000000" pitchFamily="49" charset="-128"/>
            </a:endParaRPr>
          </a:p>
          <a:p>
            <a:pPr lvl="1">
              <a:spcBef>
                <a:spcPct val="0"/>
              </a:spcBef>
            </a:pPr>
            <a:r>
              <a:rPr lang="fr-FR" altLang="fr-FR">
                <a:ea typeface="MS Mincho" panose="020B0400000000000000" pitchFamily="49" charset="-128"/>
              </a:rPr>
              <a:t> Attention l'import de fichiers d'entités n'est pas possible sous de nombreuses versions de MFF d'où l'obligation de redéfinir les entités dans le fichier XSL-T</a:t>
            </a:r>
          </a:p>
          <a:p>
            <a:pPr>
              <a:spcBef>
                <a:spcPct val="0"/>
              </a:spcBef>
            </a:pPr>
            <a:endParaRPr lang="fr-FR" altLang="fr-FR"/>
          </a:p>
        </p:txBody>
      </p:sp>
      <p:sp>
        <p:nvSpPr>
          <p:cNvPr id="410628" name="Espace réservé du numéro de diapositive 3">
            <a:extLst>
              <a:ext uri="{FF2B5EF4-FFF2-40B4-BE49-F238E27FC236}">
                <a16:creationId xmlns:a16="http://schemas.microsoft.com/office/drawing/2014/main" id="{C5C68DB6-9A7B-4D2F-AD79-0F8BE1171F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9C2053-EBDE-430A-93AA-1058BD1ADADB}" type="slidenum">
              <a:rPr lang="fr-FR" altLang="fr-FR"/>
              <a:pPr fontAlgn="base">
                <a:spcBef>
                  <a:spcPct val="0"/>
                </a:spcBef>
                <a:spcAft>
                  <a:spcPct val="0"/>
                </a:spcAft>
              </a:pPr>
              <a:t>196</a:t>
            </a:fld>
            <a:endParaRPr lang="fr-FR" altLang="fr-F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13552955-B70D-48AC-A9F4-6EFD705014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2675" name="Rectangle 3">
            <a:extLst>
              <a:ext uri="{FF2B5EF4-FFF2-40B4-BE49-F238E27FC236}">
                <a16:creationId xmlns:a16="http://schemas.microsoft.com/office/drawing/2014/main" id="{8A6EFC45-5608-451D-A402-6576133F2A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On peut générer dynamiquement des éléments</a:t>
            </a:r>
          </a:p>
          <a:p>
            <a:pPr>
              <a:spcBef>
                <a:spcPct val="0"/>
              </a:spcBef>
            </a:pPr>
            <a:r>
              <a:rPr lang="fr-FR" altLang="fr-FR" sz="1000">
                <a:cs typeface="Courier New" panose="02070309020205020404" pitchFamily="49" charset="0"/>
              </a:rPr>
              <a:t>Par exemple ici les éléments sont créés en fonction de leur attribut @typeParagraphe (div, p, span, td…)</a:t>
            </a:r>
            <a:br>
              <a:rPr lang="fr-FR" altLang="fr-FR" sz="1000">
                <a:cs typeface="Courier New" panose="02070309020205020404" pitchFamily="49" charset="0"/>
              </a:rPr>
            </a:br>
            <a:r>
              <a:rPr lang="fr-FR" altLang="fr-FR" sz="1000">
                <a:cs typeface="Courier New" panose="02070309020205020404" pitchFamily="49" charset="0"/>
              </a:rPr>
              <a:t>&lt;xsl:element name="{paragraphe/@typeParagraphe}"&gt;&lt;xsl:value-of select="paragraphe/text()" /&gt;&lt;/xsl:element&gt;</a:t>
            </a:r>
          </a:p>
          <a:p>
            <a:pPr>
              <a:spcBef>
                <a:spcPct val="0"/>
              </a:spcBef>
            </a:pPr>
            <a:endParaRPr lang="fr-FR" altLang="fr-FR" sz="1000">
              <a:cs typeface="Courier New" panose="02070309020205020404" pitchFamily="49" charset="0"/>
            </a:endParaRPr>
          </a:p>
          <a:p>
            <a:pPr>
              <a:spcBef>
                <a:spcPct val="0"/>
              </a:spcBef>
            </a:pPr>
            <a:r>
              <a:rPr lang="fr-FR" altLang="fr-FR" sz="1000" b="1"/>
              <a:t>Ou des attributs (dans des éléments existants) :</a:t>
            </a:r>
          </a:p>
          <a:p>
            <a:pPr>
              <a:spcBef>
                <a:spcPct val="0"/>
              </a:spcBef>
            </a:pPr>
            <a:r>
              <a:rPr lang="fr-FR" altLang="fr-FR" sz="1000">
                <a:cs typeface="Courier New" panose="02070309020205020404" pitchFamily="49" charset="0"/>
              </a:rPr>
              <a:t>Par exemple ici l'attribut style="font-weight:bold;" est ajouté au td si l'attribut bold de &lt;paragraphe&gt; est à true</a:t>
            </a:r>
            <a:br>
              <a:rPr lang="fr-FR" altLang="fr-FR" sz="1000">
                <a:cs typeface="Courier New" panose="02070309020205020404" pitchFamily="49" charset="0"/>
              </a:rPr>
            </a:br>
            <a:r>
              <a:rPr lang="fr-FR" altLang="fr-FR" sz="1000">
                <a:cs typeface="Courier New" panose="02070309020205020404" pitchFamily="49" charset="0"/>
              </a:rPr>
              <a:t>&lt;td&gt;&lt;xsl:attribute name="style"&gt;&lt;xsl:if test="paragraphe/@bold='true'"&gt;&lt;xsl:text&gt;font-weight:bold;&lt;/xsl:text&gt;&lt;/xsl:if&gt;&lt;/xsl:attribute&gt;&lt;/td&gt;</a:t>
            </a:r>
          </a:p>
          <a:p>
            <a:pPr>
              <a:spcBef>
                <a:spcPct val="0"/>
              </a:spcBef>
            </a:pPr>
            <a:endParaRPr lang="fr-FR" altLang="fr-FR" sz="1000">
              <a:cs typeface="Courier New" panose="02070309020205020404" pitchFamily="49" charset="0"/>
            </a:endParaRPr>
          </a:p>
          <a:p>
            <a:pPr>
              <a:spcBef>
                <a:spcPct val="0"/>
              </a:spcBef>
            </a:pPr>
            <a:r>
              <a:rPr lang="fr-FR" altLang="fr-FR" sz="1000" b="1">
                <a:cs typeface="Courier New" panose="02070309020205020404" pitchFamily="49" charset="0"/>
              </a:rPr>
              <a:t>On peut même générer des ensembles d'attributs :</a:t>
            </a:r>
          </a:p>
          <a:p>
            <a:pPr>
              <a:spcBef>
                <a:spcPct val="0"/>
              </a:spcBef>
            </a:pPr>
            <a:r>
              <a:rPr lang="fr-FR" altLang="fr-FR" sz="1000" i="1">
                <a:cs typeface="Arial" panose="020B0604020202020204" pitchFamily="34" charset="0"/>
              </a:rPr>
              <a:t>Définition :</a:t>
            </a:r>
            <a:br>
              <a:rPr lang="fr-FR" altLang="fr-FR" sz="1000">
                <a:cs typeface="Arial" panose="020B0604020202020204" pitchFamily="34" charset="0"/>
              </a:rPr>
            </a:br>
            <a:r>
              <a:rPr lang="fr-FR" altLang="fr-FR" sz="1000">
                <a:cs typeface="Arial" panose="020B0604020202020204" pitchFamily="34" charset="0"/>
              </a:rPr>
              <a:t>&lt;xsl:attribute-set name="table_title"&gt;</a:t>
            </a:r>
            <a:br>
              <a:rPr lang="fr-FR" altLang="fr-FR" sz="1000">
                <a:cs typeface="Arial" panose="020B0604020202020204" pitchFamily="34" charset="0"/>
              </a:rPr>
            </a:br>
            <a:r>
              <a:rPr lang="fr-FR" altLang="fr-FR" sz="1000">
                <a:cs typeface="Arial" panose="020B0604020202020204" pitchFamily="34" charset="0"/>
              </a:rPr>
              <a:t>  &lt;xsl:attribute name="align" &gt;center&lt;/xsl:attribute&gt;</a:t>
            </a:r>
            <a:br>
              <a:rPr lang="fr-FR" altLang="fr-FR" sz="1000">
                <a:cs typeface="Arial" panose="020B0604020202020204" pitchFamily="34" charset="0"/>
              </a:rPr>
            </a:br>
            <a:r>
              <a:rPr lang="fr-FR" altLang="fr-FR" sz="1000">
                <a:cs typeface="Arial" panose="020B0604020202020204" pitchFamily="34" charset="0"/>
              </a:rPr>
              <a:t>  &lt;xsl:attribute name="style" &gt;font-weight:bold;font-size:18px;&lt;/xsl:attribute&gt;</a:t>
            </a:r>
            <a:br>
              <a:rPr lang="fr-FR" altLang="fr-FR" sz="1000">
                <a:cs typeface="Arial" panose="020B0604020202020204" pitchFamily="34" charset="0"/>
              </a:rPr>
            </a:br>
            <a:r>
              <a:rPr lang="fr-FR" altLang="fr-FR" sz="1000">
                <a:cs typeface="Arial" panose="020B0604020202020204" pitchFamily="34" charset="0"/>
              </a:rPr>
              <a:t>  &lt;xsl:attribute name="bgcolor" &gt;#888888&lt;/xsl:attribute&gt;</a:t>
            </a:r>
            <a:br>
              <a:rPr lang="fr-FR" altLang="fr-FR" sz="1000">
                <a:cs typeface="Arial" panose="020B0604020202020204" pitchFamily="34" charset="0"/>
              </a:rPr>
            </a:br>
            <a:r>
              <a:rPr lang="fr-FR" altLang="fr-FR" sz="1000">
                <a:cs typeface="Arial" panose="020B0604020202020204" pitchFamily="34" charset="0"/>
              </a:rPr>
              <a:t>&lt;/xsl:attribute-set&gt;</a:t>
            </a:r>
            <a:br>
              <a:rPr lang="fr-FR" altLang="fr-FR" sz="1000">
                <a:cs typeface="Arial" panose="020B0604020202020204" pitchFamily="34" charset="0"/>
              </a:rPr>
            </a:br>
            <a:br>
              <a:rPr lang="fr-FR" altLang="fr-FR" sz="1000">
                <a:cs typeface="Arial" panose="020B0604020202020204" pitchFamily="34" charset="0"/>
              </a:rPr>
            </a:br>
            <a:r>
              <a:rPr lang="fr-FR" altLang="fr-FR" sz="1000" i="1">
                <a:cs typeface="Arial" panose="020B0604020202020204" pitchFamily="34" charset="0"/>
              </a:rPr>
              <a:t>Utilisation :</a:t>
            </a:r>
            <a:r>
              <a:rPr lang="fr-FR" altLang="fr-FR" sz="1000">
                <a:cs typeface="Arial" panose="020B0604020202020204" pitchFamily="34" charset="0"/>
              </a:rPr>
              <a:t> &lt;td xsl:use-attribute-sets="table_title"&gt;&lt;xsl:value-of select="titre" /&gt;&lt;/td&gt;</a:t>
            </a:r>
            <a:endParaRPr lang="fr-FR" altLang="fr-FR" sz="1000">
              <a:cs typeface="Times New Roman" panose="02020603050405020304" pitchFamily="18" charset="0"/>
            </a:endParaRPr>
          </a:p>
          <a:p>
            <a:pPr>
              <a:spcBef>
                <a:spcPct val="0"/>
              </a:spcBef>
            </a:pPr>
            <a:endParaRPr lang="fr-FR" altLang="fr-FR" sz="1000">
              <a:cs typeface="Courier New" panose="02070309020205020404" pitchFamily="49" charset="0"/>
            </a:endParaRPr>
          </a:p>
          <a:p>
            <a:pPr>
              <a:spcBef>
                <a:spcPct val="0"/>
              </a:spcBef>
            </a:pPr>
            <a:r>
              <a:rPr lang="fr-FR" altLang="fr-FR" sz="1000" b="1">
                <a:cs typeface="Courier New" panose="02070309020205020404" pitchFamily="49" charset="0"/>
              </a:rPr>
              <a:t>Exemple de recherche par clé (l'usage de id est encore plus simple ) :</a:t>
            </a:r>
          </a:p>
          <a:p>
            <a:pPr>
              <a:spcBef>
                <a:spcPct val="0"/>
              </a:spcBef>
            </a:pPr>
            <a:r>
              <a:rPr lang="fr-FR" altLang="fr-FR" sz="1000" i="1">
                <a:cs typeface="Arial" panose="020B0604020202020204" pitchFamily="34" charset="0"/>
              </a:rPr>
              <a:t>Définition de la clé : </a:t>
            </a:r>
            <a:r>
              <a:rPr lang="fr-FR" altLang="fr-FR" sz="1000">
                <a:cs typeface="Arial" panose="020B0604020202020204" pitchFamily="34" charset="0"/>
              </a:rPr>
              <a:t>&lt;xsl:key name="keyParagraphe" match="paragraphe" use="@bold" /&gt;</a:t>
            </a:r>
            <a:br>
              <a:rPr lang="fr-FR" altLang="fr-FR" sz="1000">
                <a:cs typeface="Arial" panose="020B0604020202020204" pitchFamily="34" charset="0"/>
              </a:rPr>
            </a:br>
            <a:r>
              <a:rPr lang="fr-FR" altLang="fr-FR" sz="1000" i="1">
                <a:cs typeface="Arial" panose="020B0604020202020204" pitchFamily="34" charset="0"/>
              </a:rPr>
              <a:t>Utilisation de la clé : </a:t>
            </a:r>
            <a:r>
              <a:rPr lang="fr-FR" altLang="fr-FR" sz="1000">
                <a:cs typeface="Times New Roman" panose="02020603050405020304" pitchFamily="18" charset="0"/>
              </a:rPr>
              <a:t>&lt;xsl:for-each select="key('keyParagraphe','true')"&gt;</a:t>
            </a:r>
            <a:r>
              <a:rPr lang="fr-FR" altLang="fr-FR" sz="1000">
                <a:cs typeface="Courier New" panose="02070309020205020404" pitchFamily="49" charset="0"/>
              </a:rPr>
              <a:t> </a:t>
            </a: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3988A7A5-6856-4748-AE24-BA09145898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3" name="Rectangle 3">
            <a:extLst>
              <a:ext uri="{FF2B5EF4-FFF2-40B4-BE49-F238E27FC236}">
                <a16:creationId xmlns:a16="http://schemas.microsoft.com/office/drawing/2014/main" id="{67A7361A-5EB0-47F5-9F91-6465C5B7BC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660D690F-C4F7-437B-BDAC-E4115A4AE6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6771" name="Rectangle 3">
            <a:extLst>
              <a:ext uri="{FF2B5EF4-FFF2-40B4-BE49-F238E27FC236}">
                <a16:creationId xmlns:a16="http://schemas.microsoft.com/office/drawing/2014/main" id="{F020E82E-96A1-4D38-98B1-5071B53673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Espace réservé de l'image des diapositives 1">
            <a:extLst>
              <a:ext uri="{FF2B5EF4-FFF2-40B4-BE49-F238E27FC236}">
                <a16:creationId xmlns:a16="http://schemas.microsoft.com/office/drawing/2014/main" id="{09F8CDD9-B48C-46C7-8100-EA16E2B2EA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F4C89B1-FECD-41BA-B365-AA4D9D95E869}"/>
              </a:ext>
            </a:extLst>
          </p:cNvPr>
          <p:cNvSpPr>
            <a:spLocks noGrp="1"/>
          </p:cNvSpPr>
          <p:nvPr>
            <p:ph type="body" idx="1"/>
          </p:nvPr>
        </p:nvSpPr>
        <p:spPr/>
        <p:txBody>
          <a:bodyPr>
            <a:normAutofit fontScale="92500"/>
          </a:bodyPr>
          <a:lstStyle/>
          <a:p>
            <a:pPr fontAlgn="auto">
              <a:spcBef>
                <a:spcPts val="0"/>
              </a:spcBef>
              <a:spcAft>
                <a:spcPts val="0"/>
              </a:spcAft>
              <a:defRPr/>
            </a:pPr>
            <a:r>
              <a:rPr lang="fr-FR" sz="1000" dirty="0"/>
              <a:t>exemple :</a:t>
            </a:r>
          </a:p>
          <a:p>
            <a:pPr fontAlgn="auto">
              <a:spcBef>
                <a:spcPts val="0"/>
              </a:spcBef>
              <a:spcAft>
                <a:spcPts val="0"/>
              </a:spcAft>
              <a:defRPr/>
            </a:pPr>
            <a:r>
              <a:rPr lang="fr-FR" sz="1000" dirty="0"/>
              <a:t>Prototype : </a:t>
            </a:r>
          </a:p>
          <a:p>
            <a:pPr marL="0" lvl="2" fontAlgn="auto">
              <a:spcBef>
                <a:spcPts val="0"/>
              </a:spcBef>
              <a:spcAft>
                <a:spcPts val="0"/>
              </a:spcAft>
              <a:defRPr/>
            </a:pPr>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a:p>
            <a:pPr fontAlgn="auto">
              <a:spcBef>
                <a:spcPts val="0"/>
              </a:spcBef>
              <a:spcAft>
                <a:spcPts val="0"/>
              </a:spcAft>
              <a:defRPr/>
            </a:pPr>
            <a:r>
              <a:rPr lang="fr-FR" sz="1000" dirty="0"/>
              <a:t>&lt;</a:t>
            </a:r>
            <a:r>
              <a:rPr lang="fr-FR" sz="1000" dirty="0" err="1"/>
              <a:t>xsl:sort</a:t>
            </a:r>
            <a:r>
              <a:rPr lang="fr-FR" sz="1000" dirty="0"/>
              <a:t> select="</a:t>
            </a:r>
            <a:r>
              <a:rPr lang="fr-FR" sz="1000" i="1" dirty="0"/>
              <a:t>nœud</a:t>
            </a:r>
            <a:r>
              <a:rPr lang="fr-FR" sz="1000" dirty="0"/>
              <a:t>" data-type="</a:t>
            </a:r>
            <a:r>
              <a:rPr lang="fr-FR" sz="1000" i="1" dirty="0" err="1"/>
              <a:t>dtype</a:t>
            </a:r>
            <a:r>
              <a:rPr lang="fr-FR" sz="1000" dirty="0"/>
              <a:t>" </a:t>
            </a:r>
            <a:r>
              <a:rPr lang="fr-FR" sz="1000" dirty="0" err="1"/>
              <a:t>order</a:t>
            </a:r>
            <a:r>
              <a:rPr lang="fr-FR" sz="1000" dirty="0"/>
              <a:t>="</a:t>
            </a:r>
            <a:r>
              <a:rPr lang="fr-FR" sz="1000" i="1" dirty="0" err="1"/>
              <a:t>orderVal</a:t>
            </a:r>
            <a:r>
              <a:rPr lang="fr-FR" sz="1000" dirty="0"/>
              <a:t>" </a:t>
            </a:r>
            <a:r>
              <a:rPr lang="fr-FR" sz="1000" dirty="0" err="1"/>
              <a:t>lang</a:t>
            </a:r>
            <a:r>
              <a:rPr lang="fr-FR" sz="1000" dirty="0"/>
              <a:t>="</a:t>
            </a:r>
            <a:r>
              <a:rPr lang="fr-FR" sz="1000" i="1" dirty="0" err="1"/>
              <a:t>nmtoken</a:t>
            </a:r>
            <a:r>
              <a:rPr lang="fr-FR" sz="1000" dirty="0"/>
              <a:t>" case-</a:t>
            </a:r>
            <a:r>
              <a:rPr lang="fr-FR" sz="1000" dirty="0" err="1"/>
              <a:t>order</a:t>
            </a:r>
            <a:r>
              <a:rPr lang="fr-FR" sz="1000" dirty="0"/>
              <a:t>="</a:t>
            </a:r>
            <a:r>
              <a:rPr lang="fr-FR" sz="1000" i="1" dirty="0" err="1"/>
              <a:t>cOrderValue</a:t>
            </a:r>
            <a:r>
              <a:rPr lang="fr-FR" sz="1000" dirty="0"/>
              <a:t>" /&gt;</a:t>
            </a:r>
          </a:p>
          <a:p>
            <a:pPr fontAlgn="auto">
              <a:spcBef>
                <a:spcPts val="0"/>
              </a:spcBef>
              <a:spcAft>
                <a:spcPts val="0"/>
              </a:spcAft>
              <a:defRPr/>
            </a:pPr>
            <a:endParaRPr lang="fr-FR" sz="1000" dirty="0"/>
          </a:p>
          <a:p>
            <a:pPr fontAlgn="auto">
              <a:spcBef>
                <a:spcPts val="0"/>
              </a:spcBef>
              <a:spcAft>
                <a:spcPts val="0"/>
              </a:spcAft>
              <a:defRPr/>
            </a:pPr>
            <a:r>
              <a:rPr lang="fr-FR" sz="1000" i="1" dirty="0"/>
              <a:t>Nœud</a:t>
            </a:r>
            <a:r>
              <a:rPr lang="fr-FR" sz="1000" dirty="0"/>
              <a:t> : correspond au nœud à trier</a:t>
            </a:r>
          </a:p>
          <a:p>
            <a:pPr fontAlgn="auto">
              <a:spcBef>
                <a:spcPts val="0"/>
              </a:spcBef>
              <a:spcAft>
                <a:spcPts val="0"/>
              </a:spcAft>
              <a:defRPr/>
            </a:pPr>
            <a:r>
              <a:rPr lang="fr-FR" sz="1000" i="1" dirty="0" err="1"/>
              <a:t>dtype</a:t>
            </a:r>
            <a:r>
              <a:rPr lang="fr-FR" sz="1000" dirty="0"/>
              <a:t> : type de donnée pour le tri</a:t>
            </a:r>
          </a:p>
          <a:p>
            <a:pPr fontAlgn="auto">
              <a:spcBef>
                <a:spcPts val="0"/>
              </a:spcBef>
              <a:spcAft>
                <a:spcPts val="0"/>
              </a:spcAft>
              <a:defRPr/>
            </a:pPr>
            <a:r>
              <a:rPr lang="fr-FR" sz="1000" i="1" dirty="0"/>
              <a:t>	-text</a:t>
            </a:r>
            <a:r>
              <a:rPr lang="fr-FR" sz="1000" dirty="0"/>
              <a:t> 	</a:t>
            </a:r>
            <a:r>
              <a:rPr lang="fr-FR" sz="1000" dirty="0">
                <a:sym typeface="Wingdings" pitchFamily="2" charset="2"/>
              </a:rPr>
              <a:t> type texte</a:t>
            </a:r>
            <a:endParaRPr lang="fr-FR" sz="1000" dirty="0"/>
          </a:p>
          <a:p>
            <a:pPr fontAlgn="auto">
              <a:spcBef>
                <a:spcPts val="0"/>
              </a:spcBef>
              <a:spcAft>
                <a:spcPts val="0"/>
              </a:spcAft>
              <a:defRPr/>
            </a:pPr>
            <a:r>
              <a:rPr lang="fr-FR" sz="1000" i="1" dirty="0"/>
              <a:t>	-</a:t>
            </a:r>
            <a:r>
              <a:rPr lang="fr-FR" sz="1000" i="1" dirty="0" err="1"/>
              <a:t>number</a:t>
            </a:r>
            <a:r>
              <a:rPr lang="fr-FR" sz="1000" dirty="0"/>
              <a:t> 	</a:t>
            </a:r>
            <a:r>
              <a:rPr lang="fr-FR" sz="1000" dirty="0">
                <a:sym typeface="Wingdings" pitchFamily="2" charset="2"/>
              </a:rPr>
              <a:t> type numérique</a:t>
            </a:r>
            <a:endParaRPr lang="fr-FR" sz="1000" dirty="0"/>
          </a:p>
          <a:p>
            <a:pPr fontAlgn="auto">
              <a:spcBef>
                <a:spcPts val="0"/>
              </a:spcBef>
              <a:spcAft>
                <a:spcPts val="0"/>
              </a:spcAft>
              <a:defRPr/>
            </a:pPr>
            <a:r>
              <a:rPr lang="fr-FR" sz="1000" i="1" dirty="0"/>
              <a:t>	-</a:t>
            </a:r>
            <a:r>
              <a:rPr lang="fr-FR" sz="1000" i="1" dirty="0" err="1"/>
              <a:t>elt</a:t>
            </a:r>
            <a:endParaRPr lang="fr-FR" sz="1000" i="1" dirty="0"/>
          </a:p>
          <a:p>
            <a:pPr fontAlgn="auto">
              <a:spcBef>
                <a:spcPts val="0"/>
              </a:spcBef>
              <a:spcAft>
                <a:spcPts val="0"/>
              </a:spcAft>
              <a:defRPr/>
            </a:pPr>
            <a:endParaRPr lang="fr-FR" sz="1000" i="1" dirty="0"/>
          </a:p>
          <a:p>
            <a:pPr fontAlgn="auto">
              <a:spcBef>
                <a:spcPts val="0"/>
              </a:spcBef>
              <a:spcAft>
                <a:spcPts val="0"/>
              </a:spcAft>
              <a:defRPr/>
            </a:pPr>
            <a:r>
              <a:rPr lang="fr-FR" sz="1000" i="1" dirty="0" err="1"/>
              <a:t>orderValue</a:t>
            </a:r>
            <a:r>
              <a:rPr lang="fr-FR" sz="1000" i="1" dirty="0"/>
              <a:t> </a:t>
            </a:r>
            <a:r>
              <a:rPr lang="fr-FR" sz="1000" dirty="0"/>
              <a:t>: ordre de tri</a:t>
            </a:r>
          </a:p>
          <a:p>
            <a:pPr fontAlgn="auto">
              <a:spcBef>
                <a:spcPts val="0"/>
              </a:spcBef>
              <a:spcAft>
                <a:spcPts val="0"/>
              </a:spcAft>
              <a:defRPr/>
            </a:pPr>
            <a:r>
              <a:rPr lang="fr-FR" sz="1000" i="1" dirty="0"/>
              <a:t>	-</a:t>
            </a:r>
            <a:r>
              <a:rPr lang="fr-FR" sz="1000" i="1" dirty="0" err="1"/>
              <a:t>ascending</a:t>
            </a:r>
            <a:r>
              <a:rPr lang="fr-FR" sz="1000" dirty="0"/>
              <a:t> 	</a:t>
            </a:r>
            <a:r>
              <a:rPr lang="fr-FR" sz="1000" dirty="0">
                <a:sym typeface="Wingdings" pitchFamily="2" charset="2"/>
              </a:rPr>
              <a:t> croissant</a:t>
            </a:r>
            <a:endParaRPr lang="fr-FR" sz="1000" dirty="0"/>
          </a:p>
          <a:p>
            <a:pPr fontAlgn="auto">
              <a:spcBef>
                <a:spcPts val="0"/>
              </a:spcBef>
              <a:spcAft>
                <a:spcPts val="0"/>
              </a:spcAft>
              <a:defRPr/>
            </a:pPr>
            <a:r>
              <a:rPr lang="fr-FR" sz="1000" i="1" dirty="0"/>
              <a:t>	-</a:t>
            </a:r>
            <a:r>
              <a:rPr lang="fr-FR" sz="1000" i="1" dirty="0" err="1"/>
              <a:t>descending</a:t>
            </a:r>
            <a:r>
              <a:rPr lang="fr-FR" sz="1000" dirty="0"/>
              <a:t> 	</a:t>
            </a:r>
            <a:r>
              <a:rPr lang="fr-FR" sz="1000" dirty="0">
                <a:sym typeface="Wingdings" pitchFamily="2" charset="2"/>
              </a:rPr>
              <a:t> décroissant</a:t>
            </a:r>
          </a:p>
          <a:p>
            <a:pPr fontAlgn="auto">
              <a:spcBef>
                <a:spcPts val="0"/>
              </a:spcBef>
              <a:spcAft>
                <a:spcPts val="0"/>
              </a:spcAft>
              <a:defRPr/>
            </a:pPr>
            <a:endParaRPr lang="fr-FR" sz="1000" dirty="0">
              <a:sym typeface="Wingdings" pitchFamily="2" charset="2"/>
            </a:endParaRPr>
          </a:p>
          <a:p>
            <a:pPr fontAlgn="auto">
              <a:spcBef>
                <a:spcPts val="0"/>
              </a:spcBef>
              <a:spcAft>
                <a:spcPts val="0"/>
              </a:spcAft>
              <a:defRPr/>
            </a:pPr>
            <a:r>
              <a:rPr lang="fr-FR" sz="1000" i="1" dirty="0" err="1">
                <a:sym typeface="Wingdings" pitchFamily="2" charset="2"/>
              </a:rPr>
              <a:t>cOrderValue</a:t>
            </a:r>
            <a:r>
              <a:rPr lang="fr-FR" sz="1000" i="1" dirty="0">
                <a:sym typeface="Wingdings" pitchFamily="2" charset="2"/>
              </a:rPr>
              <a:t> </a:t>
            </a:r>
            <a:r>
              <a:rPr lang="fr-FR" sz="1000" dirty="0">
                <a:sym typeface="Wingdings" pitchFamily="2" charset="2"/>
              </a:rPr>
              <a:t>: choix de tri pour la case (string)</a:t>
            </a:r>
          </a:p>
          <a:p>
            <a:pPr fontAlgn="auto">
              <a:spcBef>
                <a:spcPts val="0"/>
              </a:spcBef>
              <a:spcAft>
                <a:spcPts val="0"/>
              </a:spcAft>
              <a:defRPr/>
            </a:pPr>
            <a:r>
              <a:rPr lang="fr-FR" sz="1000" i="1" dirty="0"/>
              <a:t>	-</a:t>
            </a:r>
            <a:r>
              <a:rPr lang="fr-FR" sz="1000" i="1" dirty="0" err="1"/>
              <a:t>upper</a:t>
            </a:r>
            <a:r>
              <a:rPr lang="fr-FR" sz="1000" i="1" dirty="0"/>
              <a:t>-first</a:t>
            </a:r>
            <a:r>
              <a:rPr lang="fr-FR" sz="1000" dirty="0"/>
              <a:t> </a:t>
            </a:r>
          </a:p>
          <a:p>
            <a:pPr fontAlgn="auto">
              <a:spcBef>
                <a:spcPts val="0"/>
              </a:spcBef>
              <a:spcAft>
                <a:spcPts val="0"/>
              </a:spcAft>
              <a:defRPr/>
            </a:pPr>
            <a:r>
              <a:rPr lang="fr-FR" sz="1000" i="1" dirty="0"/>
              <a:t>	-</a:t>
            </a:r>
            <a:r>
              <a:rPr lang="fr-FR" sz="1000" i="1" dirty="0" err="1"/>
              <a:t>lower</a:t>
            </a:r>
            <a:r>
              <a:rPr lang="fr-FR" sz="1000" i="1" dirty="0"/>
              <a:t>-first</a:t>
            </a:r>
            <a:endParaRPr lang="fr-FR" sz="1000" dirty="0"/>
          </a:p>
        </p:txBody>
      </p:sp>
      <p:sp>
        <p:nvSpPr>
          <p:cNvPr id="418820" name="Espace réservé du numéro de diapositive 3">
            <a:extLst>
              <a:ext uri="{FF2B5EF4-FFF2-40B4-BE49-F238E27FC236}">
                <a16:creationId xmlns:a16="http://schemas.microsoft.com/office/drawing/2014/main" id="{A1A501B2-0962-4920-A41B-8EED23479A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4582D2-E50A-462B-B658-C87B1DC03D70}" type="slidenum">
              <a:rPr lang="fr-FR" altLang="fr-FR"/>
              <a:pPr fontAlgn="base">
                <a:spcBef>
                  <a:spcPct val="0"/>
                </a:spcBef>
                <a:spcAft>
                  <a:spcPct val="0"/>
                </a:spcAft>
              </a:pPr>
              <a:t>200</a:t>
            </a:fld>
            <a:endParaRPr lang="fr-FR" altLang="fr-F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a:extLst>
              <a:ext uri="{FF2B5EF4-FFF2-40B4-BE49-F238E27FC236}">
                <a16:creationId xmlns:a16="http://schemas.microsoft.com/office/drawing/2014/main" id="{431F3C46-C23C-4051-AAEA-8EDB0D0513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0867" name="Rectangle 3">
            <a:extLst>
              <a:ext uri="{FF2B5EF4-FFF2-40B4-BE49-F238E27FC236}">
                <a16:creationId xmlns:a16="http://schemas.microsoft.com/office/drawing/2014/main" id="{66D9C45E-4CDA-4A4A-BB3E-FD6B1B68BB8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e l'image des diapositives 1">
            <a:extLst>
              <a:ext uri="{FF2B5EF4-FFF2-40B4-BE49-F238E27FC236}">
                <a16:creationId xmlns:a16="http://schemas.microsoft.com/office/drawing/2014/main" id="{49C00548-4926-40EE-A9ED-F7FF58AD29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Espace réservé des commentaires 2">
            <a:extLst>
              <a:ext uri="{FF2B5EF4-FFF2-40B4-BE49-F238E27FC236}">
                <a16:creationId xmlns:a16="http://schemas.microsoft.com/office/drawing/2014/main" id="{394F357B-2628-4444-948B-F79E4D8D76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29700" name="Espace réservé du numéro de diapositive 3">
            <a:extLst>
              <a:ext uri="{FF2B5EF4-FFF2-40B4-BE49-F238E27FC236}">
                <a16:creationId xmlns:a16="http://schemas.microsoft.com/office/drawing/2014/main" id="{347679D2-DF71-4E85-81EB-5CF0D8DB25A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2F7BD1-F37C-4B9F-B40E-56BD01F33417}" type="slidenum">
              <a:rPr lang="fr-FR" altLang="fr-FR"/>
              <a:pPr fontAlgn="base">
                <a:spcBef>
                  <a:spcPct val="0"/>
                </a:spcBef>
                <a:spcAft>
                  <a:spcPct val="0"/>
                </a:spcAft>
              </a:pPr>
              <a:t>2</a:t>
            </a:fld>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image des diapositives 1">
            <a:extLst>
              <a:ext uri="{FF2B5EF4-FFF2-40B4-BE49-F238E27FC236}">
                <a16:creationId xmlns:a16="http://schemas.microsoft.com/office/drawing/2014/main" id="{768E4715-AE7A-4301-8B51-9BE3CC5238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ce réservé des commentaires 2">
            <a:extLst>
              <a:ext uri="{FF2B5EF4-FFF2-40B4-BE49-F238E27FC236}">
                <a16:creationId xmlns:a16="http://schemas.microsoft.com/office/drawing/2014/main" id="{16E43F36-2669-48C3-A9CC-8AAE72BEE4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https://fr.wikipedia.org/wiki/Standard_Generalized_Markup_Language#Diff%C3%A9rences_entre_le_GML_ou_HTML_et_une_instance_SGML_bien_form%C3%A9e</a:t>
            </a:r>
          </a:p>
        </p:txBody>
      </p:sp>
      <p:sp>
        <p:nvSpPr>
          <p:cNvPr id="66564" name="Espace réservé du numéro de diapositive 3">
            <a:extLst>
              <a:ext uri="{FF2B5EF4-FFF2-40B4-BE49-F238E27FC236}">
                <a16:creationId xmlns:a16="http://schemas.microsoft.com/office/drawing/2014/main" id="{204A69BA-CF9A-4520-8894-A717EBFCC8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1815977-F03B-4936-82D7-DC1D4F400685}" type="slidenum">
              <a:rPr lang="fr-FR" altLang="fr-FR"/>
              <a:pPr fontAlgn="base">
                <a:spcBef>
                  <a:spcPct val="0"/>
                </a:spcBef>
                <a:spcAft>
                  <a:spcPct val="0"/>
                </a:spcAft>
              </a:pPr>
              <a:t>20</a:t>
            </a:fld>
            <a:endParaRPr lang="fr-FR" altLang="fr-F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Espace réservé de l'image des diapositives 1">
            <a:extLst>
              <a:ext uri="{FF2B5EF4-FFF2-40B4-BE49-F238E27FC236}">
                <a16:creationId xmlns:a16="http://schemas.microsoft.com/office/drawing/2014/main" id="{5C6CA080-61A9-4B34-858E-E4419C012B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5" name="Espace réservé des commentaires 2">
            <a:extLst>
              <a:ext uri="{FF2B5EF4-FFF2-40B4-BE49-F238E27FC236}">
                <a16:creationId xmlns:a16="http://schemas.microsoft.com/office/drawing/2014/main" id="{1A89E478-2663-48D6-8D13-F5A5328A56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22916" name="Espace réservé du numéro de diapositive 3">
            <a:extLst>
              <a:ext uri="{FF2B5EF4-FFF2-40B4-BE49-F238E27FC236}">
                <a16:creationId xmlns:a16="http://schemas.microsoft.com/office/drawing/2014/main" id="{C1AD928D-0B2A-439E-87E6-6090A46119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BA2471-51A6-4F38-9A8D-E9AA9E91E7A7}" type="slidenum">
              <a:rPr lang="fr-FR" altLang="fr-FR"/>
              <a:pPr fontAlgn="base">
                <a:spcBef>
                  <a:spcPct val="0"/>
                </a:spcBef>
                <a:spcAft>
                  <a:spcPct val="0"/>
                </a:spcAft>
              </a:pPr>
              <a:t>202</a:t>
            </a:fld>
            <a:endParaRPr lang="fr-FR" altLang="fr-F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Espace réservé de l'image des diapositives 1">
            <a:extLst>
              <a:ext uri="{FF2B5EF4-FFF2-40B4-BE49-F238E27FC236}">
                <a16:creationId xmlns:a16="http://schemas.microsoft.com/office/drawing/2014/main" id="{9A609F9F-5F50-4DDA-9D42-1198266069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4963" name="Espace réservé des commentaires 2">
            <a:extLst>
              <a:ext uri="{FF2B5EF4-FFF2-40B4-BE49-F238E27FC236}">
                <a16:creationId xmlns:a16="http://schemas.microsoft.com/office/drawing/2014/main" id="{BC861F9E-7C1A-4DD0-B69A-000081C920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24964" name="Espace réservé du numéro de diapositive 3">
            <a:extLst>
              <a:ext uri="{FF2B5EF4-FFF2-40B4-BE49-F238E27FC236}">
                <a16:creationId xmlns:a16="http://schemas.microsoft.com/office/drawing/2014/main" id="{F57FCD5A-F224-46D1-ADB6-A5433BB4AE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26C851-087C-4789-A669-518BC703E782}" type="slidenum">
              <a:rPr lang="fr-FR" altLang="fr-FR"/>
              <a:pPr fontAlgn="base">
                <a:spcBef>
                  <a:spcPct val="0"/>
                </a:spcBef>
                <a:spcAft>
                  <a:spcPct val="0"/>
                </a:spcAft>
              </a:pPr>
              <a:t>203</a:t>
            </a:fld>
            <a:endParaRPr lang="fr-FR" altLang="fr-F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Espace réservé de l'image des diapositives 1">
            <a:extLst>
              <a:ext uri="{FF2B5EF4-FFF2-40B4-BE49-F238E27FC236}">
                <a16:creationId xmlns:a16="http://schemas.microsoft.com/office/drawing/2014/main" id="{D679B5A0-25DA-436B-96A5-85C723A9E7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7011" name="Espace réservé des commentaires 2">
            <a:extLst>
              <a:ext uri="{FF2B5EF4-FFF2-40B4-BE49-F238E27FC236}">
                <a16:creationId xmlns:a16="http://schemas.microsoft.com/office/drawing/2014/main" id="{408F059C-2242-405C-84A2-6E5CDCD591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27012" name="Espace réservé du numéro de diapositive 3">
            <a:extLst>
              <a:ext uri="{FF2B5EF4-FFF2-40B4-BE49-F238E27FC236}">
                <a16:creationId xmlns:a16="http://schemas.microsoft.com/office/drawing/2014/main" id="{6E1F9FAB-20A8-47DB-847E-213BE35D19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459C302-ACE0-4DC2-AAD6-31FD5D428BE2}" type="slidenum">
              <a:rPr lang="fr-FR" altLang="fr-FR"/>
              <a:pPr fontAlgn="base">
                <a:spcBef>
                  <a:spcPct val="0"/>
                </a:spcBef>
                <a:spcAft>
                  <a:spcPct val="0"/>
                </a:spcAft>
              </a:pPr>
              <a:t>204</a:t>
            </a:fld>
            <a:endParaRPr lang="fr-FR" altLang="fr-F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508BB40D-C3D6-4AF6-BC44-C0CD870B17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9059" name="Rectangle 3">
            <a:extLst>
              <a:ext uri="{FF2B5EF4-FFF2-40B4-BE49-F238E27FC236}">
                <a16:creationId xmlns:a16="http://schemas.microsoft.com/office/drawing/2014/main" id="{595D2E8C-41FF-4CF3-9168-1E281C03EA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244DAC48-37E4-49A6-8DB9-2E24D16D2A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4723" name="Rectangle 3">
            <a:extLst>
              <a:ext uri="{FF2B5EF4-FFF2-40B4-BE49-F238E27FC236}">
                <a16:creationId xmlns:a16="http://schemas.microsoft.com/office/drawing/2014/main" id="{153960AF-8D6E-4967-A8B5-20CAC8D4273F}"/>
              </a:ext>
            </a:extLst>
          </p:cNvPr>
          <p:cNvSpPr>
            <a:spLocks noGrp="1" noChangeArrowheads="1"/>
          </p:cNvSpPr>
          <p:nvPr>
            <p:ph type="body" idx="1"/>
          </p:nvPr>
        </p:nvSpPr>
        <p:spPr/>
        <p:txBody>
          <a:bodyPr>
            <a:normAutofit lnSpcReduction="10000"/>
          </a:bodyPr>
          <a:lstStyle/>
          <a:p>
            <a:pPr fontAlgn="auto">
              <a:spcBef>
                <a:spcPts val="0"/>
              </a:spcBef>
              <a:spcAft>
                <a:spcPts val="0"/>
              </a:spcAft>
              <a:defRPr/>
            </a:pPr>
            <a:r>
              <a:rPr lang="fr-FR" sz="1000" b="1" dirty="0"/>
              <a:t>Exemple de traitement XSL-T avec liaison XML dynamique en JS :</a:t>
            </a:r>
          </a:p>
          <a:p>
            <a:pPr fontAlgn="auto">
              <a:spcBef>
                <a:spcPts val="0"/>
              </a:spcBef>
              <a:spcAft>
                <a:spcPts val="0"/>
              </a:spcAft>
              <a:defRPr/>
            </a:pPr>
            <a:r>
              <a:rPr lang="fr-FR" sz="1000" dirty="0" err="1"/>
              <a:t>function</a:t>
            </a:r>
            <a:r>
              <a:rPr lang="fr-FR" sz="1000" dirty="0"/>
              <a:t> </a:t>
            </a:r>
            <a:r>
              <a:rPr lang="fr-FR" sz="1000" dirty="0" err="1"/>
              <a:t>loadXMLDoc</a:t>
            </a:r>
            <a:r>
              <a:rPr lang="fr-FR" sz="1000" dirty="0"/>
              <a:t>(</a:t>
            </a:r>
            <a:r>
              <a:rPr lang="fr-FR" sz="1000" dirty="0" err="1"/>
              <a:t>fname</a:t>
            </a:r>
            <a:r>
              <a:rPr lang="fr-FR" sz="1000" dirty="0"/>
              <a:t>) {</a:t>
            </a:r>
            <a:br>
              <a:rPr lang="fr-FR" sz="1000" dirty="0"/>
            </a:br>
            <a:r>
              <a:rPr lang="fr-FR" sz="1000" dirty="0"/>
              <a:t>   var </a:t>
            </a:r>
            <a:r>
              <a:rPr lang="fr-FR" sz="1000" dirty="0" err="1"/>
              <a:t>xmlDoc</a:t>
            </a:r>
            <a:r>
              <a:rPr lang="fr-FR" sz="1000" dirty="0"/>
              <a:t>;</a:t>
            </a:r>
            <a:br>
              <a:rPr lang="fr-FR" sz="1000" dirty="0"/>
            </a:br>
            <a:r>
              <a:rPr lang="fr-FR" sz="1000" dirty="0"/>
              <a:t>   if( </a:t>
            </a:r>
            <a:r>
              <a:rPr lang="fr-FR" sz="1000" dirty="0" err="1"/>
              <a:t>window.ActiveXObject</a:t>
            </a:r>
            <a:r>
              <a:rPr lang="fr-FR" sz="1000" dirty="0"/>
              <a:t>) { // pour MSIE</a:t>
            </a:r>
            <a:br>
              <a:rPr lang="fr-FR" sz="1000" dirty="0"/>
            </a:br>
            <a:r>
              <a:rPr lang="fr-FR" sz="1000" dirty="0"/>
              <a:t>      </a:t>
            </a:r>
            <a:r>
              <a:rPr lang="fr-FR" sz="1000" dirty="0" err="1"/>
              <a:t>xmlDoc</a:t>
            </a:r>
            <a:r>
              <a:rPr lang="fr-FR" sz="1000" dirty="0"/>
              <a:t> = new </a:t>
            </a:r>
            <a:r>
              <a:rPr lang="fr-FR" sz="1000" dirty="0" err="1"/>
              <a:t>ActiveXObject</a:t>
            </a:r>
            <a:r>
              <a:rPr lang="fr-FR" sz="1000" dirty="0"/>
              <a:t>( '</a:t>
            </a:r>
            <a:r>
              <a:rPr lang="fr-FR" sz="1000" dirty="0" err="1"/>
              <a:t>Microsoft.XMLDOM</a:t>
            </a:r>
            <a:r>
              <a:rPr lang="fr-FR" sz="1000" dirty="0"/>
              <a:t>');</a:t>
            </a:r>
            <a:br>
              <a:rPr lang="fr-FR" sz="1000" dirty="0"/>
            </a:br>
            <a:r>
              <a:rPr lang="fr-FR" sz="1000" dirty="0"/>
              <a:t>   }</a:t>
            </a:r>
            <a:br>
              <a:rPr lang="fr-FR" sz="1000" dirty="0"/>
            </a:br>
            <a:r>
              <a:rPr lang="fr-FR" sz="1000" dirty="0"/>
              <a:t>   else if( </a:t>
            </a:r>
            <a:r>
              <a:rPr lang="fr-FR" sz="1000" dirty="0" err="1"/>
              <a:t>document.implementation</a:t>
            </a:r>
            <a:r>
              <a:rPr lang="fr-FR" sz="1000" dirty="0"/>
              <a:t> &amp;&amp; </a:t>
            </a:r>
            <a:r>
              <a:rPr lang="fr-FR" sz="1000" dirty="0" err="1"/>
              <a:t>document.implementation.createDocument</a:t>
            </a:r>
            <a:r>
              <a:rPr lang="fr-FR" sz="1000" dirty="0"/>
              <a:t>) { // code pour MFF</a:t>
            </a:r>
            <a:br>
              <a:rPr lang="fr-FR" sz="1000" dirty="0"/>
            </a:br>
            <a:r>
              <a:rPr lang="fr-FR" sz="1000" dirty="0"/>
              <a:t>      </a:t>
            </a:r>
            <a:r>
              <a:rPr lang="fr-FR" sz="1000" dirty="0" err="1"/>
              <a:t>xmlDoc</a:t>
            </a:r>
            <a:r>
              <a:rPr lang="fr-FR" sz="1000" dirty="0"/>
              <a:t> = </a:t>
            </a:r>
            <a:r>
              <a:rPr lang="fr-FR" sz="1000" dirty="0" err="1"/>
              <a:t>document.implementation.createDocument</a:t>
            </a:r>
            <a:r>
              <a:rPr lang="fr-FR" sz="1000" dirty="0"/>
              <a:t>('','',null);</a:t>
            </a:r>
            <a:br>
              <a:rPr lang="fr-FR" sz="1000" dirty="0"/>
            </a:br>
            <a:r>
              <a:rPr lang="fr-FR" sz="1000" dirty="0"/>
              <a:t>  } else { /* ne rien faire */ }</a:t>
            </a:r>
            <a:br>
              <a:rPr lang="fr-FR" sz="1000" dirty="0"/>
            </a:br>
            <a:r>
              <a:rPr lang="fr-FR" sz="1000" dirty="0"/>
              <a:t>   </a:t>
            </a:r>
            <a:r>
              <a:rPr lang="fr-FR" sz="1000" dirty="0" err="1"/>
              <a:t>xmlDoc.async</a:t>
            </a:r>
            <a:r>
              <a:rPr lang="fr-FR" sz="1000" dirty="0"/>
              <a:t> = false;</a:t>
            </a:r>
            <a:br>
              <a:rPr lang="fr-FR" sz="1000" dirty="0"/>
            </a:br>
            <a:r>
              <a:rPr lang="fr-FR" sz="1000" dirty="0"/>
              <a:t>   </a:t>
            </a:r>
            <a:r>
              <a:rPr lang="fr-FR" sz="1000" dirty="0" err="1"/>
              <a:t>xmlDoc.load</a:t>
            </a:r>
            <a:r>
              <a:rPr lang="fr-FR" sz="1000" dirty="0"/>
              <a:t>( </a:t>
            </a:r>
            <a:r>
              <a:rPr lang="fr-FR" sz="1000" dirty="0" err="1"/>
              <a:t>fname</a:t>
            </a:r>
            <a:r>
              <a:rPr lang="fr-FR" sz="1000" dirty="0"/>
              <a:t>);</a:t>
            </a:r>
            <a:br>
              <a:rPr lang="fr-FR" sz="1000" dirty="0"/>
            </a:br>
            <a:r>
              <a:rPr lang="fr-FR" sz="1000" dirty="0"/>
              <a:t>   return( </a:t>
            </a:r>
            <a:r>
              <a:rPr lang="fr-FR" sz="1000" dirty="0" err="1"/>
              <a:t>xmlDoc</a:t>
            </a:r>
            <a:r>
              <a:rPr lang="fr-FR" sz="1000" dirty="0"/>
              <a:t>);</a:t>
            </a:r>
            <a:br>
              <a:rPr lang="fr-FR" sz="1000" dirty="0"/>
            </a:br>
            <a:r>
              <a:rPr lang="fr-FR" sz="1000" dirty="0"/>
              <a:t>}</a:t>
            </a:r>
            <a:br>
              <a:rPr lang="fr-FR" sz="1000" dirty="0"/>
            </a:br>
            <a:br>
              <a:rPr lang="fr-FR" sz="1000" dirty="0"/>
            </a:br>
            <a:r>
              <a:rPr lang="fr-FR" sz="1000" dirty="0" err="1"/>
              <a:t>function</a:t>
            </a:r>
            <a:r>
              <a:rPr lang="fr-FR" sz="1000" dirty="0"/>
              <a:t> </a:t>
            </a:r>
            <a:r>
              <a:rPr lang="fr-FR" sz="1000" dirty="0" err="1"/>
              <a:t>displayResult</a:t>
            </a:r>
            <a:r>
              <a:rPr lang="fr-FR" sz="1000" dirty="0"/>
              <a:t>() {</a:t>
            </a:r>
            <a:br>
              <a:rPr lang="fr-FR" sz="1000" dirty="0"/>
            </a:br>
            <a:r>
              <a:rPr lang="fr-FR" sz="1000" dirty="0"/>
              <a:t>   xml = </a:t>
            </a:r>
            <a:r>
              <a:rPr lang="fr-FR" sz="1000" dirty="0" err="1"/>
              <a:t>loadXMLDoc</a:t>
            </a:r>
            <a:r>
              <a:rPr lang="fr-FR" sz="1000" dirty="0"/>
              <a:t>( 'data.xml');</a:t>
            </a:r>
            <a:br>
              <a:rPr lang="fr-FR" sz="1000" dirty="0"/>
            </a:br>
            <a:r>
              <a:rPr lang="fr-FR" sz="1000" dirty="0"/>
              <a:t>   </a:t>
            </a:r>
            <a:r>
              <a:rPr lang="fr-FR" sz="1000" dirty="0" err="1"/>
              <a:t>xsl</a:t>
            </a:r>
            <a:r>
              <a:rPr lang="fr-FR" sz="1000" dirty="0"/>
              <a:t> = </a:t>
            </a:r>
            <a:r>
              <a:rPr lang="fr-FR" sz="1000" dirty="0" err="1"/>
              <a:t>loadXMLDoc</a:t>
            </a:r>
            <a:r>
              <a:rPr lang="fr-FR" sz="1000" dirty="0"/>
              <a:t>( 'transform.xsl');</a:t>
            </a:r>
            <a:br>
              <a:rPr lang="fr-FR" sz="1000" dirty="0"/>
            </a:br>
            <a:br>
              <a:rPr lang="fr-FR" sz="1000" dirty="0"/>
            </a:br>
            <a:r>
              <a:rPr lang="fr-FR" sz="1000" dirty="0"/>
              <a:t>   if( </a:t>
            </a:r>
            <a:r>
              <a:rPr lang="fr-FR" sz="1000" dirty="0" err="1"/>
              <a:t>window.ActiveXObject</a:t>
            </a:r>
            <a:r>
              <a:rPr lang="fr-FR" sz="1000" dirty="0"/>
              <a:t>) { // MSIE</a:t>
            </a:r>
            <a:br>
              <a:rPr lang="fr-FR" sz="1000" dirty="0"/>
            </a:br>
            <a:r>
              <a:rPr lang="fr-FR" sz="1000" dirty="0"/>
              <a:t>      ex = </a:t>
            </a:r>
            <a:r>
              <a:rPr lang="fr-FR" sz="1000" dirty="0" err="1"/>
              <a:t>xml.transformNode</a:t>
            </a:r>
            <a:r>
              <a:rPr lang="fr-FR" sz="1000" dirty="0"/>
              <a:t>( </a:t>
            </a:r>
            <a:r>
              <a:rPr lang="fr-FR" sz="1000" dirty="0" err="1"/>
              <a:t>xsl</a:t>
            </a:r>
            <a:r>
              <a:rPr lang="fr-FR" sz="1000" dirty="0"/>
              <a:t>);</a:t>
            </a:r>
            <a:br>
              <a:rPr lang="fr-FR" sz="1000" dirty="0"/>
            </a:br>
            <a:r>
              <a:rPr lang="fr-FR" sz="1000" dirty="0"/>
              <a:t>      </a:t>
            </a:r>
            <a:r>
              <a:rPr lang="fr-FR" sz="1000" dirty="0" err="1"/>
              <a:t>document.body</a:t>
            </a:r>
            <a:r>
              <a:rPr lang="fr-FR" sz="1000" dirty="0"/>
              <a:t>.</a:t>
            </a:r>
            <a:r>
              <a:rPr lang="fr-FR" sz="1000" dirty="0" err="1"/>
              <a:t>innerHTML</a:t>
            </a:r>
            <a:r>
              <a:rPr lang="fr-FR" sz="1000" dirty="0"/>
              <a:t> = ex;</a:t>
            </a:r>
            <a:br>
              <a:rPr lang="fr-FR" sz="1000" dirty="0"/>
            </a:br>
            <a:r>
              <a:rPr lang="fr-FR" sz="1000" dirty="0"/>
              <a:t>   } else if( </a:t>
            </a:r>
            <a:r>
              <a:rPr lang="fr-FR" sz="1000" dirty="0" err="1"/>
              <a:t>document.implementation</a:t>
            </a:r>
            <a:r>
              <a:rPr lang="fr-FR" sz="1000" dirty="0"/>
              <a:t> &amp;&amp; </a:t>
            </a:r>
            <a:r>
              <a:rPr lang="fr-FR" sz="1000" dirty="0" err="1"/>
              <a:t>document.implementation.createDocument</a:t>
            </a:r>
            <a:r>
              <a:rPr lang="fr-FR" sz="1000" dirty="0"/>
              <a:t>) { // pour MFF</a:t>
            </a:r>
            <a:br>
              <a:rPr lang="fr-FR" sz="1000" dirty="0"/>
            </a:br>
            <a:r>
              <a:rPr lang="fr-FR" sz="1000" dirty="0"/>
              <a:t>      </a:t>
            </a:r>
            <a:r>
              <a:rPr lang="fr-FR" sz="1000" dirty="0" err="1"/>
              <a:t>xsltProcessor</a:t>
            </a:r>
            <a:r>
              <a:rPr lang="fr-FR" sz="1000" dirty="0"/>
              <a:t> = new </a:t>
            </a:r>
            <a:r>
              <a:rPr lang="fr-FR" sz="1000" dirty="0" err="1"/>
              <a:t>XSLTProcessor</a:t>
            </a:r>
            <a:r>
              <a:rPr lang="fr-FR" sz="1000" dirty="0"/>
              <a:t>();</a:t>
            </a:r>
            <a:br>
              <a:rPr lang="fr-FR" sz="1000" dirty="0"/>
            </a:br>
            <a:r>
              <a:rPr lang="fr-FR" sz="1000" dirty="0"/>
              <a:t>      </a:t>
            </a:r>
            <a:r>
              <a:rPr lang="fr-FR" sz="1000" dirty="0" err="1"/>
              <a:t>xsltProcessor.importStylesheet</a:t>
            </a:r>
            <a:r>
              <a:rPr lang="fr-FR" sz="1000" dirty="0"/>
              <a:t>( </a:t>
            </a:r>
            <a:r>
              <a:rPr lang="fr-FR" sz="1000" dirty="0" err="1"/>
              <a:t>xsl</a:t>
            </a:r>
            <a:r>
              <a:rPr lang="fr-FR" sz="1000" dirty="0"/>
              <a:t>);</a:t>
            </a:r>
            <a:br>
              <a:rPr lang="fr-FR" sz="1000" dirty="0"/>
            </a:br>
            <a:r>
              <a:rPr lang="fr-FR" sz="1000" dirty="0"/>
              <a:t>      </a:t>
            </a:r>
            <a:r>
              <a:rPr lang="fr-FR" sz="1000" dirty="0" err="1"/>
              <a:t>resultDocument</a:t>
            </a:r>
            <a:r>
              <a:rPr lang="fr-FR" sz="1000" dirty="0"/>
              <a:t> = </a:t>
            </a:r>
            <a:r>
              <a:rPr lang="fr-FR" sz="1000" dirty="0" err="1"/>
              <a:t>xsltProcessor.transformToFragment</a:t>
            </a:r>
            <a:r>
              <a:rPr lang="fr-FR" sz="1000" dirty="0"/>
              <a:t>( xml, document);</a:t>
            </a:r>
            <a:br>
              <a:rPr lang="fr-FR" sz="1000" dirty="0"/>
            </a:br>
            <a:r>
              <a:rPr lang="fr-FR" sz="1000" dirty="0"/>
              <a:t>      </a:t>
            </a:r>
            <a:r>
              <a:rPr lang="fr-FR" sz="1000" dirty="0" err="1"/>
              <a:t>document.body</a:t>
            </a:r>
            <a:r>
              <a:rPr lang="fr-FR" sz="1000" dirty="0"/>
              <a:t>.</a:t>
            </a:r>
            <a:r>
              <a:rPr lang="fr-FR" sz="1000" dirty="0" err="1"/>
              <a:t>appendChild</a:t>
            </a:r>
            <a:r>
              <a:rPr lang="fr-FR" sz="1000" dirty="0"/>
              <a:t>( </a:t>
            </a:r>
            <a:r>
              <a:rPr lang="fr-FR" sz="1000" dirty="0" err="1"/>
              <a:t>resultDocument</a:t>
            </a:r>
            <a:r>
              <a:rPr lang="fr-FR" sz="1000" dirty="0"/>
              <a:t>);</a:t>
            </a:r>
            <a:br>
              <a:rPr lang="fr-FR" sz="1000" dirty="0"/>
            </a:br>
            <a:r>
              <a:rPr lang="fr-FR" sz="1000" dirty="0"/>
              <a:t>   }</a:t>
            </a:r>
            <a:br>
              <a:rPr lang="fr-FR" sz="1000" dirty="0"/>
            </a:br>
            <a:r>
              <a:rPr lang="fr-FR" sz="1000" dirty="0"/>
              <a:t>}</a:t>
            </a: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1DD51156-41FC-460F-BE49-7E6C07045B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3155" name="Rectangle 3">
            <a:extLst>
              <a:ext uri="{FF2B5EF4-FFF2-40B4-BE49-F238E27FC236}">
                <a16:creationId xmlns:a16="http://schemas.microsoft.com/office/drawing/2014/main" id="{4DEA99EE-B91B-4DF8-B02B-5AD8AF74C7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u="sng"/>
              <a:t>Xsltjs</a:t>
            </a:r>
            <a:r>
              <a:rPr lang="fr-FR" altLang="fr-FR" sz="1000"/>
              <a:t>: http://johannburkard.de/software/xsltjs/</a:t>
            </a: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2094AC5B-F7EB-4BB0-B3A8-0C1B979560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5203" name="Rectangle 3">
            <a:extLst>
              <a:ext uri="{FF2B5EF4-FFF2-40B4-BE49-F238E27FC236}">
                <a16:creationId xmlns:a16="http://schemas.microsoft.com/office/drawing/2014/main" id="{AAA798F8-CCDF-435B-8658-2D6BD99959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Exemple de traitement XSL-T avec liaison XML dynamique coté serveur avec ASP:</a:t>
            </a:r>
            <a:r>
              <a:rPr lang="fr-FR" altLang="fr-FR" sz="1000"/>
              <a:t>&lt;%</a:t>
            </a:r>
            <a:br>
              <a:rPr lang="fr-FR" altLang="fr-FR" sz="1000"/>
            </a:br>
            <a:r>
              <a:rPr lang="fr-FR" altLang="fr-FR" sz="1000"/>
              <a:t>'Load XML</a:t>
            </a:r>
            <a:br>
              <a:rPr lang="fr-FR" altLang="fr-FR" sz="1000"/>
            </a:br>
            <a:r>
              <a:rPr lang="fr-FR" altLang="fr-FR" sz="1000"/>
              <a:t>set xml = Server.CreateObject("Microsoft.XMLDOM")</a:t>
            </a:r>
            <a:br>
              <a:rPr lang="fr-FR" altLang="fr-FR" sz="1000"/>
            </a:br>
            <a:r>
              <a:rPr lang="fr-FR" altLang="fr-FR" sz="1000"/>
              <a:t>xml.async = false</a:t>
            </a:r>
            <a:br>
              <a:rPr lang="fr-FR" altLang="fr-FR" sz="1000"/>
            </a:br>
            <a:r>
              <a:rPr lang="fr-FR" altLang="fr-FR" sz="1000"/>
              <a:t>xml.load(Server.MapPath("cdcatalog.xml"))</a:t>
            </a:r>
            <a:br>
              <a:rPr lang="fr-FR" altLang="fr-FR" sz="1000"/>
            </a:br>
            <a:br>
              <a:rPr lang="fr-FR" altLang="fr-FR" sz="1000"/>
            </a:br>
            <a:r>
              <a:rPr lang="fr-FR" altLang="fr-FR" sz="1000"/>
              <a:t>'Load XSL</a:t>
            </a:r>
            <a:br>
              <a:rPr lang="fr-FR" altLang="fr-FR" sz="1000"/>
            </a:br>
            <a:r>
              <a:rPr lang="fr-FR" altLang="fr-FR" sz="1000"/>
              <a:t>set xsl = Server.CreateObject("Microsoft.XMLDOM")</a:t>
            </a:r>
            <a:br>
              <a:rPr lang="fr-FR" altLang="fr-FR" sz="1000"/>
            </a:br>
            <a:r>
              <a:rPr lang="fr-FR" altLang="fr-FR" sz="1000"/>
              <a:t>xsl.async = false</a:t>
            </a:r>
            <a:br>
              <a:rPr lang="fr-FR" altLang="fr-FR" sz="1000"/>
            </a:br>
            <a:r>
              <a:rPr lang="fr-FR" altLang="fr-FR" sz="1000"/>
              <a:t>xsl.load(Server.MapPath("cdcatalog.xsl"))</a:t>
            </a:r>
            <a:br>
              <a:rPr lang="fr-FR" altLang="fr-FR" sz="1000"/>
            </a:br>
            <a:br>
              <a:rPr lang="fr-FR" altLang="fr-FR" sz="1000"/>
            </a:br>
            <a:r>
              <a:rPr lang="fr-FR" altLang="fr-FR" sz="1000"/>
              <a:t>'Transform file</a:t>
            </a:r>
            <a:br>
              <a:rPr lang="fr-FR" altLang="fr-FR" sz="1000"/>
            </a:br>
            <a:r>
              <a:rPr lang="fr-FR" altLang="fr-FR" sz="1000"/>
              <a:t>Response.Write(xml.transformNode(xsl))</a:t>
            </a:r>
            <a:br>
              <a:rPr lang="fr-FR" altLang="fr-FR" sz="1000"/>
            </a:br>
            <a:r>
              <a:rPr lang="fr-FR" altLang="fr-FR" sz="1000"/>
              <a:t>%&gt; </a:t>
            </a:r>
          </a:p>
          <a:p>
            <a:pPr>
              <a:spcBef>
                <a:spcPct val="0"/>
              </a:spcBef>
            </a:pPr>
            <a:endParaRPr lang="fr-FR" altLang="fr-FR" sz="1000"/>
          </a:p>
          <a:p>
            <a:pPr>
              <a:spcBef>
                <a:spcPct val="0"/>
              </a:spcBef>
            </a:pPr>
            <a:r>
              <a:rPr lang="fr-FR" altLang="fr-FR" sz="1000"/>
              <a:t>Un équivalent est bien sûr faisable en php</a:t>
            </a: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Espace réservé de l'image des diapositives 1">
            <a:extLst>
              <a:ext uri="{FF2B5EF4-FFF2-40B4-BE49-F238E27FC236}">
                <a16:creationId xmlns:a16="http://schemas.microsoft.com/office/drawing/2014/main" id="{A54F8642-071E-4A25-AF5B-8106134375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7251" name="Espace réservé des commentaires 2">
            <a:extLst>
              <a:ext uri="{FF2B5EF4-FFF2-40B4-BE49-F238E27FC236}">
                <a16:creationId xmlns:a16="http://schemas.microsoft.com/office/drawing/2014/main" id="{4D887C7A-A1AA-4A72-839D-38359FDDF4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http://www.xml.com/pub/a/2002/04/10/xslt2.html</a:t>
            </a:r>
          </a:p>
        </p:txBody>
      </p:sp>
      <p:sp>
        <p:nvSpPr>
          <p:cNvPr id="437252" name="Espace réservé du numéro de diapositive 3">
            <a:extLst>
              <a:ext uri="{FF2B5EF4-FFF2-40B4-BE49-F238E27FC236}">
                <a16:creationId xmlns:a16="http://schemas.microsoft.com/office/drawing/2014/main" id="{8C23C74C-340A-4109-AB4E-9805B11827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5F57ACD-AED4-4F68-AC32-FEF86DD83116}" type="slidenum">
              <a:rPr lang="fr-FR" altLang="fr-FR"/>
              <a:pPr fontAlgn="base">
                <a:spcBef>
                  <a:spcPct val="0"/>
                </a:spcBef>
                <a:spcAft>
                  <a:spcPct val="0"/>
                </a:spcAft>
              </a:pPr>
              <a:t>209</a:t>
            </a:fld>
            <a:endParaRPr lang="fr-FR" altLang="fr-F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Espace réservé de l'image des diapositives 1">
            <a:extLst>
              <a:ext uri="{FF2B5EF4-FFF2-40B4-BE49-F238E27FC236}">
                <a16:creationId xmlns:a16="http://schemas.microsoft.com/office/drawing/2014/main" id="{312CFDE9-E259-4A67-96F3-8C3DA248B6A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9299" name="Espace réservé des commentaires 2">
            <a:extLst>
              <a:ext uri="{FF2B5EF4-FFF2-40B4-BE49-F238E27FC236}">
                <a16:creationId xmlns:a16="http://schemas.microsoft.com/office/drawing/2014/main" id="{C22141C0-6D71-4F70-B0DB-552598BB1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http://www.xml.com/pub/a/2002/04/10/xslt2.html</a:t>
            </a:r>
          </a:p>
          <a:p>
            <a:pPr>
              <a:spcBef>
                <a:spcPct val="0"/>
              </a:spcBef>
            </a:pPr>
            <a:r>
              <a:rPr lang="fr-FR" altLang="fr-FR"/>
              <a:t>http://saxon.sourceforge.net/saxon7.8/functions.html#xslt:current-group</a:t>
            </a:r>
          </a:p>
        </p:txBody>
      </p:sp>
      <p:sp>
        <p:nvSpPr>
          <p:cNvPr id="439300" name="Espace réservé du numéro de diapositive 3">
            <a:extLst>
              <a:ext uri="{FF2B5EF4-FFF2-40B4-BE49-F238E27FC236}">
                <a16:creationId xmlns:a16="http://schemas.microsoft.com/office/drawing/2014/main" id="{F3C23783-EB17-4C77-8329-350234BEE37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8B30B5E-A911-4EA1-912D-71A11543759F}" type="slidenum">
              <a:rPr lang="fr-FR" altLang="fr-FR"/>
              <a:pPr fontAlgn="base">
                <a:spcBef>
                  <a:spcPct val="0"/>
                </a:spcBef>
                <a:spcAft>
                  <a:spcPct val="0"/>
                </a:spcAft>
              </a:pPr>
              <a:t>210</a:t>
            </a:fld>
            <a:endParaRPr lang="fr-FR" altLang="fr-F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Espace réservé de l'image des diapositives 1">
            <a:extLst>
              <a:ext uri="{FF2B5EF4-FFF2-40B4-BE49-F238E27FC236}">
                <a16:creationId xmlns:a16="http://schemas.microsoft.com/office/drawing/2014/main" id="{842EFFF1-6531-4299-9E19-CEDBD0150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1347" name="Espace réservé des commentaires 2">
            <a:extLst>
              <a:ext uri="{FF2B5EF4-FFF2-40B4-BE49-F238E27FC236}">
                <a16:creationId xmlns:a16="http://schemas.microsoft.com/office/drawing/2014/main" id="{B77B7252-3718-4E99-A7FB-15089B9738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http://www.xml.com/pub/a/2002/04/10/xslt2.html</a:t>
            </a:r>
          </a:p>
        </p:txBody>
      </p:sp>
      <p:sp>
        <p:nvSpPr>
          <p:cNvPr id="441348" name="Espace réservé du numéro de diapositive 3">
            <a:extLst>
              <a:ext uri="{FF2B5EF4-FFF2-40B4-BE49-F238E27FC236}">
                <a16:creationId xmlns:a16="http://schemas.microsoft.com/office/drawing/2014/main" id="{96463B18-BA95-495E-A531-5F0A8E074F4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B03A79-8803-4B92-9730-BE421065A9B8}" type="slidenum">
              <a:rPr lang="fr-FR" altLang="fr-FR"/>
              <a:pPr fontAlgn="base">
                <a:spcBef>
                  <a:spcPct val="0"/>
                </a:spcBef>
                <a:spcAft>
                  <a:spcPct val="0"/>
                </a:spcAft>
              </a:pPr>
              <a:t>211</a:t>
            </a:fld>
            <a:endParaRPr lang="fr-FR" alt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image des diapositives 1">
            <a:extLst>
              <a:ext uri="{FF2B5EF4-FFF2-40B4-BE49-F238E27FC236}">
                <a16:creationId xmlns:a16="http://schemas.microsoft.com/office/drawing/2014/main" id="{C5C7C110-85D4-465F-A136-80EAEC91BD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Espace réservé des commentaires 2">
            <a:extLst>
              <a:ext uri="{FF2B5EF4-FFF2-40B4-BE49-F238E27FC236}">
                <a16:creationId xmlns:a16="http://schemas.microsoft.com/office/drawing/2014/main" id="{9E5646ED-A6FE-44DD-9DA8-4636170361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68612" name="Espace réservé du numéro de diapositive 3">
            <a:extLst>
              <a:ext uri="{FF2B5EF4-FFF2-40B4-BE49-F238E27FC236}">
                <a16:creationId xmlns:a16="http://schemas.microsoft.com/office/drawing/2014/main" id="{B7355D2C-55C7-4E2C-9A4A-FACC5551335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FB37BE9-288A-4103-B1C8-84840275904B}" type="slidenum">
              <a:rPr lang="fr-FR" altLang="fr-FR"/>
              <a:pPr fontAlgn="base">
                <a:spcBef>
                  <a:spcPct val="0"/>
                </a:spcBef>
                <a:spcAft>
                  <a:spcPct val="0"/>
                </a:spcAft>
              </a:pPr>
              <a:t>21</a:t>
            </a:fld>
            <a:endParaRPr lang="fr-FR" altLang="fr-F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Espace réservé de l'image des diapositives 1">
            <a:extLst>
              <a:ext uri="{FF2B5EF4-FFF2-40B4-BE49-F238E27FC236}">
                <a16:creationId xmlns:a16="http://schemas.microsoft.com/office/drawing/2014/main" id="{6070CCB0-DA29-4E12-8B06-83E8B37270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3395" name="Espace réservé des commentaires 2">
            <a:extLst>
              <a:ext uri="{FF2B5EF4-FFF2-40B4-BE49-F238E27FC236}">
                <a16:creationId xmlns:a16="http://schemas.microsoft.com/office/drawing/2014/main" id="{91848ADB-5336-443F-8592-18C029D6E9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Recomendation Xpath 3.0:https://www.w3.org/TR/xpath-30/</a:t>
            </a:r>
          </a:p>
          <a:p>
            <a:pPr>
              <a:spcBef>
                <a:spcPct val="0"/>
              </a:spcBef>
            </a:pPr>
            <a:r>
              <a:rPr lang="fr-FR" altLang="fr-FR"/>
              <a:t>RC Xpath 3.1 :https://www.w3.org/TR/xpath-31/</a:t>
            </a:r>
          </a:p>
        </p:txBody>
      </p:sp>
      <p:sp>
        <p:nvSpPr>
          <p:cNvPr id="443396" name="Espace réservé du numéro de diapositive 3">
            <a:extLst>
              <a:ext uri="{FF2B5EF4-FFF2-40B4-BE49-F238E27FC236}">
                <a16:creationId xmlns:a16="http://schemas.microsoft.com/office/drawing/2014/main" id="{D50C25DA-A835-4E04-8D58-7EA3B8D569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2BBA37-46E1-4026-89CA-58BA4E091E92}" type="slidenum">
              <a:rPr lang="fr-FR" altLang="fr-FR"/>
              <a:pPr fontAlgn="base">
                <a:spcBef>
                  <a:spcPct val="0"/>
                </a:spcBef>
                <a:spcAft>
                  <a:spcPct val="0"/>
                </a:spcAft>
              </a:pPr>
              <a:t>212</a:t>
            </a:fld>
            <a:endParaRPr lang="fr-FR" altLang="fr-F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Espace réservé de l'image des diapositives 1">
            <a:extLst>
              <a:ext uri="{FF2B5EF4-FFF2-40B4-BE49-F238E27FC236}">
                <a16:creationId xmlns:a16="http://schemas.microsoft.com/office/drawing/2014/main" id="{6A22DC81-D99D-4FB9-A3E7-0B67C2C309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5443" name="Espace réservé des commentaires 2">
            <a:extLst>
              <a:ext uri="{FF2B5EF4-FFF2-40B4-BE49-F238E27FC236}">
                <a16:creationId xmlns:a16="http://schemas.microsoft.com/office/drawing/2014/main" id="{C7CFF1EA-BB6E-4BED-8211-5B9764CF28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a:t>Stylus studio </a:t>
            </a:r>
            <a:r>
              <a:rPr lang="fr-FR" altLang="fr-FR"/>
              <a:t>: 	http://www.stylusstudio.com/buy/</a:t>
            </a:r>
          </a:p>
          <a:p>
            <a:pPr>
              <a:spcBef>
                <a:spcPct val="0"/>
              </a:spcBef>
            </a:pPr>
            <a:r>
              <a:rPr lang="fr-FR" altLang="fr-FR" b="1" u="sng"/>
              <a:t>Oxygen</a:t>
            </a:r>
            <a:r>
              <a:rPr lang="fr-FR" altLang="fr-FR"/>
              <a:t>: 		https://www.oxygenxml.com/buy.html</a:t>
            </a:r>
          </a:p>
          <a:p>
            <a:pPr>
              <a:spcBef>
                <a:spcPct val="0"/>
              </a:spcBef>
            </a:pPr>
            <a:r>
              <a:rPr lang="fr-FR" altLang="fr-FR" b="1" u="sng"/>
              <a:t>Xml BluePrint</a:t>
            </a:r>
            <a:r>
              <a:rPr lang="fr-FR" altLang="fr-FR"/>
              <a:t>: 	https://www.xmlblueprint.com/buy.htm</a:t>
            </a:r>
          </a:p>
        </p:txBody>
      </p:sp>
      <p:sp>
        <p:nvSpPr>
          <p:cNvPr id="445444" name="Espace réservé du numéro de diapositive 3">
            <a:extLst>
              <a:ext uri="{FF2B5EF4-FFF2-40B4-BE49-F238E27FC236}">
                <a16:creationId xmlns:a16="http://schemas.microsoft.com/office/drawing/2014/main" id="{A4130849-2E93-4A07-BA99-765CF0B303A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46396B-57EB-4D7E-9F0A-9F2284CDF19B}" type="slidenum">
              <a:rPr lang="fr-FR" altLang="fr-FR"/>
              <a:pPr fontAlgn="base">
                <a:spcBef>
                  <a:spcPct val="0"/>
                </a:spcBef>
                <a:spcAft>
                  <a:spcPct val="0"/>
                </a:spcAft>
              </a:pPr>
              <a:t>213</a:t>
            </a:fld>
            <a:endParaRPr lang="fr-FR" altLang="fr-F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Espace réservé de l'image des diapositives 1">
            <a:extLst>
              <a:ext uri="{FF2B5EF4-FFF2-40B4-BE49-F238E27FC236}">
                <a16:creationId xmlns:a16="http://schemas.microsoft.com/office/drawing/2014/main" id="{F6248C25-2683-49DB-96C4-F5B8680A53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7491" name="Espace réservé des commentaires 2">
            <a:extLst>
              <a:ext uri="{FF2B5EF4-FFF2-40B4-BE49-F238E27FC236}">
                <a16:creationId xmlns:a16="http://schemas.microsoft.com/office/drawing/2014/main" id="{35ECC1E8-F183-4F0B-AEB0-22826C3FC1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http://fr.slideshare.net/jakubmaly/xslt-30-new-features</a:t>
            </a:r>
          </a:p>
        </p:txBody>
      </p:sp>
      <p:sp>
        <p:nvSpPr>
          <p:cNvPr id="447492" name="Espace réservé du numéro de diapositive 3">
            <a:extLst>
              <a:ext uri="{FF2B5EF4-FFF2-40B4-BE49-F238E27FC236}">
                <a16:creationId xmlns:a16="http://schemas.microsoft.com/office/drawing/2014/main" id="{FEDA5ABA-250F-49C0-B12D-6DBFFFED7A0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851671-C86B-44B3-A1E6-2A0025EFB7FC}" type="slidenum">
              <a:rPr lang="fr-FR" altLang="fr-FR"/>
              <a:pPr fontAlgn="base">
                <a:spcBef>
                  <a:spcPct val="0"/>
                </a:spcBef>
                <a:spcAft>
                  <a:spcPct val="0"/>
                </a:spcAft>
              </a:pPr>
              <a:t>214</a:t>
            </a:fld>
            <a:endParaRPr lang="fr-FR" altLang="fr-F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Espace réservé de l'image des diapositives 1">
            <a:extLst>
              <a:ext uri="{FF2B5EF4-FFF2-40B4-BE49-F238E27FC236}">
                <a16:creationId xmlns:a16="http://schemas.microsoft.com/office/drawing/2014/main" id="{520AB940-A6FC-4D89-970B-B2C49B10F26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9539" name="Espace réservé des commentaires 2">
            <a:extLst>
              <a:ext uri="{FF2B5EF4-FFF2-40B4-BE49-F238E27FC236}">
                <a16:creationId xmlns:a16="http://schemas.microsoft.com/office/drawing/2014/main" id="{20186A82-5C61-4D7A-8EB5-B6F807C15B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49540" name="Espace réservé du numéro de diapositive 3">
            <a:extLst>
              <a:ext uri="{FF2B5EF4-FFF2-40B4-BE49-F238E27FC236}">
                <a16:creationId xmlns:a16="http://schemas.microsoft.com/office/drawing/2014/main" id="{CC54C29B-E099-4238-A394-8344CDF31B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5BD9B7-9961-4CC0-AEFE-4BB11D3DC694}" type="slidenum">
              <a:rPr lang="fr-FR" altLang="fr-FR"/>
              <a:pPr fontAlgn="base">
                <a:spcBef>
                  <a:spcPct val="0"/>
                </a:spcBef>
                <a:spcAft>
                  <a:spcPct val="0"/>
                </a:spcAft>
              </a:pPr>
              <a:t>215</a:t>
            </a:fld>
            <a:endParaRPr lang="fr-FR" altLang="fr-F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Espace réservé de l'image des diapositives 1">
            <a:extLst>
              <a:ext uri="{FF2B5EF4-FFF2-40B4-BE49-F238E27FC236}">
                <a16:creationId xmlns:a16="http://schemas.microsoft.com/office/drawing/2014/main" id="{2EDE98B8-CEE2-430B-9351-F3DCD68B09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Espace réservé des commentaires 2">
            <a:extLst>
              <a:ext uri="{FF2B5EF4-FFF2-40B4-BE49-F238E27FC236}">
                <a16:creationId xmlns:a16="http://schemas.microsoft.com/office/drawing/2014/main" id="{15BD393F-A7CB-4148-8F3D-8775DD7281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1588" name="Espace réservé du numéro de diapositive 3">
            <a:extLst>
              <a:ext uri="{FF2B5EF4-FFF2-40B4-BE49-F238E27FC236}">
                <a16:creationId xmlns:a16="http://schemas.microsoft.com/office/drawing/2014/main" id="{0E83E601-9F37-43AA-9770-7627E566173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0F091D-2916-4510-B7C6-8270817F75BB}" type="slidenum">
              <a:rPr lang="fr-FR" altLang="fr-FR"/>
              <a:pPr fontAlgn="base">
                <a:spcBef>
                  <a:spcPct val="0"/>
                </a:spcBef>
                <a:spcAft>
                  <a:spcPct val="0"/>
                </a:spcAft>
              </a:pPr>
              <a:t>216</a:t>
            </a:fld>
            <a:endParaRPr lang="fr-FR" altLang="fr-F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Espace réservé de l'image des diapositives 1">
            <a:extLst>
              <a:ext uri="{FF2B5EF4-FFF2-40B4-BE49-F238E27FC236}">
                <a16:creationId xmlns:a16="http://schemas.microsoft.com/office/drawing/2014/main" id="{615FAC20-E92B-4AA1-A8D1-3CAB726805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Espace réservé des commentaires 2">
            <a:extLst>
              <a:ext uri="{FF2B5EF4-FFF2-40B4-BE49-F238E27FC236}">
                <a16:creationId xmlns:a16="http://schemas.microsoft.com/office/drawing/2014/main" id="{4C80F8E8-BB68-496E-8560-FB32675864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3636" name="Espace réservé du numéro de diapositive 3">
            <a:extLst>
              <a:ext uri="{FF2B5EF4-FFF2-40B4-BE49-F238E27FC236}">
                <a16:creationId xmlns:a16="http://schemas.microsoft.com/office/drawing/2014/main" id="{08ECB540-80BA-4046-9331-661467C499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7A2264-A5A6-47E8-8AA2-6B07F921852C}" type="slidenum">
              <a:rPr lang="fr-FR" altLang="fr-FR"/>
              <a:pPr fontAlgn="base">
                <a:spcBef>
                  <a:spcPct val="0"/>
                </a:spcBef>
                <a:spcAft>
                  <a:spcPct val="0"/>
                </a:spcAft>
              </a:pPr>
              <a:t>217</a:t>
            </a:fld>
            <a:endParaRPr lang="fr-FR" altLang="fr-F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Espace réservé de l'image des diapositives 1">
            <a:extLst>
              <a:ext uri="{FF2B5EF4-FFF2-40B4-BE49-F238E27FC236}">
                <a16:creationId xmlns:a16="http://schemas.microsoft.com/office/drawing/2014/main" id="{435E9A79-E629-4606-8319-B8349FCA35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3" name="Espace réservé des commentaires 2">
            <a:extLst>
              <a:ext uri="{FF2B5EF4-FFF2-40B4-BE49-F238E27FC236}">
                <a16:creationId xmlns:a16="http://schemas.microsoft.com/office/drawing/2014/main" id="{A417ABDA-F441-4E69-8192-7647DE0113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5684" name="Espace réservé du numéro de diapositive 3">
            <a:extLst>
              <a:ext uri="{FF2B5EF4-FFF2-40B4-BE49-F238E27FC236}">
                <a16:creationId xmlns:a16="http://schemas.microsoft.com/office/drawing/2014/main" id="{4B769DA4-ADD3-426F-BB07-4828DA988F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F6B8DD-976F-41A0-B949-05FB72D68C51}" type="slidenum">
              <a:rPr lang="fr-FR" altLang="fr-FR"/>
              <a:pPr fontAlgn="base">
                <a:spcBef>
                  <a:spcPct val="0"/>
                </a:spcBef>
                <a:spcAft>
                  <a:spcPct val="0"/>
                </a:spcAft>
              </a:pPr>
              <a:t>218</a:t>
            </a:fld>
            <a:endParaRPr lang="fr-FR" altLang="fr-F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0DC5F140-465D-46A7-91ED-EC87A036F0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Rectangle 3">
            <a:extLst>
              <a:ext uri="{FF2B5EF4-FFF2-40B4-BE49-F238E27FC236}">
                <a16:creationId xmlns:a16="http://schemas.microsoft.com/office/drawing/2014/main" id="{ABBBC5C2-776E-4D0D-9FB6-41E297CF68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ea typeface="MS Mincho" panose="020B0400000000000000" pitchFamily="49" charset="-128"/>
              </a:rPr>
              <a:t>Incompatibilité des processeurs XSL-FO :</a:t>
            </a:r>
            <a:r>
              <a:rPr lang="fr-FR" altLang="fr-FR" sz="1000">
                <a:ea typeface="MS Mincho" panose="020B0400000000000000" pitchFamily="49" charset="-128"/>
              </a:rPr>
              <a:t> </a:t>
            </a:r>
          </a:p>
          <a:p>
            <a:pPr>
              <a:spcBef>
                <a:spcPct val="0"/>
              </a:spcBef>
            </a:pPr>
            <a:r>
              <a:rPr lang="fr-FR" altLang="fr-FR" sz="1000">
                <a:ea typeface="MS Mincho" panose="020B0400000000000000"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a:spcBef>
                <a:spcPct val="0"/>
              </a:spcBef>
            </a:pPr>
            <a:endParaRPr lang="fr-FR" altLang="fr-FR" sz="10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Espace réservé de l'image des diapositives 1">
            <a:extLst>
              <a:ext uri="{FF2B5EF4-FFF2-40B4-BE49-F238E27FC236}">
                <a16:creationId xmlns:a16="http://schemas.microsoft.com/office/drawing/2014/main" id="{6A21AC16-BF7B-424B-9909-6B8C9AD3E6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9779" name="Espace réservé des commentaires 2">
            <a:extLst>
              <a:ext uri="{FF2B5EF4-FFF2-40B4-BE49-F238E27FC236}">
                <a16:creationId xmlns:a16="http://schemas.microsoft.com/office/drawing/2014/main" id="{BDF675C0-C22A-4402-BE25-1034E39C3B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59780" name="Espace réservé du numéro de diapositive 3">
            <a:extLst>
              <a:ext uri="{FF2B5EF4-FFF2-40B4-BE49-F238E27FC236}">
                <a16:creationId xmlns:a16="http://schemas.microsoft.com/office/drawing/2014/main" id="{18FCC3E5-036A-4351-8897-9FBB4ADB57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791EA7-C804-4494-903F-A34FE4FD2C54}" type="slidenum">
              <a:rPr lang="fr-FR" altLang="fr-FR"/>
              <a:pPr fontAlgn="base">
                <a:spcBef>
                  <a:spcPct val="0"/>
                </a:spcBef>
                <a:spcAft>
                  <a:spcPct val="0"/>
                </a:spcAft>
              </a:pPr>
              <a:t>220</a:t>
            </a:fld>
            <a:endParaRPr lang="fr-FR" alt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1026">
            <a:extLst>
              <a:ext uri="{FF2B5EF4-FFF2-40B4-BE49-F238E27FC236}">
                <a16:creationId xmlns:a16="http://schemas.microsoft.com/office/drawing/2014/main" id="{FED35F30-E656-47D3-BD22-65C86E0F96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1827" name="Rectangle 1027">
            <a:extLst>
              <a:ext uri="{FF2B5EF4-FFF2-40B4-BE49-F238E27FC236}">
                <a16:creationId xmlns:a16="http://schemas.microsoft.com/office/drawing/2014/main" id="{DCC9DF67-4EE4-42A6-954C-E8011DC393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ea typeface="MS Mincho" panose="020B0400000000000000" pitchFamily="49" charset="-128"/>
              </a:rPr>
              <a:t>Exemple de page simple XSL-FO :</a:t>
            </a:r>
            <a:br>
              <a:rPr lang="fr-FR" altLang="fr-FR" b="1">
                <a:ea typeface="MS Mincho" panose="020B0400000000000000" pitchFamily="49" charset="-128"/>
              </a:rPr>
            </a:br>
            <a:r>
              <a:rPr lang="fr-FR" altLang="fr-FR">
                <a:solidFill>
                  <a:srgbClr val="000000"/>
                </a:solidFill>
                <a:cs typeface="Courier New" panose="02070309020205020404" pitchFamily="49" charset="0"/>
              </a:rPr>
              <a:t>&lt;?xml version="1.0" encoding="ISO-8859-1"?&gt;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&lt;fo:root xmlns:fo="http://www.w3.org/1999/XSL/Format"&gt;</a:t>
            </a:r>
            <a:br>
              <a:rPr lang="fr-FR" altLang="fr-FR">
                <a:solidFill>
                  <a:srgbClr val="000000"/>
                </a:solidFill>
                <a:cs typeface="Courier New" panose="02070309020205020404" pitchFamily="49" charset="0"/>
              </a:rPr>
            </a:b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&lt;fo:layout-master-set&gt;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&lt;fo:simple-page-master master-name="my_page_ref" margin-top="1.8cm" margin-bottom="1.8cm" margin-left="2.5cm" margin-right="1.8cm"&gt;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&lt;fo:region-body margin="1cm"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&lt;fo:region-before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&lt;fo:region-after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&lt;fo:region-start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&lt;fo:region-end extent="2cm"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&lt;/fo:simple-page-master&gt;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&lt;/fo:layout-master-set&gt;</a:t>
            </a:r>
            <a:br>
              <a:rPr lang="fr-FR" altLang="fr-FR">
                <a:solidFill>
                  <a:srgbClr val="000000"/>
                </a:solidFill>
                <a:cs typeface="Courier New" panose="02070309020205020404" pitchFamily="49" charset="0"/>
              </a:rPr>
            </a:b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&lt;fo:page-sequence master-reference=" my_page_ref "&gt;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&lt;fo:flow flow-name="xsl-region-body"&gt;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&lt;fo:block font-size="12pt" font-family="sans-serif" color="blue" space-before="5mm"&gt;Hello World !&lt;/fo:block&gt;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&lt;/fo:flow&gt;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  &lt;/fo:page-sequence&gt;</a:t>
            </a:r>
            <a:br>
              <a:rPr lang="fr-FR" altLang="fr-FR">
                <a:solidFill>
                  <a:srgbClr val="000000"/>
                </a:solidFill>
                <a:cs typeface="Courier New" panose="02070309020205020404" pitchFamily="49" charset="0"/>
              </a:rPr>
            </a:br>
            <a:r>
              <a:rPr lang="fr-FR" altLang="fr-FR">
                <a:solidFill>
                  <a:srgbClr val="000000"/>
                </a:solidFill>
                <a:cs typeface="Courier New" panose="02070309020205020404" pitchFamily="49" charset="0"/>
              </a:rPr>
              <a:t>&lt;/fo:root&gt;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image des diapositives 1">
            <a:extLst>
              <a:ext uri="{FF2B5EF4-FFF2-40B4-BE49-F238E27FC236}">
                <a16:creationId xmlns:a16="http://schemas.microsoft.com/office/drawing/2014/main" id="{66E8AB77-985E-4167-8483-5481536FF92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Espace réservé des commentaires 2">
            <a:extLst>
              <a:ext uri="{FF2B5EF4-FFF2-40B4-BE49-F238E27FC236}">
                <a16:creationId xmlns:a16="http://schemas.microsoft.com/office/drawing/2014/main" id="{12EB8E7B-A075-4D3F-8D23-EC3DEAC5A2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0660" name="Espace réservé du numéro de diapositive 3">
            <a:extLst>
              <a:ext uri="{FF2B5EF4-FFF2-40B4-BE49-F238E27FC236}">
                <a16:creationId xmlns:a16="http://schemas.microsoft.com/office/drawing/2014/main" id="{4E83FEDF-BC0F-4F96-B170-13D43C1A9F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7E579DD-7FB4-4355-9F69-0B8288C76D1B}" type="slidenum">
              <a:rPr lang="fr-FR" altLang="fr-FR"/>
              <a:pPr fontAlgn="base">
                <a:spcBef>
                  <a:spcPct val="0"/>
                </a:spcBef>
                <a:spcAft>
                  <a:spcPct val="0"/>
                </a:spcAft>
              </a:pPr>
              <a:t>22</a:t>
            </a:fld>
            <a:endParaRPr lang="fr-FR" alt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Espace réservé de l'image des diapositives 1">
            <a:extLst>
              <a:ext uri="{FF2B5EF4-FFF2-40B4-BE49-F238E27FC236}">
                <a16:creationId xmlns:a16="http://schemas.microsoft.com/office/drawing/2014/main" id="{D56F6274-5CF1-4B8C-8908-568DBFB02E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3875" name="Espace réservé des commentaires 2">
            <a:extLst>
              <a:ext uri="{FF2B5EF4-FFF2-40B4-BE49-F238E27FC236}">
                <a16:creationId xmlns:a16="http://schemas.microsoft.com/office/drawing/2014/main" id="{BD21E7EE-4F34-4E3A-8F8E-CD4F1DEEEA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63876" name="Espace réservé du numéro de diapositive 3">
            <a:extLst>
              <a:ext uri="{FF2B5EF4-FFF2-40B4-BE49-F238E27FC236}">
                <a16:creationId xmlns:a16="http://schemas.microsoft.com/office/drawing/2014/main" id="{52C59C5E-C2B3-4013-8890-13FCB811DC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0E21066-8797-409B-915E-B7BB87C47619}" type="slidenum">
              <a:rPr lang="fr-FR" altLang="fr-FR"/>
              <a:pPr fontAlgn="base">
                <a:spcBef>
                  <a:spcPct val="0"/>
                </a:spcBef>
                <a:spcAft>
                  <a:spcPct val="0"/>
                </a:spcAft>
              </a:pPr>
              <a:t>222</a:t>
            </a:fld>
            <a:endParaRPr lang="fr-FR" alt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a:extLst>
              <a:ext uri="{FF2B5EF4-FFF2-40B4-BE49-F238E27FC236}">
                <a16:creationId xmlns:a16="http://schemas.microsoft.com/office/drawing/2014/main" id="{9BA893A9-E76F-435B-A2F9-E3A979E560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5923" name="Rectangle 3">
            <a:extLst>
              <a:ext uri="{FF2B5EF4-FFF2-40B4-BE49-F238E27FC236}">
                <a16:creationId xmlns:a16="http://schemas.microsoft.com/office/drawing/2014/main" id="{F0907ACA-D955-41F5-8356-DA6EF12A7C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Espace réservé de l'image des diapositives 1">
            <a:extLst>
              <a:ext uri="{FF2B5EF4-FFF2-40B4-BE49-F238E27FC236}">
                <a16:creationId xmlns:a16="http://schemas.microsoft.com/office/drawing/2014/main" id="{0EE8A4A3-A076-431E-B381-E0837121ED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673A860-F90F-417F-87F0-145EB9B49295}"/>
              </a:ext>
            </a:extLst>
          </p:cNvPr>
          <p:cNvSpPr>
            <a:spLocks noGrp="1"/>
          </p:cNvSpPr>
          <p:nvPr>
            <p:ph type="body" idx="1"/>
          </p:nvPr>
        </p:nvSpPr>
        <p:spPr/>
        <p:txBody>
          <a:bodyPr>
            <a:normAutofit fontScale="25000" lnSpcReduction="20000"/>
          </a:bodyPr>
          <a:lstStyle/>
          <a:p>
            <a:pPr fontAlgn="auto">
              <a:spcBef>
                <a:spcPts val="0"/>
              </a:spcBef>
              <a:spcAft>
                <a:spcPts val="0"/>
              </a:spcAft>
              <a:defRPr/>
            </a:pPr>
            <a:r>
              <a:rPr lang="fr-FR" dirty="0"/>
              <a:t>&lt;?xml version="1.0" encoding="ISO-8859-1"?&gt;</a:t>
            </a:r>
          </a:p>
          <a:p>
            <a:pPr fontAlgn="auto">
              <a:spcBef>
                <a:spcPts val="0"/>
              </a:spcBef>
              <a:spcAft>
                <a:spcPts val="0"/>
              </a:spcAft>
              <a:defRPr/>
            </a:pPr>
            <a:r>
              <a:rPr lang="fr-FR" dirty="0"/>
              <a:t>&lt;!DOCTYPE </a:t>
            </a:r>
            <a:r>
              <a:rPr lang="fr-FR" dirty="0" err="1"/>
              <a:t>xsl:stylesheet</a:t>
            </a:r>
            <a:r>
              <a:rPr lang="fr-FR" dirty="0"/>
              <a:t> [</a:t>
            </a:r>
          </a:p>
          <a:p>
            <a:pPr fontAlgn="auto">
              <a:spcBef>
                <a:spcPts val="0"/>
              </a:spcBef>
              <a:spcAft>
                <a:spcPts val="0"/>
              </a:spcAft>
              <a:defRPr/>
            </a:pPr>
            <a:r>
              <a:rPr lang="fr-FR" dirty="0"/>
              <a:t>	&lt;!ENTITY euro "&amp;#x20AC;"&gt;</a:t>
            </a:r>
          </a:p>
          <a:p>
            <a:pPr fontAlgn="auto">
              <a:spcBef>
                <a:spcPts val="0"/>
              </a:spcBef>
              <a:spcAft>
                <a:spcPts val="0"/>
              </a:spcAft>
              <a:defRPr/>
            </a:pPr>
            <a:r>
              <a:rPr lang="fr-FR" dirty="0"/>
              <a:t>]&gt;</a:t>
            </a:r>
          </a:p>
          <a:p>
            <a:pPr fontAlgn="auto">
              <a:spcBef>
                <a:spcPts val="0"/>
              </a:spcBef>
              <a:spcAft>
                <a:spcPts val="0"/>
              </a:spcAft>
              <a:defRPr/>
            </a:pPr>
            <a:r>
              <a:rPr lang="fr-FR" dirty="0"/>
              <a:t>&lt;</a:t>
            </a:r>
            <a:r>
              <a:rPr lang="fr-FR" dirty="0" err="1"/>
              <a:t>xsl:stylesheet</a:t>
            </a:r>
            <a:r>
              <a:rPr lang="fr-FR" dirty="0"/>
              <a:t> version="1.0" </a:t>
            </a:r>
            <a:r>
              <a:rPr lang="fr-FR" dirty="0" err="1"/>
              <a:t>xmlns:xsl</a:t>
            </a:r>
            <a:r>
              <a:rPr lang="fr-FR" dirty="0"/>
              <a:t>="http://www.w3.org/1999/XSL/Transform" </a:t>
            </a:r>
            <a:r>
              <a:rPr lang="fr-FR" dirty="0" err="1"/>
              <a:t>xmlns:fo</a:t>
            </a:r>
            <a:r>
              <a:rPr lang="fr-FR" dirty="0"/>
              <a:t>="http://www.w3.org/1999/XSL/Format"&gt;</a:t>
            </a:r>
          </a:p>
          <a:p>
            <a:pPr fontAlgn="auto">
              <a:spcBef>
                <a:spcPts val="0"/>
              </a:spcBef>
              <a:spcAft>
                <a:spcPts val="0"/>
              </a:spcAft>
              <a:defRPr/>
            </a:pPr>
            <a:r>
              <a:rPr lang="en-US" dirty="0"/>
              <a:t>	&lt;</a:t>
            </a:r>
            <a:r>
              <a:rPr lang="en-US" dirty="0" err="1"/>
              <a:t>xsl:output</a:t>
            </a:r>
            <a:r>
              <a:rPr lang="en-US" dirty="0"/>
              <a:t> method="xml" encoding="ISO-8859-1"/&gt;</a:t>
            </a:r>
          </a:p>
          <a:p>
            <a:pPr fontAlgn="auto">
              <a:spcBef>
                <a:spcPts val="0"/>
              </a:spcBef>
              <a:spcAft>
                <a:spcPts val="0"/>
              </a:spcAft>
              <a:defRPr/>
            </a:pPr>
            <a:r>
              <a:rPr lang="fr-FR" dirty="0"/>
              <a:t>	&lt;</a:t>
            </a:r>
            <a:r>
              <a:rPr lang="fr-FR" dirty="0" err="1"/>
              <a:t>xsl:template</a:t>
            </a:r>
            <a:r>
              <a:rPr lang="fr-FR" dirty="0"/>
              <a:t> match="/"&gt;</a:t>
            </a:r>
          </a:p>
          <a:p>
            <a:pPr fontAlgn="auto">
              <a:spcBef>
                <a:spcPts val="0"/>
              </a:spcBef>
              <a:spcAft>
                <a:spcPts val="0"/>
              </a:spcAft>
              <a:defRPr/>
            </a:pPr>
            <a:r>
              <a:rPr lang="fr-FR" dirty="0"/>
              <a:t>		&lt;</a:t>
            </a:r>
            <a:r>
              <a:rPr lang="fr-FR" dirty="0" err="1"/>
              <a:t>fo:root</a:t>
            </a:r>
            <a:r>
              <a:rPr lang="fr-FR" dirty="0"/>
              <a:t> </a:t>
            </a:r>
            <a:r>
              <a:rPr lang="fr-FR" dirty="0" err="1"/>
              <a:t>xmlns:fo</a:t>
            </a:r>
            <a:r>
              <a:rPr lang="fr-FR" dirty="0"/>
              <a:t>="http://www.w3.org/1999/XSL/Format"&gt;</a:t>
            </a:r>
          </a:p>
          <a:p>
            <a:pPr fontAlgn="auto">
              <a:spcBef>
                <a:spcPts val="0"/>
              </a:spcBef>
              <a:spcAft>
                <a:spcPts val="0"/>
              </a:spcAft>
              <a:defRPr/>
            </a:pPr>
            <a:r>
              <a:rPr lang="fr-FR" dirty="0"/>
              <a:t>			&lt;!--format de papier--&gt;</a:t>
            </a:r>
          </a:p>
          <a:p>
            <a:pPr fontAlgn="auto">
              <a:spcBef>
                <a:spcPts val="0"/>
              </a:spcBef>
              <a:spcAft>
                <a:spcPts val="0"/>
              </a:spcAft>
              <a:defRPr/>
            </a:pPr>
            <a:r>
              <a:rPr lang="fr-FR" dirty="0"/>
              <a:t>			&lt;</a:t>
            </a:r>
            <a:r>
              <a:rPr lang="fr-FR" dirty="0" err="1"/>
              <a:t>fo:layout-master-set</a:t>
            </a:r>
            <a:r>
              <a:rPr lang="fr-FR" dirty="0"/>
              <a:t>&gt;</a:t>
            </a:r>
          </a:p>
          <a:p>
            <a:pPr fontAlgn="auto">
              <a:spcBef>
                <a:spcPts val="0"/>
              </a:spcBef>
              <a:spcAft>
                <a:spcPts val="0"/>
              </a:spcAft>
              <a:defRPr/>
            </a:pPr>
            <a:r>
              <a:rPr lang="fr-FR" dirty="0"/>
              <a:t>				&lt;</a:t>
            </a:r>
            <a:r>
              <a:rPr lang="fr-FR" dirty="0" err="1"/>
              <a:t>fo:simple-page-master</a:t>
            </a:r>
            <a:r>
              <a:rPr lang="fr-FR" dirty="0"/>
              <a:t> master-</a:t>
            </a:r>
            <a:r>
              <a:rPr lang="fr-FR" dirty="0" err="1"/>
              <a:t>name</a:t>
            </a:r>
            <a:r>
              <a:rPr lang="fr-FR" dirty="0"/>
              <a:t>="a4Portrait" page-</a:t>
            </a:r>
            <a:r>
              <a:rPr lang="fr-FR" dirty="0" err="1"/>
              <a:t>height</a:t>
            </a:r>
            <a:r>
              <a:rPr lang="fr-FR" dirty="0"/>
              <a:t>="297mm" page-</a:t>
            </a:r>
            <a:r>
              <a:rPr lang="fr-FR" dirty="0" err="1"/>
              <a:t>width</a:t>
            </a:r>
            <a:r>
              <a:rPr lang="fr-FR" dirty="0"/>
              <a:t>="210mm"&gt;</a:t>
            </a:r>
          </a:p>
          <a:p>
            <a:pPr fontAlgn="auto">
              <a:spcBef>
                <a:spcPts val="0"/>
              </a:spcBef>
              <a:spcAft>
                <a:spcPts val="0"/>
              </a:spcAft>
              <a:defRPr/>
            </a:pPr>
            <a:r>
              <a:rPr lang="en-US" dirty="0"/>
              <a:t>					&lt;</a:t>
            </a:r>
            <a:r>
              <a:rPr lang="en-US" dirty="0" err="1"/>
              <a:t>fo:region</a:t>
            </a:r>
            <a:r>
              <a:rPr lang="en-US" dirty="0"/>
              <a:t>-body margin-top="20mm" margin-bottom="10mm"/&gt;</a:t>
            </a:r>
          </a:p>
          <a:p>
            <a:pPr fontAlgn="auto">
              <a:spcBef>
                <a:spcPts val="0"/>
              </a:spcBef>
              <a:spcAft>
                <a:spcPts val="0"/>
              </a:spcAft>
              <a:defRPr/>
            </a:pPr>
            <a:r>
              <a:rPr lang="fr-FR" dirty="0"/>
              <a:t>					&lt;</a:t>
            </a:r>
            <a:r>
              <a:rPr lang="fr-FR" dirty="0" err="1"/>
              <a:t>fo:region-before</a:t>
            </a:r>
            <a:r>
              <a:rPr lang="fr-FR" dirty="0"/>
              <a:t> </a:t>
            </a:r>
            <a:r>
              <a:rPr lang="fr-FR" dirty="0" err="1"/>
              <a:t>extent</a:t>
            </a:r>
            <a:r>
              <a:rPr lang="fr-FR" dirty="0"/>
              <a:t>="20mm"/&gt;</a:t>
            </a:r>
          </a:p>
          <a:p>
            <a:pPr fontAlgn="auto">
              <a:spcBef>
                <a:spcPts val="0"/>
              </a:spcBef>
              <a:spcAft>
                <a:spcPts val="0"/>
              </a:spcAft>
              <a:defRPr/>
            </a:pPr>
            <a:r>
              <a:rPr lang="fr-FR" dirty="0"/>
              <a:t>					&lt;</a:t>
            </a:r>
            <a:r>
              <a:rPr lang="fr-FR" dirty="0" err="1"/>
              <a:t>fo:region-after</a:t>
            </a:r>
            <a:r>
              <a:rPr lang="fr-FR" dirty="0"/>
              <a:t> </a:t>
            </a:r>
            <a:r>
              <a:rPr lang="fr-FR" dirty="0" err="1"/>
              <a:t>extent</a:t>
            </a:r>
            <a:r>
              <a:rPr lang="fr-FR" dirty="0"/>
              <a:t>="10mm"/&gt;</a:t>
            </a:r>
          </a:p>
          <a:p>
            <a:pPr fontAlgn="auto">
              <a:spcBef>
                <a:spcPts val="0"/>
              </a:spcBef>
              <a:spcAft>
                <a:spcPts val="0"/>
              </a:spcAft>
              <a:defRPr/>
            </a:pPr>
            <a:r>
              <a:rPr lang="fr-FR" dirty="0"/>
              <a:t>				&lt;/</a:t>
            </a:r>
            <a:r>
              <a:rPr lang="fr-FR" dirty="0" err="1"/>
              <a:t>fo:simple-page-master</a:t>
            </a:r>
            <a:r>
              <a:rPr lang="fr-FR" dirty="0"/>
              <a:t>&gt;</a:t>
            </a:r>
          </a:p>
          <a:p>
            <a:pPr fontAlgn="auto">
              <a:spcBef>
                <a:spcPts val="0"/>
              </a:spcBef>
              <a:spcAft>
                <a:spcPts val="0"/>
              </a:spcAft>
              <a:defRPr/>
            </a:pPr>
            <a:r>
              <a:rPr lang="fr-FR" dirty="0"/>
              <a:t>			&lt;/</a:t>
            </a:r>
            <a:r>
              <a:rPr lang="fr-FR" dirty="0" err="1"/>
              <a:t>fo:layout-master-set</a:t>
            </a:r>
            <a:r>
              <a:rPr lang="fr-FR" dirty="0"/>
              <a:t>&gt;</a:t>
            </a:r>
          </a:p>
          <a:p>
            <a:pPr fontAlgn="auto">
              <a:spcBef>
                <a:spcPts val="0"/>
              </a:spcBef>
              <a:spcAft>
                <a:spcPts val="0"/>
              </a:spcAft>
              <a:defRPr/>
            </a:pPr>
            <a:r>
              <a:rPr lang="fr-FR" dirty="0"/>
              <a:t>			&lt;!--départ d'une nouvelle page pour un flux de données--&gt;</a:t>
            </a:r>
          </a:p>
          <a:p>
            <a:pPr fontAlgn="auto">
              <a:spcBef>
                <a:spcPts val="0"/>
              </a:spcBef>
              <a:spcAft>
                <a:spcPts val="0"/>
              </a:spcAft>
              <a:defRPr/>
            </a:pPr>
            <a:r>
              <a:rPr lang="fr-FR" dirty="0"/>
              <a:t>			&lt;</a:t>
            </a:r>
            <a:r>
              <a:rPr lang="fr-FR" dirty="0" err="1"/>
              <a:t>fo:page-sequence</a:t>
            </a:r>
            <a:r>
              <a:rPr lang="fr-FR" dirty="0"/>
              <a:t> master-</a:t>
            </a:r>
            <a:r>
              <a:rPr lang="fr-FR" dirty="0" err="1"/>
              <a:t>reference</a:t>
            </a:r>
            <a:r>
              <a:rPr lang="fr-FR" dirty="0"/>
              <a:t>="a4Portrait"&gt;</a:t>
            </a:r>
          </a:p>
          <a:p>
            <a:pPr fontAlgn="auto">
              <a:spcBef>
                <a:spcPts val="0"/>
              </a:spcBef>
              <a:spcAft>
                <a:spcPts val="0"/>
              </a:spcAft>
              <a:defRPr/>
            </a:pPr>
            <a:r>
              <a:rPr lang="fr-FR" dirty="0"/>
              <a:t>				&lt;</a:t>
            </a:r>
            <a:r>
              <a:rPr lang="fr-FR" dirty="0" err="1"/>
              <a:t>fo:flow</a:t>
            </a:r>
            <a:r>
              <a:rPr lang="fr-FR" dirty="0"/>
              <a:t> flow-</a:t>
            </a:r>
            <a:r>
              <a:rPr lang="fr-FR" dirty="0" err="1"/>
              <a:t>name</a:t>
            </a:r>
            <a:r>
              <a:rPr lang="fr-FR" dirty="0"/>
              <a:t>="</a:t>
            </a:r>
            <a:r>
              <a:rPr lang="fr-FR" dirty="0" err="1"/>
              <a:t>xsl</a:t>
            </a:r>
            <a:r>
              <a:rPr lang="fr-FR" dirty="0"/>
              <a:t>-</a:t>
            </a:r>
            <a:r>
              <a:rPr lang="fr-FR" dirty="0" err="1"/>
              <a:t>region</a:t>
            </a:r>
            <a:r>
              <a:rPr lang="fr-FR" dirty="0"/>
              <a:t>-body"&gt;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en-US" dirty="0"/>
              <a:t>						&lt;</a:t>
            </a:r>
            <a:r>
              <a:rPr lang="en-US" dirty="0" err="1"/>
              <a:t>fo:block</a:t>
            </a:r>
            <a:r>
              <a:rPr lang="en-US" dirty="0"/>
              <a:t> background-color="LIGHTBLUE" margin-left="5mm" margin-right="120mm"&gt;</a:t>
            </a:r>
            <a:r>
              <a:rPr lang="en-US" dirty="0" err="1"/>
              <a:t>emeteur</a:t>
            </a:r>
            <a:r>
              <a:rPr lang="en-US" dirty="0"/>
              <a:t>&lt;/</a:t>
            </a:r>
            <a:r>
              <a:rPr lang="en-US" dirty="0" err="1"/>
              <a:t>fo:block</a:t>
            </a:r>
            <a:r>
              <a:rPr lang="en-US" dirty="0"/>
              <a:t>&gt;</a:t>
            </a:r>
          </a:p>
          <a:p>
            <a:pPr fontAlgn="auto">
              <a:spcBef>
                <a:spcPts val="0"/>
              </a:spcBef>
              <a:spcAft>
                <a:spcPts val="0"/>
              </a:spcAft>
              <a:defRPr/>
            </a:pPr>
            <a:r>
              <a:rPr lang="en-US" dirty="0"/>
              <a:t>						&lt;</a:t>
            </a:r>
            <a:r>
              <a:rPr lang="en-US" dirty="0" err="1"/>
              <a:t>fo:block</a:t>
            </a:r>
            <a:r>
              <a:rPr lang="en-US" dirty="0"/>
              <a:t> background-color="RED" margin-right="20mm" margin-left="90mm"&gt;</a:t>
            </a:r>
            <a:r>
              <a:rPr lang="en-US" dirty="0" err="1"/>
              <a:t>destinataire</a:t>
            </a:r>
            <a:r>
              <a:rPr lang="en-US" dirty="0"/>
              <a:t>&lt;/</a:t>
            </a:r>
            <a:r>
              <a:rPr lang="en-US" dirty="0" err="1"/>
              <a:t>fo:block</a:t>
            </a:r>
            <a:r>
              <a:rPr lang="en-US" dirty="0"/>
              <a:t>&gt;</a:t>
            </a:r>
          </a:p>
          <a:p>
            <a:pPr fontAlgn="auto">
              <a:spcBef>
                <a:spcPts val="0"/>
              </a:spcBef>
              <a:spcAft>
                <a:spcPts val="0"/>
              </a:spcAft>
              <a:defRPr/>
            </a:pPr>
            <a:r>
              <a:rPr lang="fr-FR" dirty="0"/>
              <a:t>						&lt;</a:t>
            </a:r>
            <a:r>
              <a:rPr lang="fr-FR" dirty="0" err="1"/>
              <a:t>fo:block-container</a:t>
            </a:r>
            <a:r>
              <a:rPr lang="fr-FR" dirty="0"/>
              <a:t> background-</a:t>
            </a:r>
            <a:r>
              <a:rPr lang="fr-FR" dirty="0" err="1"/>
              <a:t>color</a:t>
            </a:r>
            <a:r>
              <a:rPr lang="fr-FR" dirty="0"/>
              <a:t>="YELLOW"&gt;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="center"&gt;Facture N°&lt;</a:t>
            </a:r>
            <a:r>
              <a:rPr lang="fr-FR" dirty="0" err="1"/>
              <a:t>fo:inline</a:t>
            </a:r>
            <a:r>
              <a:rPr lang="fr-FR" dirty="0"/>
              <a:t> text-</a:t>
            </a:r>
            <a:r>
              <a:rPr lang="fr-FR" dirty="0" err="1"/>
              <a:t>decoration</a:t>
            </a:r>
            <a:r>
              <a:rPr lang="fr-FR" dirty="0"/>
              <a:t>="</a:t>
            </a:r>
            <a:r>
              <a:rPr lang="fr-FR" dirty="0" err="1"/>
              <a:t>underline</a:t>
            </a:r>
            <a:r>
              <a:rPr lang="fr-FR" dirty="0"/>
              <a:t>"&gt;45515181&lt;/</a:t>
            </a:r>
            <a:r>
              <a:rPr lang="fr-FR" dirty="0" err="1"/>
              <a:t>fo:inline</a:t>
            </a:r>
            <a:r>
              <a:rPr lang="fr-FR" dirty="0"/>
              <a:t>&gt;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fo:block-container</a:t>
            </a:r>
            <a:r>
              <a:rPr lang="fr-FR" dirty="0"/>
              <a:t>&gt;</a:t>
            </a:r>
          </a:p>
          <a:p>
            <a:pPr fontAlgn="auto">
              <a:spcBef>
                <a:spcPts val="0"/>
              </a:spcBef>
              <a:spcAft>
                <a:spcPts val="0"/>
              </a:spcAft>
              <a:defRPr/>
            </a:pPr>
            <a:r>
              <a:rPr lang="fr-FR" dirty="0"/>
              <a:t>						&lt;</a:t>
            </a:r>
            <a:r>
              <a:rPr lang="fr-FR" dirty="0" err="1"/>
              <a:t>fo:block</a:t>
            </a:r>
            <a:r>
              <a:rPr lang="fr-FR" dirty="0"/>
              <a:t> </a:t>
            </a:r>
            <a:r>
              <a:rPr lang="fr-FR" dirty="0" err="1"/>
              <a:t>padding</a:t>
            </a:r>
            <a:r>
              <a:rPr lang="fr-FR" dirty="0"/>
              <a:t>="0 20mm"&gt;</a:t>
            </a:r>
          </a:p>
          <a:p>
            <a:pPr fontAlgn="auto">
              <a:spcBef>
                <a:spcPts val="0"/>
              </a:spcBef>
              <a:spcAft>
                <a:spcPts val="0"/>
              </a:spcAft>
              <a:defRPr/>
            </a:pPr>
            <a:r>
              <a:rPr lang="fr-FR" dirty="0"/>
              <a:t>							&lt;</a:t>
            </a:r>
            <a:r>
              <a:rPr lang="fr-FR" dirty="0" err="1"/>
              <a:t>fo:table</a:t>
            </a:r>
            <a:r>
              <a:rPr lang="fr-FR" dirty="0"/>
              <a:t>&gt;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fo:table-cell</a:t>
            </a:r>
            <a:r>
              <a:rPr lang="fr-FR" dirty="0"/>
              <a:t> </a:t>
            </a:r>
            <a:r>
              <a:rPr lang="fr-FR" dirty="0" err="1"/>
              <a:t>width</a:t>
            </a:r>
            <a:r>
              <a:rPr lang="fr-FR" dirty="0"/>
              <a:t>="5mm"&gt;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width="30mm" start-indent="0"&gt;</a:t>
            </a:r>
          </a:p>
          <a:p>
            <a:pPr fontAlgn="auto">
              <a:spcBef>
                <a:spcPts val="0"/>
              </a:spcBef>
              <a:spcAft>
                <a:spcPts val="0"/>
              </a:spcAft>
              <a:defRPr/>
            </a:pPr>
            <a:r>
              <a:rPr lang="fr-FR" dirty="0"/>
              <a:t>											&lt;</a:t>
            </a:r>
            <a:r>
              <a:rPr lang="fr-FR" dirty="0" err="1"/>
              <a:t>fo:block</a:t>
            </a:r>
            <a:r>
              <a:rPr lang="fr-FR" dirty="0"/>
              <a:t>&gt;REF-23445&lt;/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 </a:t>
            </a:r>
            <a:r>
              <a:rPr lang="fr-FR" dirty="0" err="1"/>
              <a:t>width</a:t>
            </a:r>
            <a:r>
              <a:rPr lang="fr-FR" dirty="0"/>
              <a:t>="90mm"&gt;Install. BA13&lt;/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width="20mm"&gt;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="center"&gt;0.25&lt;/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width="20mm"&gt;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 </a:t>
            </a:r>
            <a:r>
              <a:rPr lang="fr-FR" dirty="0" err="1"/>
              <a:t>width</a:t>
            </a:r>
            <a:r>
              <a:rPr lang="fr-FR" dirty="0"/>
              <a:t>="20mm"&gt;50.00&amp;euro;&lt;/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en-US" dirty="0"/>
              <a:t>										&lt;</a:t>
            </a:r>
            <a:r>
              <a:rPr lang="en-US" dirty="0" err="1"/>
              <a:t>fo:table</a:t>
            </a:r>
            <a:r>
              <a:rPr lang="en-US" dirty="0"/>
              <a:t>-cell border="0.5mm solid black" width="20mm"&gt;</a:t>
            </a:r>
          </a:p>
          <a:p>
            <a:pPr fontAlgn="auto">
              <a:spcBef>
                <a:spcPts val="0"/>
              </a:spcBef>
              <a:spcAft>
                <a:spcPts val="0"/>
              </a:spcAft>
              <a:defRPr/>
            </a:pPr>
            <a:r>
              <a:rPr lang="fr-FR" dirty="0"/>
              <a:t>											&lt;</a:t>
            </a:r>
            <a:r>
              <a:rPr lang="fr-FR" dirty="0" err="1"/>
              <a:t>fo:block</a:t>
            </a:r>
            <a:r>
              <a:rPr lang="fr-FR" dirty="0"/>
              <a:t> text-</a:t>
            </a:r>
            <a:r>
              <a:rPr lang="fr-FR" dirty="0" err="1"/>
              <a:t>align</a:t>
            </a:r>
            <a:r>
              <a:rPr lang="fr-FR" dirty="0"/>
              <a:t>="center"&gt;12.50_&lt;/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fo:table-cell</a:t>
            </a:r>
            <a:r>
              <a:rPr lang="fr-FR" dirty="0"/>
              <a:t> </a:t>
            </a:r>
            <a:r>
              <a:rPr lang="fr-FR" dirty="0" err="1"/>
              <a:t>width</a:t>
            </a:r>
            <a:r>
              <a:rPr lang="fr-FR" dirty="0"/>
              <a:t>="5mm"&gt;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							&lt;/</a:t>
            </a:r>
            <a:r>
              <a:rPr lang="fr-FR" dirty="0" err="1"/>
              <a:t>fo:table</a:t>
            </a:r>
            <a:r>
              <a:rPr lang="fr-FR" dirty="0"/>
              <a:t>&gt;</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&lt;</a:t>
            </a:r>
            <a:r>
              <a:rPr lang="fr-FR" dirty="0" err="1"/>
              <a:t>fo:block</a:t>
            </a:r>
            <a:r>
              <a:rPr lang="fr-FR" dirty="0"/>
              <a:t>&gt;</a:t>
            </a:r>
          </a:p>
          <a:p>
            <a:pPr fontAlgn="auto">
              <a:spcBef>
                <a:spcPts val="0"/>
              </a:spcBef>
              <a:spcAft>
                <a:spcPts val="0"/>
              </a:spcAft>
              <a:defRPr/>
            </a:pPr>
            <a:r>
              <a:rPr lang="fr-FR" dirty="0"/>
              <a:t>&lt;</a:t>
            </a:r>
            <a:r>
              <a:rPr lang="fr-FR" dirty="0" err="1"/>
              <a:t>fo:table</a:t>
            </a:r>
            <a:r>
              <a:rPr lang="fr-FR" dirty="0"/>
              <a:t> </a:t>
            </a:r>
            <a:r>
              <a:rPr lang="fr-FR" dirty="0" err="1"/>
              <a:t>margin</a:t>
            </a:r>
            <a:r>
              <a:rPr lang="fr-FR" dirty="0"/>
              <a:t>="0 25cm"&gt;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fo:block</a:t>
            </a:r>
            <a:r>
              <a:rPr lang="fr-FR" dirty="0"/>
              <a:t>&gt;</a:t>
            </a:r>
            <a:r>
              <a:rPr lang="fr-FR" dirty="0" err="1"/>
              <a:t>dfvfdv</a:t>
            </a:r>
            <a:r>
              <a:rPr lang="fr-FR" dirty="0"/>
              <a:t>&lt;/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&gt;&lt;</a:t>
            </a:r>
            <a:r>
              <a:rPr lang="fr-FR" dirty="0" err="1"/>
              <a:t>fo:table-cell</a:t>
            </a:r>
            <a:r>
              <a:rPr lang="fr-FR" dirty="0"/>
              <a:t>&gt;</a:t>
            </a:r>
          </a:p>
          <a:p>
            <a:pPr fontAlgn="auto">
              <a:spcBef>
                <a:spcPts val="0"/>
              </a:spcBef>
              <a:spcAft>
                <a:spcPts val="0"/>
              </a:spcAft>
              <a:defRPr/>
            </a:pPr>
            <a:r>
              <a:rPr lang="fr-FR" dirty="0"/>
              <a:t>				&lt;</a:t>
            </a:r>
            <a:r>
              <a:rPr lang="fr-FR" dirty="0" err="1"/>
              <a:t>fo:block</a:t>
            </a:r>
            <a:r>
              <a:rPr lang="fr-FR" dirty="0"/>
              <a:t>&gt;</a:t>
            </a:r>
            <a:r>
              <a:rPr lang="fr-FR" dirty="0" err="1"/>
              <a:t>vdssdfv</a:t>
            </a:r>
            <a:r>
              <a:rPr lang="fr-FR" dirty="0"/>
              <a:t>&lt;/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&gt;&lt;</a:t>
            </a:r>
            <a:r>
              <a:rPr lang="fr-FR" dirty="0" err="1"/>
              <a:t>fo:table-cell</a:t>
            </a:r>
            <a:r>
              <a:rPr lang="fr-FR" dirty="0"/>
              <a:t>&gt;</a:t>
            </a:r>
          </a:p>
          <a:p>
            <a:pPr fontAlgn="auto">
              <a:spcBef>
                <a:spcPts val="0"/>
              </a:spcBef>
              <a:spcAft>
                <a:spcPts val="0"/>
              </a:spcAft>
              <a:defRPr/>
            </a:pPr>
            <a:r>
              <a:rPr lang="fr-FR" dirty="0"/>
              <a:t>				&lt;</a:t>
            </a:r>
            <a:r>
              <a:rPr lang="fr-FR" dirty="0" err="1"/>
              <a:t>fo:block</a:t>
            </a:r>
            <a:r>
              <a:rPr lang="fr-FR" dirty="0"/>
              <a:t>&gt;</a:t>
            </a:r>
            <a:r>
              <a:rPr lang="fr-FR" dirty="0" err="1"/>
              <a:t>thrths</a:t>
            </a:r>
            <a:r>
              <a:rPr lang="fr-FR" dirty="0"/>
              <a:t>&lt;/</a:t>
            </a:r>
            <a:r>
              <a:rPr lang="fr-FR" dirty="0" err="1"/>
              <a:t>fo:block</a:t>
            </a:r>
            <a:r>
              <a:rPr lang="fr-FR" dirty="0"/>
              <a:t>&gt;</a:t>
            </a:r>
          </a:p>
          <a:p>
            <a:pPr fontAlgn="auto">
              <a:spcBef>
                <a:spcPts val="0"/>
              </a:spcBef>
              <a:spcAft>
                <a:spcPts val="0"/>
              </a:spcAft>
              <a:defRPr/>
            </a:pPr>
            <a:r>
              <a:rPr lang="fr-FR" dirty="0"/>
              <a:t>			&lt;/</a:t>
            </a:r>
            <a:r>
              <a:rPr lang="fr-FR" dirty="0" err="1"/>
              <a:t>fo:table-cell</a:t>
            </a:r>
            <a:r>
              <a:rPr lang="fr-FR" dirty="0"/>
              <a:t>&gt;</a:t>
            </a:r>
          </a:p>
          <a:p>
            <a:pPr fontAlgn="auto">
              <a:spcBef>
                <a:spcPts val="0"/>
              </a:spcBef>
              <a:spcAft>
                <a:spcPts val="0"/>
              </a:spcAft>
              <a:defRPr/>
            </a:pPr>
            <a:r>
              <a:rPr lang="fr-FR" dirty="0"/>
              <a:t>		&lt;/</a:t>
            </a:r>
            <a:r>
              <a:rPr lang="fr-FR" dirty="0" err="1"/>
              <a:t>fo:table-row</a:t>
            </a:r>
            <a:r>
              <a:rPr lang="fr-FR" dirty="0"/>
              <a:t>&gt;</a:t>
            </a:r>
          </a:p>
          <a:p>
            <a:pPr fontAlgn="auto">
              <a:spcBef>
                <a:spcPts val="0"/>
              </a:spcBef>
              <a:spcAft>
                <a:spcPts val="0"/>
              </a:spcAft>
              <a:defRPr/>
            </a:pPr>
            <a:r>
              <a:rPr lang="fr-FR" dirty="0"/>
              <a:t>	&lt;/</a:t>
            </a:r>
            <a:r>
              <a:rPr lang="fr-FR" dirty="0" err="1"/>
              <a:t>fo:table-body</a:t>
            </a:r>
            <a:r>
              <a:rPr lang="fr-FR" dirty="0"/>
              <a:t>&gt;</a:t>
            </a:r>
          </a:p>
          <a:p>
            <a:pPr fontAlgn="auto">
              <a:spcBef>
                <a:spcPts val="0"/>
              </a:spcBef>
              <a:spcAft>
                <a:spcPts val="0"/>
              </a:spcAft>
              <a:defRPr/>
            </a:pPr>
            <a:r>
              <a:rPr lang="fr-FR" dirty="0"/>
              <a:t>&lt;/</a:t>
            </a:r>
            <a:r>
              <a:rPr lang="fr-FR" dirty="0" err="1"/>
              <a:t>fo:table</a:t>
            </a:r>
            <a:r>
              <a:rPr lang="fr-FR" dirty="0"/>
              <a:t>&gt;</a:t>
            </a:r>
          </a:p>
          <a:p>
            <a:pPr fontAlgn="auto">
              <a:spcBef>
                <a:spcPts val="0"/>
              </a:spcBef>
              <a:spcAft>
                <a:spcPts val="0"/>
              </a:spcAft>
              <a:defRPr/>
            </a:pPr>
            <a:r>
              <a:rPr lang="fr-FR" dirty="0"/>
              <a:t>&lt;/</a:t>
            </a:r>
            <a:r>
              <a:rPr lang="fr-FR" dirty="0" err="1"/>
              <a:t>fo:block</a:t>
            </a:r>
            <a:r>
              <a:rPr lang="fr-FR" dirty="0"/>
              <a:t>&gt;					</a:t>
            </a:r>
          </a:p>
          <a:p>
            <a:pPr fontAlgn="auto">
              <a:spcBef>
                <a:spcPts val="0"/>
              </a:spcBef>
              <a:spcAft>
                <a:spcPts val="0"/>
              </a:spcAft>
              <a:defRPr/>
            </a:pPr>
            <a:r>
              <a:rPr lang="fr-FR" dirty="0"/>
              <a:t>					&lt;/</a:t>
            </a:r>
            <a:r>
              <a:rPr lang="fr-FR" dirty="0" err="1"/>
              <a:t>fo:block</a:t>
            </a:r>
            <a:r>
              <a:rPr lang="fr-FR" dirty="0"/>
              <a:t>&gt;</a:t>
            </a:r>
          </a:p>
          <a:p>
            <a:pPr fontAlgn="auto">
              <a:spcBef>
                <a:spcPts val="0"/>
              </a:spcBef>
              <a:spcAft>
                <a:spcPts val="0"/>
              </a:spcAft>
              <a:defRPr/>
            </a:pPr>
            <a:r>
              <a:rPr lang="fr-FR" dirty="0"/>
              <a:t>				&lt;/</a:t>
            </a:r>
            <a:r>
              <a:rPr lang="fr-FR" dirty="0" err="1"/>
              <a:t>fo:flow</a:t>
            </a:r>
            <a:r>
              <a:rPr lang="fr-FR" dirty="0"/>
              <a:t>&gt;</a:t>
            </a:r>
          </a:p>
          <a:p>
            <a:pPr fontAlgn="auto">
              <a:spcBef>
                <a:spcPts val="0"/>
              </a:spcBef>
              <a:spcAft>
                <a:spcPts val="0"/>
              </a:spcAft>
              <a:defRPr/>
            </a:pPr>
            <a:r>
              <a:rPr lang="fr-FR" dirty="0"/>
              <a:t>			&lt;/</a:t>
            </a:r>
            <a:r>
              <a:rPr lang="fr-FR" dirty="0" err="1"/>
              <a:t>fo:page-sequence</a:t>
            </a:r>
            <a:r>
              <a:rPr lang="fr-FR" dirty="0"/>
              <a:t>&gt;</a:t>
            </a:r>
          </a:p>
          <a:p>
            <a:pPr fontAlgn="auto">
              <a:spcBef>
                <a:spcPts val="0"/>
              </a:spcBef>
              <a:spcAft>
                <a:spcPts val="0"/>
              </a:spcAft>
              <a:defRPr/>
            </a:pPr>
            <a:r>
              <a:rPr lang="fr-FR" dirty="0"/>
              <a:t>		&lt;/</a:t>
            </a:r>
            <a:r>
              <a:rPr lang="fr-FR" dirty="0" err="1"/>
              <a:t>fo:root</a:t>
            </a:r>
            <a:r>
              <a:rPr lang="fr-FR" dirty="0"/>
              <a:t>&gt;</a:t>
            </a:r>
          </a:p>
          <a:p>
            <a:pPr fontAlgn="auto">
              <a:spcBef>
                <a:spcPts val="0"/>
              </a:spcBef>
              <a:spcAft>
                <a:spcPts val="0"/>
              </a:spcAft>
              <a:defRPr/>
            </a:pPr>
            <a:r>
              <a:rPr lang="fr-FR" dirty="0"/>
              <a:t>	&lt;/</a:t>
            </a:r>
            <a:r>
              <a:rPr lang="fr-FR" dirty="0" err="1"/>
              <a:t>xsl:template</a:t>
            </a:r>
            <a:r>
              <a:rPr lang="fr-FR" dirty="0"/>
              <a:t>&gt;</a:t>
            </a:r>
          </a:p>
          <a:p>
            <a:pPr fontAlgn="auto">
              <a:spcBef>
                <a:spcPts val="0"/>
              </a:spcBef>
              <a:spcAft>
                <a:spcPts val="0"/>
              </a:spcAft>
              <a:defRPr/>
            </a:pPr>
            <a:r>
              <a:rPr lang="fr-FR" dirty="0"/>
              <a:t>&lt;/</a:t>
            </a:r>
            <a:r>
              <a:rPr lang="fr-FR" dirty="0" err="1"/>
              <a:t>xsl:stylesheet</a:t>
            </a:r>
            <a:r>
              <a:rPr lang="fr-FR" dirty="0"/>
              <a:t>&gt;</a:t>
            </a:r>
          </a:p>
          <a:p>
            <a:pPr fontAlgn="auto">
              <a:spcBef>
                <a:spcPts val="0"/>
              </a:spcBef>
              <a:spcAft>
                <a:spcPts val="0"/>
              </a:spcAft>
              <a:defRPr/>
            </a:pPr>
            <a:endParaRPr lang="fr-FR" dirty="0"/>
          </a:p>
        </p:txBody>
      </p:sp>
      <p:sp>
        <p:nvSpPr>
          <p:cNvPr id="467972" name="Espace réservé du numéro de diapositive 3">
            <a:extLst>
              <a:ext uri="{FF2B5EF4-FFF2-40B4-BE49-F238E27FC236}">
                <a16:creationId xmlns:a16="http://schemas.microsoft.com/office/drawing/2014/main" id="{4363D3AA-6797-4808-B908-02919FBE882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CDB4610-F5FB-4EBF-9715-916C792474A1}" type="slidenum">
              <a:rPr lang="fr-FR" altLang="fr-FR"/>
              <a:pPr fontAlgn="base">
                <a:spcBef>
                  <a:spcPct val="0"/>
                </a:spcBef>
                <a:spcAft>
                  <a:spcPct val="0"/>
                </a:spcAft>
              </a:pPr>
              <a:t>224</a:t>
            </a:fld>
            <a:endParaRPr lang="fr-FR" alt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Espace réservé de l'image des diapositives 1">
            <a:extLst>
              <a:ext uri="{FF2B5EF4-FFF2-40B4-BE49-F238E27FC236}">
                <a16:creationId xmlns:a16="http://schemas.microsoft.com/office/drawing/2014/main" id="{22CCF0BB-CB6A-485C-9AC5-F15CB626A0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19" name="Espace réservé des commentaires 2">
            <a:extLst>
              <a:ext uri="{FF2B5EF4-FFF2-40B4-BE49-F238E27FC236}">
                <a16:creationId xmlns:a16="http://schemas.microsoft.com/office/drawing/2014/main" id="{692C5331-812C-4CE5-B0E9-75BAB6C324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0020" name="Espace réservé du numéro de diapositive 3">
            <a:extLst>
              <a:ext uri="{FF2B5EF4-FFF2-40B4-BE49-F238E27FC236}">
                <a16:creationId xmlns:a16="http://schemas.microsoft.com/office/drawing/2014/main" id="{51641AD7-AF46-451C-AA42-BFC2B502AC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52240-6045-4129-BF42-E9AEAD564D0E}" type="slidenum">
              <a:rPr lang="fr-FR" altLang="fr-FR"/>
              <a:pPr fontAlgn="base">
                <a:spcBef>
                  <a:spcPct val="0"/>
                </a:spcBef>
                <a:spcAft>
                  <a:spcPct val="0"/>
                </a:spcAft>
              </a:pPr>
              <a:t>225</a:t>
            </a:fld>
            <a:endParaRPr lang="fr-FR" alt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226</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229</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231</a:t>
            </a:fld>
            <a:endParaRPr lang="fr-FR"/>
          </a:p>
        </p:txBody>
      </p:sp>
    </p:spTree>
    <p:extLst>
      <p:ext uri="{BB962C8B-B14F-4D97-AF65-F5344CB8AC3E}">
        <p14:creationId xmlns:p14="http://schemas.microsoft.com/office/powerpoint/2010/main" val="710678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image des diapositives 1">
            <a:extLst>
              <a:ext uri="{FF2B5EF4-FFF2-40B4-BE49-F238E27FC236}">
                <a16:creationId xmlns:a16="http://schemas.microsoft.com/office/drawing/2014/main" id="{F8519D70-C73E-479F-BA3F-4493D47021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Espace réservé des commentaires 2">
            <a:extLst>
              <a:ext uri="{FF2B5EF4-FFF2-40B4-BE49-F238E27FC236}">
                <a16:creationId xmlns:a16="http://schemas.microsoft.com/office/drawing/2014/main" id="{DDADC271-2C68-4E73-926A-B703DA71044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2708" name="Espace réservé du numéro de diapositive 3">
            <a:extLst>
              <a:ext uri="{FF2B5EF4-FFF2-40B4-BE49-F238E27FC236}">
                <a16:creationId xmlns:a16="http://schemas.microsoft.com/office/drawing/2014/main" id="{BB2292A0-27EC-4262-B1CB-01CA886C07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786E02-9AEE-401F-9A32-7758686CD722}" type="slidenum">
              <a:rPr lang="fr-FR" altLang="fr-FR"/>
              <a:pPr fontAlgn="base">
                <a:spcBef>
                  <a:spcPct val="0"/>
                </a:spcBef>
                <a:spcAft>
                  <a:spcPct val="0"/>
                </a:spcAft>
              </a:pPr>
              <a:t>23</a:t>
            </a:fld>
            <a:endParaRPr lang="fr-FR" alt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232</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234</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236</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e l'image des diapositives 1">
            <a:extLst>
              <a:ext uri="{FF2B5EF4-FFF2-40B4-BE49-F238E27FC236}">
                <a16:creationId xmlns:a16="http://schemas.microsoft.com/office/drawing/2014/main" id="{398202F2-B09D-46FF-968C-AD08A165D6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Espace réservé des notes 2">
            <a:extLst>
              <a:ext uri="{FF2B5EF4-FFF2-40B4-BE49-F238E27FC236}">
                <a16:creationId xmlns:a16="http://schemas.microsoft.com/office/drawing/2014/main" id="{EE85CBC1-2FD2-41A2-A821-2678F14E31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Ici une notion d’ asynchronicité aurais pu etre mis en place </a:t>
            </a:r>
          </a:p>
          <a:p>
            <a:pPr>
              <a:spcBef>
                <a:spcPct val="0"/>
              </a:spcBef>
            </a:pPr>
            <a:r>
              <a:rPr lang="fr-FR" altLang="fr-FR"/>
              <a:t>Jp aurais pu attendre boire un petit café tranquillement ou tout simplement revenir demain  </a:t>
            </a:r>
          </a:p>
          <a:p>
            <a:pPr>
              <a:spcBef>
                <a:spcPct val="0"/>
              </a:spcBef>
            </a:pPr>
            <a:endParaRPr lang="fr-FR" altLang="fr-FR"/>
          </a:p>
          <a:p>
            <a:pPr>
              <a:spcBef>
                <a:spcPct val="0"/>
              </a:spcBef>
            </a:pPr>
            <a:r>
              <a:rPr lang="fr-FR" altLang="fr-FR"/>
              <a:t>Peut etre que tout sa vie reposais sur ce parie, il a donc tout perdu</a:t>
            </a:r>
          </a:p>
          <a:p>
            <a:pPr>
              <a:spcBef>
                <a:spcPct val="0"/>
              </a:spcBef>
            </a:pPr>
            <a:r>
              <a:rPr lang="fr-FR" altLang="fr-FR"/>
              <a:t>Tout le reste de sa vie dépendais de ce paris il a donc attendu car il ne pouvais rien faire d’autre tant qu’il ne savais pas le déroulement de la suite des choses</a:t>
            </a:r>
          </a:p>
        </p:txBody>
      </p:sp>
      <p:sp>
        <p:nvSpPr>
          <p:cNvPr id="74756" name="Espace réservé du numéro de diapositive 3">
            <a:extLst>
              <a:ext uri="{FF2B5EF4-FFF2-40B4-BE49-F238E27FC236}">
                <a16:creationId xmlns:a16="http://schemas.microsoft.com/office/drawing/2014/main" id="{9ADA744B-3663-4522-80C7-6C35FB984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D67625F-6CF2-4925-AD68-D1B1D76B1ED1}" type="slidenum">
              <a:rPr lang="fr-FR" altLang="fr-FR"/>
              <a:pPr fontAlgn="base">
                <a:spcBef>
                  <a:spcPct val="0"/>
                </a:spcBef>
                <a:spcAft>
                  <a:spcPct val="0"/>
                </a:spcAft>
              </a:pPr>
              <a:t>24</a:t>
            </a:fld>
            <a:endParaRPr lang="fr-FR" alt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244</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245</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DE6330A7-20E3-4400-A84D-CF377201F116}" type="slidenum">
              <a:rPr lang="fr-FR" smtClean="0"/>
              <a:pPr/>
              <a:t>246</a:t>
            </a:fld>
            <a:endParaRPr lang="fr-FR"/>
          </a:p>
        </p:txBody>
      </p:sp>
    </p:spTree>
    <p:extLst>
      <p:ext uri="{BB962C8B-B14F-4D97-AF65-F5344CB8AC3E}">
        <p14:creationId xmlns:p14="http://schemas.microsoft.com/office/powerpoint/2010/main" val="38359121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247</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248</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Espace réservé de l'image des diapositives 1">
            <a:extLst>
              <a:ext uri="{FF2B5EF4-FFF2-40B4-BE49-F238E27FC236}">
                <a16:creationId xmlns:a16="http://schemas.microsoft.com/office/drawing/2014/main" id="{9E995C3A-8CB1-44BD-8D9C-3BD784169C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Espace réservé des commentaires 2">
            <a:extLst>
              <a:ext uri="{FF2B5EF4-FFF2-40B4-BE49-F238E27FC236}">
                <a16:creationId xmlns:a16="http://schemas.microsoft.com/office/drawing/2014/main" id="{513F21C1-4487-48E3-84FF-5AD6DBCEC6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2068" name="Espace réservé du numéro de diapositive 3">
            <a:extLst>
              <a:ext uri="{FF2B5EF4-FFF2-40B4-BE49-F238E27FC236}">
                <a16:creationId xmlns:a16="http://schemas.microsoft.com/office/drawing/2014/main" id="{7980C146-0FF3-4FFE-A242-24DC7907D60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9251C3F-7309-4344-BAE9-5C65E3A8090A}" type="slidenum">
              <a:rPr lang="fr-FR" altLang="fr-FR"/>
              <a:pPr fontAlgn="base">
                <a:spcBef>
                  <a:spcPct val="0"/>
                </a:spcBef>
                <a:spcAft>
                  <a:spcPct val="0"/>
                </a:spcAft>
              </a:pPr>
              <a:t>250</a:t>
            </a:fld>
            <a:endParaRPr lang="fr-FR" altLang="fr-F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Espace réservé de l'image des diapositives 1">
            <a:extLst>
              <a:ext uri="{FF2B5EF4-FFF2-40B4-BE49-F238E27FC236}">
                <a16:creationId xmlns:a16="http://schemas.microsoft.com/office/drawing/2014/main" id="{A0B943D5-45F7-4587-AC7B-8E60BD3FBD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Espace réservé des commentaires 2">
            <a:extLst>
              <a:ext uri="{FF2B5EF4-FFF2-40B4-BE49-F238E27FC236}">
                <a16:creationId xmlns:a16="http://schemas.microsoft.com/office/drawing/2014/main" id="{67074C0A-2817-4C63-B1F5-DD2BF17698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4116" name="Espace réservé du numéro de diapositive 3">
            <a:extLst>
              <a:ext uri="{FF2B5EF4-FFF2-40B4-BE49-F238E27FC236}">
                <a16:creationId xmlns:a16="http://schemas.microsoft.com/office/drawing/2014/main" id="{DF72397C-4FC2-416E-B0EC-A8E835E94D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F56A11A-3087-48DF-8103-D8FCEFF40989}" type="slidenum">
              <a:rPr lang="fr-FR" altLang="fr-FR"/>
              <a:pPr fontAlgn="base">
                <a:spcBef>
                  <a:spcPct val="0"/>
                </a:spcBef>
                <a:spcAft>
                  <a:spcPct val="0"/>
                </a:spcAft>
              </a:pPr>
              <a:t>251</a:t>
            </a:fld>
            <a:endParaRPr lang="fr-FR" alt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e l'image des diapositives 1">
            <a:extLst>
              <a:ext uri="{FF2B5EF4-FFF2-40B4-BE49-F238E27FC236}">
                <a16:creationId xmlns:a16="http://schemas.microsoft.com/office/drawing/2014/main" id="{CA344344-39A0-49ED-834D-99205FCE8B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Espace réservé des notes 2">
            <a:extLst>
              <a:ext uri="{FF2B5EF4-FFF2-40B4-BE49-F238E27FC236}">
                <a16:creationId xmlns:a16="http://schemas.microsoft.com/office/drawing/2014/main" id="{DE9BF2B6-02AF-44AA-BBF5-BAA83F6698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6804" name="Espace réservé du numéro de diapositive 3">
            <a:extLst>
              <a:ext uri="{FF2B5EF4-FFF2-40B4-BE49-F238E27FC236}">
                <a16:creationId xmlns:a16="http://schemas.microsoft.com/office/drawing/2014/main" id="{892E37A8-3E30-489D-8656-FB1127CC23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A36083-227E-4772-BC24-7A72C900D3FE}" type="slidenum">
              <a:rPr lang="fr-FR" altLang="fr-FR"/>
              <a:pPr fontAlgn="base">
                <a:spcBef>
                  <a:spcPct val="0"/>
                </a:spcBef>
                <a:spcAft>
                  <a:spcPct val="0"/>
                </a:spcAft>
              </a:pPr>
              <a:t>25</a:t>
            </a:fld>
            <a:endParaRPr lang="fr-FR" alt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Espace réservé de l'image des diapositives 1">
            <a:extLst>
              <a:ext uri="{FF2B5EF4-FFF2-40B4-BE49-F238E27FC236}">
                <a16:creationId xmlns:a16="http://schemas.microsoft.com/office/drawing/2014/main" id="{1818F160-F86D-4FD4-ACE1-95270E13CC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6163" name="Espace réservé des commentaires 2">
            <a:extLst>
              <a:ext uri="{FF2B5EF4-FFF2-40B4-BE49-F238E27FC236}">
                <a16:creationId xmlns:a16="http://schemas.microsoft.com/office/drawing/2014/main" id="{565EDBDE-D82A-47C3-B060-83E683DB4F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6164" name="Espace réservé du numéro de diapositive 3">
            <a:extLst>
              <a:ext uri="{FF2B5EF4-FFF2-40B4-BE49-F238E27FC236}">
                <a16:creationId xmlns:a16="http://schemas.microsoft.com/office/drawing/2014/main" id="{99136728-A3DF-42C3-B7C5-EA2C1705AD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1DACD4-2FD6-4112-86C6-27685DE297CC}" type="slidenum">
              <a:rPr lang="fr-FR" altLang="fr-FR"/>
              <a:pPr fontAlgn="base">
                <a:spcBef>
                  <a:spcPct val="0"/>
                </a:spcBef>
                <a:spcAft>
                  <a:spcPct val="0"/>
                </a:spcAft>
              </a:pPr>
              <a:t>252</a:t>
            </a:fld>
            <a:endParaRPr lang="fr-FR" altLang="fr-F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Espace réservé de l'image des diapositives 1">
            <a:extLst>
              <a:ext uri="{FF2B5EF4-FFF2-40B4-BE49-F238E27FC236}">
                <a16:creationId xmlns:a16="http://schemas.microsoft.com/office/drawing/2014/main" id="{C9D9B059-F085-4820-A057-1F47A6D91B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8211" name="Espace réservé des commentaires 2">
            <a:extLst>
              <a:ext uri="{FF2B5EF4-FFF2-40B4-BE49-F238E27FC236}">
                <a16:creationId xmlns:a16="http://schemas.microsoft.com/office/drawing/2014/main" id="{FF480B0B-29F7-45CB-BCF0-CEA7D4C204A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78212" name="Espace réservé du numéro de diapositive 3">
            <a:extLst>
              <a:ext uri="{FF2B5EF4-FFF2-40B4-BE49-F238E27FC236}">
                <a16:creationId xmlns:a16="http://schemas.microsoft.com/office/drawing/2014/main" id="{DDA60CE2-1F71-4A2F-AE50-D23D2CE1916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EC27907-2FAA-4F39-86B0-DBFE36A72543}" type="slidenum">
              <a:rPr lang="fr-FR" altLang="fr-FR"/>
              <a:pPr fontAlgn="base">
                <a:spcBef>
                  <a:spcPct val="0"/>
                </a:spcBef>
                <a:spcAft>
                  <a:spcPct val="0"/>
                </a:spcAft>
              </a:pPr>
              <a:t>253</a:t>
            </a:fld>
            <a:endParaRPr lang="fr-FR" altLang="fr-F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Espace réservé de l'image des diapositives 1">
            <a:extLst>
              <a:ext uri="{FF2B5EF4-FFF2-40B4-BE49-F238E27FC236}">
                <a16:creationId xmlns:a16="http://schemas.microsoft.com/office/drawing/2014/main" id="{6D68E6AA-B3E9-450D-8753-8D2669C7EF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59" name="Espace réservé des commentaires 2">
            <a:extLst>
              <a:ext uri="{FF2B5EF4-FFF2-40B4-BE49-F238E27FC236}">
                <a16:creationId xmlns:a16="http://schemas.microsoft.com/office/drawing/2014/main" id="{10774A43-51F1-4E3F-917E-1FB1B53923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80260" name="Espace réservé du numéro de diapositive 3">
            <a:extLst>
              <a:ext uri="{FF2B5EF4-FFF2-40B4-BE49-F238E27FC236}">
                <a16:creationId xmlns:a16="http://schemas.microsoft.com/office/drawing/2014/main" id="{287B8817-CF35-416A-84DD-186E1DACD69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6B4DBC6-384A-4A3F-AB76-D430E3AB1347}" type="slidenum">
              <a:rPr lang="fr-FR" altLang="fr-FR"/>
              <a:pPr fontAlgn="base">
                <a:spcBef>
                  <a:spcPct val="0"/>
                </a:spcBef>
                <a:spcAft>
                  <a:spcPct val="0"/>
                </a:spcAft>
              </a:pPr>
              <a:t>254</a:t>
            </a:fld>
            <a:endParaRPr lang="fr-FR" altLang="fr-F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Espace réservé de l'image des diapositives 1">
            <a:extLst>
              <a:ext uri="{FF2B5EF4-FFF2-40B4-BE49-F238E27FC236}">
                <a16:creationId xmlns:a16="http://schemas.microsoft.com/office/drawing/2014/main" id="{418BFABA-D80E-45DF-A30A-A46378F286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7" name="Espace réservé des commentaires 2">
            <a:extLst>
              <a:ext uri="{FF2B5EF4-FFF2-40B4-BE49-F238E27FC236}">
                <a16:creationId xmlns:a16="http://schemas.microsoft.com/office/drawing/2014/main" id="{719B59A4-0863-4EF0-AE62-AF428C08A5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82308" name="Espace réservé du numéro de diapositive 3">
            <a:extLst>
              <a:ext uri="{FF2B5EF4-FFF2-40B4-BE49-F238E27FC236}">
                <a16:creationId xmlns:a16="http://schemas.microsoft.com/office/drawing/2014/main" id="{5DFAF230-CABD-47DF-8D12-FAF1689E64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25C2AF-713F-4C10-9163-402FC041ABDB}" type="slidenum">
              <a:rPr lang="fr-FR" altLang="fr-FR"/>
              <a:pPr fontAlgn="base">
                <a:spcBef>
                  <a:spcPct val="0"/>
                </a:spcBef>
                <a:spcAft>
                  <a:spcPct val="0"/>
                </a:spcAft>
              </a:pPr>
              <a:t>255</a:t>
            </a:fld>
            <a:endParaRPr lang="fr-FR" altLang="fr-F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Espace réservé de l'image des diapositives 1">
            <a:extLst>
              <a:ext uri="{FF2B5EF4-FFF2-40B4-BE49-F238E27FC236}">
                <a16:creationId xmlns:a16="http://schemas.microsoft.com/office/drawing/2014/main" id="{37AF5AD4-878F-42D7-8CA7-28426B89B5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4E2FACB-7102-407A-9A60-29EA0DF3BC7B}"/>
              </a:ext>
            </a:extLst>
          </p:cNvPr>
          <p:cNvSpPr>
            <a:spLocks noGrp="1"/>
          </p:cNvSpPr>
          <p:nvPr>
            <p:ph type="body" idx="1"/>
          </p:nvPr>
        </p:nvSpPr>
        <p:spPr/>
        <p:txBody>
          <a:bodyPr>
            <a:normAutofit fontScale="47500" lnSpcReduction="20000"/>
          </a:bodyPr>
          <a:lstStyle/>
          <a:p>
            <a:pPr fontAlgn="auto">
              <a:spcBef>
                <a:spcPts val="0"/>
              </a:spcBef>
              <a:spcAft>
                <a:spcPts val="0"/>
              </a:spcAft>
              <a:defRPr/>
            </a:pPr>
            <a:r>
              <a:rPr lang="fr-FR" dirty="0"/>
              <a:t>public </a:t>
            </a:r>
            <a:r>
              <a:rPr lang="fr-FR" dirty="0" err="1"/>
              <a:t>static</a:t>
            </a:r>
            <a:r>
              <a:rPr lang="fr-FR" dirty="0"/>
              <a:t> </a:t>
            </a:r>
            <a:r>
              <a:rPr lang="fr-FR" dirty="0" err="1"/>
              <a:t>void</a:t>
            </a:r>
            <a:r>
              <a:rPr lang="fr-FR" dirty="0"/>
              <a:t> main(String </a:t>
            </a:r>
            <a:r>
              <a:rPr lang="fr-FR" dirty="0" err="1"/>
              <a:t>argv</a:t>
            </a:r>
            <a:r>
              <a:rPr lang="fr-FR" dirty="0"/>
              <a:t>[]) {</a:t>
            </a:r>
          </a:p>
          <a:p>
            <a:pPr fontAlgn="auto">
              <a:spcBef>
                <a:spcPts val="0"/>
              </a:spcBef>
              <a:spcAft>
                <a:spcPts val="0"/>
              </a:spcAft>
              <a:defRPr/>
            </a:pPr>
            <a:br>
              <a:rPr lang="fr-FR" dirty="0"/>
            </a:br>
            <a:r>
              <a:rPr lang="fr-FR" dirty="0" err="1"/>
              <a:t>try</a:t>
            </a:r>
            <a:r>
              <a:rPr lang="fr-FR" dirty="0"/>
              <a:t> {</a:t>
            </a:r>
          </a:p>
          <a:p>
            <a:pPr fontAlgn="auto">
              <a:spcBef>
                <a:spcPts val="0"/>
              </a:spcBef>
              <a:spcAft>
                <a:spcPts val="0"/>
              </a:spcAft>
              <a:defRPr/>
            </a:pPr>
            <a:br>
              <a:rPr lang="fr-FR" dirty="0"/>
            </a:br>
            <a:r>
              <a:rPr lang="fr-FR" dirty="0"/>
              <a:t>    File </a:t>
            </a:r>
            <a:r>
              <a:rPr lang="fr-FR" dirty="0" err="1"/>
              <a:t>fXmlFile</a:t>
            </a:r>
            <a:r>
              <a:rPr lang="fr-FR" dirty="0"/>
              <a:t> = new File("/</a:t>
            </a:r>
            <a:r>
              <a:rPr lang="fr-FR" dirty="0" err="1"/>
              <a:t>Users</a:t>
            </a:r>
            <a:r>
              <a:rPr lang="fr-FR" dirty="0"/>
              <a:t>/</a:t>
            </a:r>
            <a:r>
              <a:rPr lang="fr-FR" dirty="0" err="1"/>
              <a:t>mkyong</a:t>
            </a:r>
            <a:r>
              <a:rPr lang="fr-FR" dirty="0"/>
              <a:t>/staff.xml");</a:t>
            </a:r>
          </a:p>
          <a:p>
            <a:pPr fontAlgn="auto">
              <a:spcBef>
                <a:spcPts val="0"/>
              </a:spcBef>
              <a:spcAft>
                <a:spcPts val="0"/>
              </a:spcAft>
              <a:defRPr/>
            </a:pPr>
            <a:r>
              <a:rPr lang="fr-FR" dirty="0"/>
              <a:t>    </a:t>
            </a:r>
            <a:r>
              <a:rPr lang="fr-FR" dirty="0" err="1"/>
              <a:t>DocumentBuilderFactory</a:t>
            </a:r>
            <a:r>
              <a:rPr lang="fr-FR" dirty="0"/>
              <a:t> </a:t>
            </a:r>
            <a:r>
              <a:rPr lang="fr-FR" dirty="0" err="1"/>
              <a:t>dbFactory</a:t>
            </a:r>
            <a:r>
              <a:rPr lang="fr-FR" dirty="0"/>
              <a:t> = </a:t>
            </a:r>
            <a:r>
              <a:rPr lang="fr-FR" dirty="0" err="1"/>
              <a:t>DocumentBuilderFactory.newInstance</a:t>
            </a:r>
            <a:r>
              <a:rPr lang="fr-FR" dirty="0"/>
              <a:t>();</a:t>
            </a:r>
          </a:p>
          <a:p>
            <a:pPr fontAlgn="auto">
              <a:spcBef>
                <a:spcPts val="0"/>
              </a:spcBef>
              <a:spcAft>
                <a:spcPts val="0"/>
              </a:spcAft>
              <a:defRPr/>
            </a:pPr>
            <a:r>
              <a:rPr lang="fr-FR" dirty="0"/>
              <a:t>    </a:t>
            </a:r>
            <a:r>
              <a:rPr lang="fr-FR" dirty="0" err="1"/>
              <a:t>DocumentBuilder</a:t>
            </a:r>
            <a:r>
              <a:rPr lang="fr-FR" dirty="0"/>
              <a:t> </a:t>
            </a:r>
            <a:r>
              <a:rPr lang="fr-FR" dirty="0" err="1"/>
              <a:t>dBuilder</a:t>
            </a:r>
            <a:r>
              <a:rPr lang="fr-FR" dirty="0"/>
              <a:t> = </a:t>
            </a:r>
            <a:r>
              <a:rPr lang="fr-FR" dirty="0" err="1"/>
              <a:t>dbFactory.newDocumentBuilder</a:t>
            </a:r>
            <a:r>
              <a:rPr lang="fr-FR" dirty="0"/>
              <a:t>();</a:t>
            </a:r>
          </a:p>
          <a:p>
            <a:pPr fontAlgn="auto">
              <a:spcBef>
                <a:spcPts val="0"/>
              </a:spcBef>
              <a:spcAft>
                <a:spcPts val="0"/>
              </a:spcAft>
              <a:defRPr/>
            </a:pPr>
            <a:r>
              <a:rPr lang="fr-FR" dirty="0"/>
              <a:t>    Document doc = </a:t>
            </a:r>
            <a:r>
              <a:rPr lang="fr-FR" dirty="0" err="1"/>
              <a:t>dBuilder.parse</a:t>
            </a:r>
            <a:r>
              <a:rPr lang="fr-FR" dirty="0"/>
              <a:t>(</a:t>
            </a:r>
            <a:r>
              <a:rPr lang="fr-FR" dirty="0" err="1"/>
              <a:t>fXmlFile</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a:t>
            </a:r>
            <a:r>
              <a:rPr lang="fr-FR" dirty="0" err="1"/>
              <a:t>optional</a:t>
            </a:r>
            <a:r>
              <a:rPr lang="fr-FR" dirty="0"/>
              <a:t>, but </a:t>
            </a:r>
            <a:r>
              <a:rPr lang="fr-FR" dirty="0" err="1"/>
              <a:t>recommended</a:t>
            </a:r>
            <a:endParaRPr lang="fr-FR" dirty="0"/>
          </a:p>
          <a:p>
            <a:pPr fontAlgn="auto">
              <a:spcBef>
                <a:spcPts val="0"/>
              </a:spcBef>
              <a:spcAft>
                <a:spcPts val="0"/>
              </a:spcAft>
              <a:defRPr/>
            </a:pPr>
            <a:r>
              <a:rPr lang="fr-FR" dirty="0"/>
              <a:t>    //</a:t>
            </a:r>
            <a:r>
              <a:rPr lang="fr-FR" dirty="0" err="1"/>
              <a:t>read</a:t>
            </a:r>
            <a:r>
              <a:rPr lang="fr-FR" dirty="0"/>
              <a:t> </a:t>
            </a:r>
            <a:r>
              <a:rPr lang="fr-FR" dirty="0" err="1"/>
              <a:t>this</a:t>
            </a:r>
            <a:r>
              <a:rPr lang="fr-FR" dirty="0"/>
              <a:t> - http://stackoverflow.com/questions/13786607/normalization-in-dom-parsing-with-java-how-does-it-work</a:t>
            </a:r>
          </a:p>
          <a:p>
            <a:pPr fontAlgn="auto">
              <a:spcBef>
                <a:spcPts val="0"/>
              </a:spcBef>
              <a:spcAft>
                <a:spcPts val="0"/>
              </a:spcAft>
              <a:defRPr/>
            </a:pPr>
            <a:r>
              <a:rPr lang="fr-FR" dirty="0"/>
              <a:t>    </a:t>
            </a:r>
            <a:r>
              <a:rPr lang="fr-FR" dirty="0" err="1"/>
              <a:t>doc.getDocumentElement</a:t>
            </a:r>
            <a:r>
              <a:rPr lang="fr-FR" dirty="0"/>
              <a:t>().</a:t>
            </a:r>
            <a:r>
              <a:rPr lang="fr-FR" dirty="0" err="1"/>
              <a:t>normalize</a:t>
            </a:r>
            <a:r>
              <a:rPr lang="fr-FR" dirty="0"/>
              <a:t>();</a:t>
            </a:r>
          </a:p>
          <a:p>
            <a:pPr fontAlgn="auto">
              <a:spcBef>
                <a:spcPts val="0"/>
              </a:spcBef>
              <a:spcAft>
                <a:spcPts val="0"/>
              </a:spcAft>
              <a:defRPr/>
            </a:pPr>
            <a:br>
              <a:rPr lang="fr-FR" dirty="0"/>
            </a:br>
            <a:r>
              <a:rPr lang="fr-FR" dirty="0"/>
              <a:t>    System.out.println("</a:t>
            </a:r>
            <a:r>
              <a:rPr lang="fr-FR" dirty="0" err="1"/>
              <a:t>Root</a:t>
            </a:r>
            <a:r>
              <a:rPr lang="fr-FR" dirty="0"/>
              <a:t> </a:t>
            </a:r>
            <a:r>
              <a:rPr lang="fr-FR" dirty="0" err="1"/>
              <a:t>element</a:t>
            </a:r>
            <a:r>
              <a:rPr lang="fr-FR" dirty="0"/>
              <a:t> :" + </a:t>
            </a:r>
            <a:r>
              <a:rPr lang="fr-FR" dirty="0" err="1"/>
              <a:t>doc.getDocumentElement</a:t>
            </a:r>
            <a:r>
              <a:rPr lang="fr-FR" dirty="0"/>
              <a:t>().</a:t>
            </a:r>
            <a:r>
              <a:rPr lang="fr-FR" dirty="0" err="1"/>
              <a:t>getNodeName</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a:t>
            </a:r>
            <a:r>
              <a:rPr lang="fr-FR" dirty="0" err="1"/>
              <a:t>NodeList</a:t>
            </a:r>
            <a:r>
              <a:rPr lang="fr-FR" dirty="0"/>
              <a:t> </a:t>
            </a:r>
            <a:r>
              <a:rPr lang="fr-FR" dirty="0" err="1"/>
              <a:t>nList</a:t>
            </a:r>
            <a:r>
              <a:rPr lang="fr-FR" dirty="0"/>
              <a:t> = </a:t>
            </a:r>
            <a:r>
              <a:rPr lang="fr-FR" dirty="0" err="1"/>
              <a:t>doc.getElementsByTagName</a:t>
            </a:r>
            <a:r>
              <a:rPr lang="fr-FR" dirty="0"/>
              <a:t>("staff");</a:t>
            </a:r>
          </a:p>
          <a:p>
            <a:pPr fontAlgn="auto">
              <a:spcBef>
                <a:spcPts val="0"/>
              </a:spcBef>
              <a:spcAft>
                <a:spcPts val="0"/>
              </a:spcAft>
              <a:defRPr/>
            </a:pPr>
            <a:r>
              <a:rPr lang="fr-FR" dirty="0"/>
              <a:t>            </a:t>
            </a:r>
          </a:p>
          <a:p>
            <a:pPr fontAlgn="auto">
              <a:spcBef>
                <a:spcPts val="0"/>
              </a:spcBef>
              <a:spcAft>
                <a:spcPts val="0"/>
              </a:spcAft>
              <a:defRPr/>
            </a:pPr>
            <a:r>
              <a:rPr lang="fr-FR" dirty="0"/>
              <a:t>    System.out.println("----------------------------");</a:t>
            </a:r>
          </a:p>
          <a:p>
            <a:pPr fontAlgn="auto">
              <a:spcBef>
                <a:spcPts val="0"/>
              </a:spcBef>
              <a:spcAft>
                <a:spcPts val="0"/>
              </a:spcAft>
              <a:defRPr/>
            </a:pPr>
            <a:br>
              <a:rPr lang="fr-FR" dirty="0"/>
            </a:br>
            <a:r>
              <a:rPr lang="fr-FR" dirty="0"/>
              <a:t>    for (</a:t>
            </a:r>
            <a:r>
              <a:rPr lang="fr-FR" dirty="0" err="1"/>
              <a:t>int</a:t>
            </a:r>
            <a:r>
              <a:rPr lang="fr-FR" dirty="0"/>
              <a:t> </a:t>
            </a:r>
            <a:r>
              <a:rPr lang="fr-FR" dirty="0" err="1"/>
              <a:t>temp</a:t>
            </a:r>
            <a:r>
              <a:rPr lang="fr-FR" dirty="0"/>
              <a:t> = 0; </a:t>
            </a:r>
            <a:r>
              <a:rPr lang="fr-FR" dirty="0" err="1"/>
              <a:t>temp</a:t>
            </a:r>
            <a:r>
              <a:rPr lang="fr-FR" dirty="0"/>
              <a:t> &lt; </a:t>
            </a:r>
            <a:r>
              <a:rPr lang="fr-FR" dirty="0" err="1"/>
              <a:t>nList.getLength</a:t>
            </a:r>
            <a:r>
              <a:rPr lang="fr-FR" dirty="0"/>
              <a:t>(); </a:t>
            </a:r>
            <a:r>
              <a:rPr lang="fr-FR" dirty="0" err="1"/>
              <a:t>temp</a:t>
            </a:r>
            <a:r>
              <a:rPr lang="fr-FR" dirty="0"/>
              <a:t>++) {</a:t>
            </a:r>
          </a:p>
          <a:p>
            <a:pPr fontAlgn="auto">
              <a:spcBef>
                <a:spcPts val="0"/>
              </a:spcBef>
              <a:spcAft>
                <a:spcPts val="0"/>
              </a:spcAft>
              <a:defRPr/>
            </a:pPr>
            <a:br>
              <a:rPr lang="fr-FR" dirty="0"/>
            </a:br>
            <a:r>
              <a:rPr lang="fr-FR" dirty="0"/>
              <a:t>        </a:t>
            </a:r>
            <a:r>
              <a:rPr lang="fr-FR" dirty="0" err="1"/>
              <a:t>Node</a:t>
            </a:r>
            <a:r>
              <a:rPr lang="fr-FR" dirty="0"/>
              <a:t> </a:t>
            </a:r>
            <a:r>
              <a:rPr lang="fr-FR" dirty="0" err="1"/>
              <a:t>nNode</a:t>
            </a:r>
            <a:r>
              <a:rPr lang="fr-FR" dirty="0"/>
              <a:t> = </a:t>
            </a:r>
            <a:r>
              <a:rPr lang="fr-FR" dirty="0" err="1"/>
              <a:t>nList.item</a:t>
            </a:r>
            <a:r>
              <a:rPr lang="fr-FR" dirty="0"/>
              <a:t>(</a:t>
            </a:r>
            <a:r>
              <a:rPr lang="fr-FR" dirty="0" err="1"/>
              <a:t>temp</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System.out.println("\</a:t>
            </a:r>
            <a:r>
              <a:rPr lang="fr-FR" dirty="0" err="1"/>
              <a:t>nCurrent</a:t>
            </a:r>
            <a:r>
              <a:rPr lang="fr-FR" dirty="0"/>
              <a:t> </a:t>
            </a:r>
            <a:r>
              <a:rPr lang="fr-FR" dirty="0" err="1"/>
              <a:t>Element</a:t>
            </a:r>
            <a:r>
              <a:rPr lang="fr-FR" dirty="0"/>
              <a:t> :" + </a:t>
            </a:r>
            <a:r>
              <a:rPr lang="fr-FR" dirty="0" err="1"/>
              <a:t>nNode.getNodeName</a:t>
            </a:r>
            <a:r>
              <a:rPr lang="fr-FR" dirty="0"/>
              <a:t>());</a:t>
            </a:r>
          </a:p>
          <a:p>
            <a:pPr fontAlgn="auto">
              <a:spcBef>
                <a:spcPts val="0"/>
              </a:spcBef>
              <a:spcAft>
                <a:spcPts val="0"/>
              </a:spcAft>
              <a:defRPr/>
            </a:pPr>
            <a:r>
              <a:rPr lang="fr-FR" dirty="0"/>
              <a:t>                </a:t>
            </a:r>
          </a:p>
          <a:p>
            <a:pPr fontAlgn="auto">
              <a:spcBef>
                <a:spcPts val="0"/>
              </a:spcBef>
              <a:spcAft>
                <a:spcPts val="0"/>
              </a:spcAft>
              <a:defRPr/>
            </a:pPr>
            <a:r>
              <a:rPr lang="fr-FR" dirty="0"/>
              <a:t>        if (</a:t>
            </a:r>
            <a:r>
              <a:rPr lang="fr-FR" dirty="0" err="1"/>
              <a:t>nNode.getNodeType</a:t>
            </a:r>
            <a:r>
              <a:rPr lang="fr-FR" dirty="0"/>
              <a:t>() == </a:t>
            </a:r>
            <a:r>
              <a:rPr lang="fr-FR" dirty="0" err="1"/>
              <a:t>Node.ELEMENT_NODE</a:t>
            </a:r>
            <a:r>
              <a:rPr lang="fr-FR" dirty="0"/>
              <a:t>) {</a:t>
            </a:r>
          </a:p>
          <a:p>
            <a:pPr fontAlgn="auto">
              <a:spcBef>
                <a:spcPts val="0"/>
              </a:spcBef>
              <a:spcAft>
                <a:spcPts val="0"/>
              </a:spcAft>
              <a:defRPr/>
            </a:pPr>
            <a:br>
              <a:rPr lang="fr-FR" dirty="0"/>
            </a:br>
            <a:r>
              <a:rPr lang="fr-FR" dirty="0"/>
              <a:t>            </a:t>
            </a:r>
            <a:r>
              <a:rPr lang="fr-FR" dirty="0" err="1"/>
              <a:t>Element</a:t>
            </a:r>
            <a:r>
              <a:rPr lang="fr-FR" dirty="0"/>
              <a:t> </a:t>
            </a:r>
            <a:r>
              <a:rPr lang="fr-FR" dirty="0" err="1"/>
              <a:t>eElement</a:t>
            </a:r>
            <a:r>
              <a:rPr lang="fr-FR" dirty="0"/>
              <a:t> = (</a:t>
            </a:r>
            <a:r>
              <a:rPr lang="fr-FR" dirty="0" err="1"/>
              <a:t>Element</a:t>
            </a:r>
            <a:r>
              <a:rPr lang="fr-FR" dirty="0"/>
              <a:t>) </a:t>
            </a:r>
            <a:r>
              <a:rPr lang="fr-FR" dirty="0" err="1"/>
              <a:t>nNode</a:t>
            </a:r>
            <a:r>
              <a:rPr lang="fr-FR" dirty="0"/>
              <a:t>;</a:t>
            </a:r>
          </a:p>
          <a:p>
            <a:pPr fontAlgn="auto">
              <a:spcBef>
                <a:spcPts val="0"/>
              </a:spcBef>
              <a:spcAft>
                <a:spcPts val="0"/>
              </a:spcAft>
              <a:defRPr/>
            </a:pPr>
            <a:br>
              <a:rPr lang="fr-FR" dirty="0"/>
            </a:br>
            <a:r>
              <a:rPr lang="fr-FR" dirty="0"/>
              <a:t>            System.out.println("Staff id : " + </a:t>
            </a:r>
            <a:r>
              <a:rPr lang="fr-FR" dirty="0" err="1"/>
              <a:t>eElement.getAttribute</a:t>
            </a:r>
            <a:r>
              <a:rPr lang="fr-FR" dirty="0"/>
              <a:t>("id"));</a:t>
            </a:r>
          </a:p>
          <a:p>
            <a:pPr fontAlgn="auto">
              <a:spcBef>
                <a:spcPts val="0"/>
              </a:spcBef>
              <a:spcAft>
                <a:spcPts val="0"/>
              </a:spcAft>
              <a:defRPr/>
            </a:pPr>
            <a:r>
              <a:rPr lang="fr-FR" dirty="0"/>
              <a:t>            System.out.println("First Name : " + </a:t>
            </a:r>
            <a:r>
              <a:rPr lang="fr-FR" dirty="0" err="1"/>
              <a:t>eElement.getElementsByTagName</a:t>
            </a:r>
            <a:r>
              <a:rPr lang="fr-FR" dirty="0"/>
              <a:t>("</a:t>
            </a:r>
            <a:r>
              <a:rPr lang="fr-FR" dirty="0" err="1"/>
              <a:t>firstname</a:t>
            </a:r>
            <a:r>
              <a:rPr lang="fr-FR" dirty="0"/>
              <a:t>").item(0).</a:t>
            </a:r>
            <a:r>
              <a:rPr lang="fr-FR" dirty="0" err="1"/>
              <a:t>getTextContent</a:t>
            </a:r>
            <a:r>
              <a:rPr lang="fr-FR" dirty="0"/>
              <a:t>());</a:t>
            </a:r>
          </a:p>
          <a:p>
            <a:pPr fontAlgn="auto">
              <a:spcBef>
                <a:spcPts val="0"/>
              </a:spcBef>
              <a:spcAft>
                <a:spcPts val="0"/>
              </a:spcAft>
              <a:defRPr/>
            </a:pPr>
            <a:r>
              <a:rPr lang="fr-FR" dirty="0"/>
              <a:t>            System.out.println("Last Name : " + </a:t>
            </a:r>
            <a:r>
              <a:rPr lang="fr-FR" dirty="0" err="1"/>
              <a:t>eElement.getElementsByTagName</a:t>
            </a:r>
            <a:r>
              <a:rPr lang="fr-FR" dirty="0"/>
              <a:t>("</a:t>
            </a:r>
            <a:r>
              <a:rPr lang="fr-FR" dirty="0" err="1"/>
              <a:t>lastname</a:t>
            </a:r>
            <a:r>
              <a:rPr lang="fr-FR" dirty="0"/>
              <a:t>").item(0).</a:t>
            </a:r>
            <a:r>
              <a:rPr lang="fr-FR" dirty="0" err="1"/>
              <a:t>getTextContent</a:t>
            </a:r>
            <a:r>
              <a:rPr lang="fr-FR" dirty="0"/>
              <a:t>());</a:t>
            </a:r>
          </a:p>
          <a:p>
            <a:pPr fontAlgn="auto">
              <a:spcBef>
                <a:spcPts val="0"/>
              </a:spcBef>
              <a:spcAft>
                <a:spcPts val="0"/>
              </a:spcAft>
              <a:defRPr/>
            </a:pPr>
            <a:r>
              <a:rPr lang="fr-FR" dirty="0"/>
              <a:t>            System.out.println("Nick Name : " + </a:t>
            </a:r>
            <a:r>
              <a:rPr lang="fr-FR" dirty="0" err="1"/>
              <a:t>eElement.getElementsByTagName</a:t>
            </a:r>
            <a:r>
              <a:rPr lang="fr-FR" dirty="0"/>
              <a:t>("</a:t>
            </a:r>
            <a:r>
              <a:rPr lang="fr-FR" dirty="0" err="1"/>
              <a:t>nickname</a:t>
            </a:r>
            <a:r>
              <a:rPr lang="fr-FR" dirty="0"/>
              <a:t>").item(0).</a:t>
            </a:r>
            <a:r>
              <a:rPr lang="fr-FR" dirty="0" err="1"/>
              <a:t>getTextContent</a:t>
            </a:r>
            <a:r>
              <a:rPr lang="fr-FR" dirty="0"/>
              <a:t>());</a:t>
            </a:r>
          </a:p>
          <a:p>
            <a:pPr fontAlgn="auto">
              <a:spcBef>
                <a:spcPts val="0"/>
              </a:spcBef>
              <a:spcAft>
                <a:spcPts val="0"/>
              </a:spcAft>
              <a:defRPr/>
            </a:pPr>
            <a:r>
              <a:rPr lang="fr-FR" dirty="0"/>
              <a:t>            System.out.println("</a:t>
            </a:r>
            <a:r>
              <a:rPr lang="fr-FR" dirty="0" err="1"/>
              <a:t>Salary</a:t>
            </a:r>
            <a:r>
              <a:rPr lang="fr-FR" dirty="0"/>
              <a:t> : " + </a:t>
            </a:r>
            <a:r>
              <a:rPr lang="fr-FR" dirty="0" err="1"/>
              <a:t>eElement.getElementsByTagName</a:t>
            </a:r>
            <a:r>
              <a:rPr lang="fr-FR" dirty="0"/>
              <a:t>("</a:t>
            </a:r>
            <a:r>
              <a:rPr lang="fr-FR" dirty="0" err="1"/>
              <a:t>salary</a:t>
            </a:r>
            <a:r>
              <a:rPr lang="fr-FR" dirty="0"/>
              <a:t>").item(0).</a:t>
            </a:r>
            <a:r>
              <a:rPr lang="fr-FR" dirty="0" err="1"/>
              <a:t>getTextContent</a:t>
            </a:r>
            <a:r>
              <a:rPr lang="fr-FR" dirty="0"/>
              <a:t>());</a:t>
            </a:r>
          </a:p>
          <a:p>
            <a:pPr fontAlgn="auto">
              <a:spcBef>
                <a:spcPts val="0"/>
              </a:spcBef>
              <a:spcAft>
                <a:spcPts val="0"/>
              </a:spcAft>
              <a:defRPr/>
            </a:pPr>
            <a:br>
              <a:rPr lang="fr-FR" dirty="0"/>
            </a:br>
            <a:r>
              <a:rPr lang="fr-FR" dirty="0"/>
              <a:t>        }</a:t>
            </a:r>
          </a:p>
          <a:p>
            <a:pPr fontAlgn="auto">
              <a:spcBef>
                <a:spcPts val="0"/>
              </a:spcBef>
              <a:spcAft>
                <a:spcPts val="0"/>
              </a:spcAft>
              <a:defRPr/>
            </a:pPr>
            <a:r>
              <a:rPr lang="fr-FR" dirty="0"/>
              <a:t>    }</a:t>
            </a:r>
          </a:p>
          <a:p>
            <a:pPr fontAlgn="auto">
              <a:spcBef>
                <a:spcPts val="0"/>
              </a:spcBef>
              <a:spcAft>
                <a:spcPts val="0"/>
              </a:spcAft>
              <a:defRPr/>
            </a:pPr>
            <a:r>
              <a:rPr lang="fr-FR" dirty="0"/>
              <a:t>} catch (Exception e) {</a:t>
            </a:r>
          </a:p>
          <a:p>
            <a:pPr fontAlgn="auto">
              <a:spcBef>
                <a:spcPts val="0"/>
              </a:spcBef>
              <a:spcAft>
                <a:spcPts val="0"/>
              </a:spcAft>
              <a:defRPr/>
            </a:pPr>
            <a:r>
              <a:rPr lang="fr-FR" dirty="0"/>
              <a:t>    </a:t>
            </a:r>
            <a:r>
              <a:rPr lang="fr-FR" dirty="0" err="1"/>
              <a:t>e.printStackTrace</a:t>
            </a:r>
            <a:r>
              <a:rPr lang="fr-FR" dirty="0"/>
              <a:t>();</a:t>
            </a:r>
          </a:p>
          <a:p>
            <a:pPr fontAlgn="auto">
              <a:spcBef>
                <a:spcPts val="0"/>
              </a:spcBef>
              <a:spcAft>
                <a:spcPts val="0"/>
              </a:spcAft>
              <a:defRPr/>
            </a:pPr>
            <a:r>
              <a:rPr lang="fr-FR" dirty="0"/>
              <a:t>}</a:t>
            </a:r>
          </a:p>
          <a:p>
            <a:pPr fontAlgn="auto">
              <a:spcBef>
                <a:spcPts val="0"/>
              </a:spcBef>
              <a:spcAft>
                <a:spcPts val="0"/>
              </a:spcAft>
              <a:defRPr/>
            </a:pPr>
            <a:r>
              <a:rPr lang="fr-FR" dirty="0"/>
              <a:t>}</a:t>
            </a:r>
          </a:p>
          <a:p>
            <a:pPr fontAlgn="auto">
              <a:spcBef>
                <a:spcPts val="0"/>
              </a:spcBef>
              <a:spcAft>
                <a:spcPts val="0"/>
              </a:spcAft>
              <a:defRPr/>
            </a:pPr>
            <a:br>
              <a:rPr lang="fr-FR" dirty="0"/>
            </a:br>
            <a:r>
              <a:rPr lang="fr-FR" dirty="0"/>
              <a:t>}</a:t>
            </a:r>
          </a:p>
          <a:p>
            <a:pPr fontAlgn="auto">
              <a:spcBef>
                <a:spcPts val="0"/>
              </a:spcBef>
              <a:spcAft>
                <a:spcPts val="0"/>
              </a:spcAft>
              <a:defRPr/>
            </a:pPr>
            <a:endParaRPr lang="fr-FR" dirty="0"/>
          </a:p>
          <a:p>
            <a:pPr fontAlgn="auto">
              <a:spcBef>
                <a:spcPts val="0"/>
              </a:spcBef>
              <a:spcAft>
                <a:spcPts val="0"/>
              </a:spcAft>
              <a:defRPr/>
            </a:pPr>
            <a:r>
              <a:rPr lang="fr-FR" dirty="0" err="1"/>
              <a:t>private</a:t>
            </a:r>
            <a:r>
              <a:rPr lang="fr-FR" dirty="0"/>
              <a:t> </a:t>
            </a:r>
            <a:r>
              <a:rPr lang="fr-FR" dirty="0" err="1"/>
              <a:t>static</a:t>
            </a:r>
            <a:r>
              <a:rPr lang="fr-FR" dirty="0"/>
              <a:t> </a:t>
            </a:r>
            <a:r>
              <a:rPr lang="fr-FR" dirty="0" err="1"/>
              <a:t>void</a:t>
            </a:r>
            <a:r>
              <a:rPr lang="fr-FR" dirty="0"/>
              <a:t> </a:t>
            </a:r>
            <a:r>
              <a:rPr lang="fr-FR" dirty="0" err="1"/>
              <a:t>printNote</a:t>
            </a:r>
            <a:r>
              <a:rPr lang="fr-FR" dirty="0"/>
              <a:t>(</a:t>
            </a:r>
            <a:r>
              <a:rPr lang="fr-FR" dirty="0" err="1"/>
              <a:t>NodeList</a:t>
            </a:r>
            <a:r>
              <a:rPr lang="fr-FR" dirty="0"/>
              <a:t> </a:t>
            </a:r>
            <a:r>
              <a:rPr lang="fr-FR" dirty="0" err="1"/>
              <a:t>nodeList</a:t>
            </a:r>
            <a:r>
              <a:rPr lang="fr-FR" dirty="0"/>
              <a:t>) { for (</a:t>
            </a:r>
            <a:r>
              <a:rPr lang="fr-FR" dirty="0" err="1"/>
              <a:t>int</a:t>
            </a:r>
            <a:r>
              <a:rPr lang="fr-FR" dirty="0"/>
              <a:t> count = 0; count &lt; </a:t>
            </a:r>
            <a:r>
              <a:rPr lang="fr-FR" dirty="0" err="1"/>
              <a:t>nodeList.getLength</a:t>
            </a:r>
            <a:r>
              <a:rPr lang="fr-FR" dirty="0"/>
              <a:t>(); count++) { </a:t>
            </a:r>
            <a:r>
              <a:rPr lang="fr-FR" dirty="0" err="1"/>
              <a:t>Node</a:t>
            </a:r>
            <a:r>
              <a:rPr lang="fr-FR" dirty="0"/>
              <a:t> </a:t>
            </a:r>
            <a:r>
              <a:rPr lang="fr-FR" dirty="0" err="1"/>
              <a:t>tempNode</a:t>
            </a:r>
            <a:r>
              <a:rPr lang="fr-FR" dirty="0"/>
              <a:t> = </a:t>
            </a:r>
            <a:r>
              <a:rPr lang="fr-FR" dirty="0" err="1"/>
              <a:t>nodeList.item</a:t>
            </a:r>
            <a:r>
              <a:rPr lang="fr-FR" dirty="0"/>
              <a:t>(count); // </a:t>
            </a:r>
            <a:r>
              <a:rPr lang="fr-FR" dirty="0" err="1"/>
              <a:t>make</a:t>
            </a:r>
            <a:r>
              <a:rPr lang="fr-FR" dirty="0"/>
              <a:t> sure it's </a:t>
            </a:r>
            <a:r>
              <a:rPr lang="fr-FR" dirty="0" err="1"/>
              <a:t>element</a:t>
            </a:r>
            <a:r>
              <a:rPr lang="fr-FR" dirty="0"/>
              <a:t> </a:t>
            </a:r>
            <a:r>
              <a:rPr lang="fr-FR" dirty="0" err="1"/>
              <a:t>node</a:t>
            </a:r>
            <a:r>
              <a:rPr lang="fr-FR" dirty="0"/>
              <a:t>. if (</a:t>
            </a:r>
            <a:r>
              <a:rPr lang="fr-FR" dirty="0" err="1"/>
              <a:t>tempNode.getNodeType</a:t>
            </a:r>
            <a:r>
              <a:rPr lang="fr-FR" dirty="0"/>
              <a:t>() == </a:t>
            </a:r>
            <a:r>
              <a:rPr lang="fr-FR" dirty="0" err="1"/>
              <a:t>Node.ELEMENT_NODE</a:t>
            </a:r>
            <a:r>
              <a:rPr lang="fr-FR" dirty="0"/>
              <a:t>) { // </a:t>
            </a:r>
            <a:r>
              <a:rPr lang="fr-FR" dirty="0" err="1"/>
              <a:t>get</a:t>
            </a:r>
            <a:r>
              <a:rPr lang="fr-FR" dirty="0"/>
              <a:t> </a:t>
            </a:r>
            <a:r>
              <a:rPr lang="fr-FR" dirty="0" err="1"/>
              <a:t>node</a:t>
            </a:r>
            <a:r>
              <a:rPr lang="fr-FR" dirty="0"/>
              <a:t> </a:t>
            </a:r>
            <a:r>
              <a:rPr lang="fr-FR" dirty="0" err="1"/>
              <a:t>name</a:t>
            </a:r>
            <a:r>
              <a:rPr lang="fr-FR" dirty="0"/>
              <a:t> and value System.out.println("\</a:t>
            </a:r>
            <a:r>
              <a:rPr lang="fr-FR" dirty="0" err="1"/>
              <a:t>nNode</a:t>
            </a:r>
            <a:r>
              <a:rPr lang="fr-FR" dirty="0"/>
              <a:t> Name =" + </a:t>
            </a:r>
            <a:r>
              <a:rPr lang="fr-FR" dirty="0" err="1"/>
              <a:t>tempNode.getNodeName</a:t>
            </a:r>
            <a:r>
              <a:rPr lang="fr-FR" dirty="0"/>
              <a:t>() + " [OPEN]"); System.out.println("</a:t>
            </a:r>
            <a:r>
              <a:rPr lang="fr-FR" dirty="0" err="1"/>
              <a:t>Node</a:t>
            </a:r>
            <a:r>
              <a:rPr lang="fr-FR" dirty="0"/>
              <a:t> Value =" + </a:t>
            </a:r>
            <a:r>
              <a:rPr lang="fr-FR" dirty="0" err="1"/>
              <a:t>tempNode.getTextContent</a:t>
            </a:r>
            <a:r>
              <a:rPr lang="fr-FR" dirty="0"/>
              <a:t>()); if (</a:t>
            </a:r>
            <a:r>
              <a:rPr lang="fr-FR" dirty="0" err="1"/>
              <a:t>tempNode.hasAttributes</a:t>
            </a:r>
            <a:r>
              <a:rPr lang="fr-FR" dirty="0"/>
              <a:t>()) { // </a:t>
            </a:r>
            <a:r>
              <a:rPr lang="fr-FR" dirty="0" err="1"/>
              <a:t>get</a:t>
            </a:r>
            <a:r>
              <a:rPr lang="fr-FR" dirty="0"/>
              <a:t> </a:t>
            </a:r>
            <a:r>
              <a:rPr lang="fr-FR" dirty="0" err="1"/>
              <a:t>attributes</a:t>
            </a:r>
            <a:r>
              <a:rPr lang="fr-FR" dirty="0"/>
              <a:t> </a:t>
            </a:r>
            <a:r>
              <a:rPr lang="fr-FR" dirty="0" err="1"/>
              <a:t>names</a:t>
            </a:r>
            <a:r>
              <a:rPr lang="fr-FR" dirty="0"/>
              <a:t> and values </a:t>
            </a:r>
            <a:r>
              <a:rPr lang="fr-FR" dirty="0" err="1"/>
              <a:t>NamedNodeMap</a:t>
            </a:r>
            <a:r>
              <a:rPr lang="fr-FR" dirty="0"/>
              <a:t> </a:t>
            </a:r>
            <a:r>
              <a:rPr lang="fr-FR" dirty="0" err="1"/>
              <a:t>nodeMap</a:t>
            </a:r>
            <a:r>
              <a:rPr lang="fr-FR" dirty="0"/>
              <a:t> = </a:t>
            </a:r>
            <a:r>
              <a:rPr lang="fr-FR" dirty="0" err="1"/>
              <a:t>tempNode.getAttributes</a:t>
            </a:r>
            <a:r>
              <a:rPr lang="fr-FR" dirty="0"/>
              <a:t>(); for (</a:t>
            </a:r>
            <a:r>
              <a:rPr lang="fr-FR" dirty="0" err="1"/>
              <a:t>int</a:t>
            </a:r>
            <a:r>
              <a:rPr lang="fr-FR" dirty="0"/>
              <a:t> i = 0; i &lt; </a:t>
            </a:r>
            <a:r>
              <a:rPr lang="fr-FR" dirty="0" err="1"/>
              <a:t>nodeMap.getLength</a:t>
            </a:r>
            <a:r>
              <a:rPr lang="fr-FR" dirty="0"/>
              <a:t>(); i++) { </a:t>
            </a:r>
            <a:r>
              <a:rPr lang="fr-FR" dirty="0" err="1"/>
              <a:t>Node</a:t>
            </a:r>
            <a:r>
              <a:rPr lang="fr-FR" dirty="0"/>
              <a:t> </a:t>
            </a:r>
            <a:r>
              <a:rPr lang="fr-FR" dirty="0" err="1"/>
              <a:t>node</a:t>
            </a:r>
            <a:r>
              <a:rPr lang="fr-FR" dirty="0"/>
              <a:t> = </a:t>
            </a:r>
            <a:r>
              <a:rPr lang="fr-FR" dirty="0" err="1"/>
              <a:t>nodeMap.item</a:t>
            </a:r>
            <a:r>
              <a:rPr lang="fr-FR" dirty="0"/>
              <a:t>(i); System.out.println("attr </a:t>
            </a:r>
            <a:r>
              <a:rPr lang="fr-FR" dirty="0" err="1"/>
              <a:t>name</a:t>
            </a:r>
            <a:r>
              <a:rPr lang="fr-FR" dirty="0"/>
              <a:t> : " + </a:t>
            </a:r>
            <a:r>
              <a:rPr lang="fr-FR" dirty="0" err="1"/>
              <a:t>node.getNodeName</a:t>
            </a:r>
            <a:r>
              <a:rPr lang="fr-FR" dirty="0"/>
              <a:t>()); System.out.println("attr value : " + </a:t>
            </a:r>
            <a:r>
              <a:rPr lang="fr-FR" dirty="0" err="1"/>
              <a:t>node.getNodeValue</a:t>
            </a:r>
            <a:r>
              <a:rPr lang="fr-FR" dirty="0"/>
              <a:t>()); } } if (</a:t>
            </a:r>
            <a:r>
              <a:rPr lang="fr-FR" dirty="0" err="1"/>
              <a:t>tempNode.hasChildNodes</a:t>
            </a:r>
            <a:r>
              <a:rPr lang="fr-FR" dirty="0"/>
              <a:t>()) { // </a:t>
            </a:r>
            <a:r>
              <a:rPr lang="fr-FR" dirty="0" err="1"/>
              <a:t>loop</a:t>
            </a:r>
            <a:r>
              <a:rPr lang="fr-FR" dirty="0"/>
              <a:t> </a:t>
            </a:r>
            <a:r>
              <a:rPr lang="fr-FR" dirty="0" err="1"/>
              <a:t>again</a:t>
            </a:r>
            <a:r>
              <a:rPr lang="fr-FR" dirty="0"/>
              <a:t> if has child </a:t>
            </a:r>
            <a:r>
              <a:rPr lang="fr-FR" dirty="0" err="1"/>
              <a:t>nodes</a:t>
            </a:r>
            <a:r>
              <a:rPr lang="fr-FR" dirty="0"/>
              <a:t> </a:t>
            </a:r>
            <a:r>
              <a:rPr lang="fr-FR" dirty="0" err="1"/>
              <a:t>printNote</a:t>
            </a:r>
            <a:r>
              <a:rPr lang="fr-FR" dirty="0"/>
              <a:t>(</a:t>
            </a:r>
            <a:r>
              <a:rPr lang="fr-FR" dirty="0" err="1"/>
              <a:t>tempNode.getChildNodes</a:t>
            </a:r>
            <a:r>
              <a:rPr lang="fr-FR" dirty="0"/>
              <a:t>()); } System.out.println("</a:t>
            </a:r>
            <a:r>
              <a:rPr lang="fr-FR" dirty="0" err="1"/>
              <a:t>Node</a:t>
            </a:r>
            <a:r>
              <a:rPr lang="fr-FR" dirty="0"/>
              <a:t> Name =" + </a:t>
            </a:r>
            <a:r>
              <a:rPr lang="fr-FR" dirty="0" err="1"/>
              <a:t>tempNode.getNodeName</a:t>
            </a:r>
            <a:r>
              <a:rPr lang="fr-FR" dirty="0"/>
              <a:t>() + " [CLOSE]"); } } } }</a:t>
            </a:r>
          </a:p>
        </p:txBody>
      </p:sp>
      <p:sp>
        <p:nvSpPr>
          <p:cNvPr id="484356" name="Espace réservé du numéro de diapositive 3">
            <a:extLst>
              <a:ext uri="{FF2B5EF4-FFF2-40B4-BE49-F238E27FC236}">
                <a16:creationId xmlns:a16="http://schemas.microsoft.com/office/drawing/2014/main" id="{4050698B-E310-46FE-B6BC-1CD64EB379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D28358-1672-4BBD-838A-560DB5413161}" type="slidenum">
              <a:rPr lang="fr-FR" altLang="fr-FR"/>
              <a:pPr fontAlgn="base">
                <a:spcBef>
                  <a:spcPct val="0"/>
                </a:spcBef>
                <a:spcAft>
                  <a:spcPct val="0"/>
                </a:spcAft>
              </a:pPr>
              <a:t>256</a:t>
            </a:fld>
            <a:endParaRPr lang="fr-FR" alt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Espace réservé de l'image des diapositives 1">
            <a:extLst>
              <a:ext uri="{FF2B5EF4-FFF2-40B4-BE49-F238E27FC236}">
                <a16:creationId xmlns:a16="http://schemas.microsoft.com/office/drawing/2014/main" id="{34492115-4D9C-4944-81A1-45EE0D2FB4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Espace réservé des commentaires 2">
            <a:extLst>
              <a:ext uri="{FF2B5EF4-FFF2-40B4-BE49-F238E27FC236}">
                <a16:creationId xmlns:a16="http://schemas.microsoft.com/office/drawing/2014/main" id="{B4A72B22-FFA9-430C-9DEE-64A38BF4D0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doc DOM :https://www.ibm.com/support/knowledgecenter/en/SSVRGU_9.0.1/basic/H_ORG_W3C_DOM_PACKAGE.html</a:t>
            </a:r>
          </a:p>
          <a:p>
            <a:pPr>
              <a:spcBef>
                <a:spcPct val="0"/>
              </a:spcBef>
            </a:pPr>
            <a:r>
              <a:rPr lang="fr-FR" altLang="fr-FR"/>
              <a:t>ou jdom sax :https://cynober.developpez.com/tutoriel/java/xml/jdom/#LI-B</a:t>
            </a:r>
          </a:p>
          <a:p>
            <a:pPr>
              <a:spcBef>
                <a:spcPct val="0"/>
              </a:spcBef>
            </a:pPr>
            <a:endParaRPr lang="fr-FR" altLang="fr-FR"/>
          </a:p>
          <a:p>
            <a:pPr>
              <a:spcBef>
                <a:spcPct val="0"/>
              </a:spcBef>
            </a:pPr>
            <a:endParaRPr lang="fr-FR" altLang="fr-FR"/>
          </a:p>
        </p:txBody>
      </p:sp>
      <p:sp>
        <p:nvSpPr>
          <p:cNvPr id="486404" name="Espace réservé du numéro de diapositive 3">
            <a:extLst>
              <a:ext uri="{FF2B5EF4-FFF2-40B4-BE49-F238E27FC236}">
                <a16:creationId xmlns:a16="http://schemas.microsoft.com/office/drawing/2014/main" id="{F5593FB1-8299-4B49-BA18-B6105DF671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656336-98B0-4DC6-95EC-1849E1F0D27B}" type="slidenum">
              <a:rPr lang="fr-FR" altLang="fr-FR"/>
              <a:pPr fontAlgn="base">
                <a:spcBef>
                  <a:spcPct val="0"/>
                </a:spcBef>
                <a:spcAft>
                  <a:spcPct val="0"/>
                </a:spcAft>
              </a:pPr>
              <a:t>257</a:t>
            </a:fld>
            <a:endParaRPr lang="fr-FR" alt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Espace réservé de l'image des diapositives 1">
            <a:extLst>
              <a:ext uri="{FF2B5EF4-FFF2-40B4-BE49-F238E27FC236}">
                <a16:creationId xmlns:a16="http://schemas.microsoft.com/office/drawing/2014/main" id="{974E605E-2189-4272-863F-75DC1FCFC5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2A09A7F-9AB9-4C19-8E06-214B5ACFE783}"/>
              </a:ext>
            </a:extLst>
          </p:cNvPr>
          <p:cNvSpPr>
            <a:spLocks noGrp="1"/>
          </p:cNvSpPr>
          <p:nvPr>
            <p:ph type="body" idx="1"/>
          </p:nvPr>
        </p:nvSpPr>
        <p:spPr/>
        <p:txBody>
          <a:bodyPr>
            <a:normAutofit fontScale="55000" lnSpcReduction="20000"/>
          </a:bodyPr>
          <a:lstStyle/>
          <a:p>
            <a:pPr fontAlgn="auto">
              <a:spcBef>
                <a:spcPts val="0"/>
              </a:spcBef>
              <a:spcAft>
                <a:spcPts val="0"/>
              </a:spcAft>
              <a:defRPr/>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static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a:solidFill>
                  <a:srgbClr val="257FAD"/>
                </a:solidFill>
                <a:latin typeface="Consolas"/>
              </a:rPr>
              <a:t>main</a:t>
            </a:r>
            <a:r>
              <a:rPr lang="fr-FR" dirty="0">
                <a:solidFill>
                  <a:srgbClr val="7EA2B4"/>
                </a:solidFill>
                <a:latin typeface="Consolas"/>
              </a:rPr>
              <a:t>(</a:t>
            </a:r>
            <a:r>
              <a:rPr lang="fr-FR" dirty="0">
                <a:solidFill>
                  <a:srgbClr val="5D5DB1"/>
                </a:solidFill>
                <a:latin typeface="Consolas"/>
              </a:rPr>
              <a:t>String</a:t>
            </a:r>
            <a:r>
              <a:rPr lang="fr-FR" dirty="0">
                <a:solidFill>
                  <a:srgbClr val="EBF8FF"/>
                </a:solidFill>
                <a:latin typeface="Consolas"/>
              </a:rPr>
              <a:t> </a:t>
            </a:r>
            <a:r>
              <a:rPr lang="fr-FR" dirty="0" err="1">
                <a:solidFill>
                  <a:srgbClr val="D22D72"/>
                </a:solidFill>
                <a:latin typeface="Consolas"/>
              </a:rPr>
              <a:t>argv</a:t>
            </a:r>
            <a:r>
              <a:rPr lang="fr-FR" dirty="0">
                <a:solidFill>
                  <a:srgbClr val="EBF8FF"/>
                </a:solidFill>
                <a:latin typeface="Consolas"/>
              </a:rPr>
              <a:t>[]</a:t>
            </a:r>
            <a:r>
              <a:rPr lang="fr-FR" dirty="0">
                <a:solidFill>
                  <a:srgbClr val="7EA2B4"/>
                </a:solidFill>
                <a:latin typeface="Consolas"/>
              </a:rPr>
              <a:t>)</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err="1">
                <a:solidFill>
                  <a:srgbClr val="5D5DB1"/>
                </a:solidFill>
                <a:latin typeface="Consolas"/>
              </a:rPr>
              <a:t>try</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5D5DB1"/>
                </a:solidFill>
                <a:latin typeface="Consolas"/>
              </a:rPr>
              <a:t>File</a:t>
            </a:r>
            <a:r>
              <a:rPr lang="fr-FR" dirty="0">
                <a:solidFill>
                  <a:srgbClr val="EBF8FF"/>
                </a:solidFill>
                <a:latin typeface="Consolas"/>
              </a:rPr>
              <a:t> </a:t>
            </a:r>
            <a:r>
              <a:rPr lang="fr-FR" dirty="0" err="1">
                <a:solidFill>
                  <a:srgbClr val="D22D72"/>
                </a:solidFill>
                <a:latin typeface="Consolas"/>
              </a:rPr>
              <a:t>fXmlFile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5D5DB1"/>
                </a:solidFill>
                <a:latin typeface="Consolas"/>
              </a:rPr>
              <a:t>new</a:t>
            </a:r>
            <a:r>
              <a:rPr lang="fr-FR" dirty="0">
                <a:solidFill>
                  <a:srgbClr val="EBF8FF"/>
                </a:solidFill>
                <a:latin typeface="Consolas"/>
              </a:rPr>
              <a:t> </a:t>
            </a:r>
            <a:r>
              <a:rPr lang="fr-FR" dirty="0">
                <a:solidFill>
                  <a:srgbClr val="257FAD"/>
                </a:solidFill>
                <a:latin typeface="Consolas"/>
              </a:rPr>
              <a:t>File</a:t>
            </a:r>
            <a:r>
              <a:rPr lang="fr-FR" dirty="0">
                <a:solidFill>
                  <a:srgbClr val="7EA2B4"/>
                </a:solidFill>
                <a:latin typeface="Consolas"/>
              </a:rPr>
              <a:t>("</a:t>
            </a:r>
            <a:r>
              <a:rPr lang="fr-FR" dirty="0">
                <a:solidFill>
                  <a:srgbClr val="568C3B"/>
                </a:solidFill>
                <a:latin typeface="Consolas"/>
              </a:rPr>
              <a:t>/</a:t>
            </a:r>
            <a:r>
              <a:rPr lang="fr-FR" dirty="0" err="1">
                <a:solidFill>
                  <a:srgbClr val="568C3B"/>
                </a:solidFill>
                <a:latin typeface="Consolas"/>
              </a:rPr>
              <a:t>Users</a:t>
            </a:r>
            <a:r>
              <a:rPr lang="fr-FR" dirty="0">
                <a:solidFill>
                  <a:srgbClr val="568C3B"/>
                </a:solidFill>
                <a:latin typeface="Consolas"/>
              </a:rPr>
              <a:t>/</a:t>
            </a:r>
            <a:r>
              <a:rPr lang="fr-FR" dirty="0" err="1">
                <a:solidFill>
                  <a:srgbClr val="568C3B"/>
                </a:solidFill>
                <a:latin typeface="Consolas"/>
              </a:rPr>
              <a:t>mkyong</a:t>
            </a:r>
            <a:r>
              <a:rPr lang="fr-FR" dirty="0">
                <a:solidFill>
                  <a:srgbClr val="568C3B"/>
                </a:solidFill>
                <a:latin typeface="Consolas"/>
              </a:rPr>
              <a:t>/staff.xml</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5D5DB1"/>
                </a:solidFill>
                <a:latin typeface="Consolas"/>
              </a:rPr>
              <a:t>DocumentBuilderFactory</a:t>
            </a:r>
            <a:r>
              <a:rPr lang="fr-FR" dirty="0">
                <a:solidFill>
                  <a:srgbClr val="EBF8FF"/>
                </a:solidFill>
                <a:latin typeface="Consolas"/>
              </a:rPr>
              <a:t> </a:t>
            </a:r>
            <a:r>
              <a:rPr lang="fr-FR" dirty="0" err="1">
                <a:solidFill>
                  <a:srgbClr val="D22D72"/>
                </a:solidFill>
                <a:latin typeface="Consolas"/>
              </a:rPr>
              <a:t>dbFactory</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DocumentBuilderFactory</a:t>
            </a:r>
            <a:r>
              <a:rPr lang="fr-FR" dirty="0" err="1">
                <a:solidFill>
                  <a:srgbClr val="EBF8FF"/>
                </a:solidFill>
                <a:latin typeface="Consolas"/>
              </a:rPr>
              <a:t>.</a:t>
            </a:r>
            <a:r>
              <a:rPr lang="fr-FR" dirty="0" err="1">
                <a:solidFill>
                  <a:srgbClr val="257FAD"/>
                </a:solidFill>
                <a:latin typeface="Consolas"/>
              </a:rPr>
              <a:t>newInstance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5D5DB1"/>
                </a:solidFill>
                <a:latin typeface="Consolas"/>
              </a:rPr>
              <a:t>DocumentBuilder</a:t>
            </a:r>
            <a:r>
              <a:rPr lang="fr-FR" dirty="0">
                <a:solidFill>
                  <a:srgbClr val="EBF8FF"/>
                </a:solidFill>
                <a:latin typeface="Consolas"/>
              </a:rPr>
              <a:t> </a:t>
            </a:r>
            <a:r>
              <a:rPr lang="fr-FR" dirty="0" err="1">
                <a:solidFill>
                  <a:srgbClr val="D22D72"/>
                </a:solidFill>
                <a:latin typeface="Consolas"/>
              </a:rPr>
              <a:t>dBuilder</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dbFactory</a:t>
            </a:r>
            <a:r>
              <a:rPr lang="fr-FR" dirty="0" err="1">
                <a:solidFill>
                  <a:srgbClr val="EBF8FF"/>
                </a:solidFill>
                <a:latin typeface="Consolas"/>
              </a:rPr>
              <a:t>.</a:t>
            </a:r>
            <a:r>
              <a:rPr lang="fr-FR" dirty="0" err="1">
                <a:solidFill>
                  <a:srgbClr val="257FAD"/>
                </a:solidFill>
                <a:latin typeface="Consolas"/>
              </a:rPr>
              <a:t>newDocumentBuilder</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D5DB1"/>
                </a:solidFill>
                <a:latin typeface="Consolas"/>
              </a:rPr>
              <a:t>Document</a:t>
            </a:r>
            <a:r>
              <a:rPr lang="fr-FR" dirty="0">
                <a:solidFill>
                  <a:srgbClr val="EBF8FF"/>
                </a:solidFill>
                <a:latin typeface="Consolas"/>
              </a:rPr>
              <a:t> </a:t>
            </a:r>
            <a:r>
              <a:rPr lang="fr-FR" dirty="0">
                <a:solidFill>
                  <a:srgbClr val="D22D72"/>
                </a:solidFill>
                <a:latin typeface="Consolas"/>
              </a:rPr>
              <a:t>doc</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dBuilder</a:t>
            </a:r>
            <a:r>
              <a:rPr lang="fr-FR" dirty="0" err="1">
                <a:solidFill>
                  <a:srgbClr val="EBF8FF"/>
                </a:solidFill>
                <a:latin typeface="Consolas"/>
              </a:rPr>
              <a:t>.</a:t>
            </a:r>
            <a:r>
              <a:rPr lang="fr-FR" dirty="0" err="1">
                <a:solidFill>
                  <a:srgbClr val="257FAD"/>
                </a:solidFill>
                <a:latin typeface="Consolas"/>
              </a:rPr>
              <a:t>parse</a:t>
            </a:r>
            <a:r>
              <a:rPr lang="fr-FR" dirty="0">
                <a:solidFill>
                  <a:srgbClr val="7EA2B4"/>
                </a:solidFill>
                <a:latin typeface="Consolas"/>
              </a:rPr>
              <a:t>(</a:t>
            </a:r>
            <a:r>
              <a:rPr lang="fr-FR" dirty="0" err="1">
                <a:solidFill>
                  <a:srgbClr val="EBF8FF"/>
                </a:solidFill>
                <a:latin typeface="Consolas"/>
              </a:rPr>
              <a:t>fXmlFile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A7B8C"/>
                </a:solidFill>
                <a:latin typeface="Consolas"/>
              </a:rPr>
              <a:t>//</a:t>
            </a:r>
            <a:r>
              <a:rPr lang="fr-FR" dirty="0" err="1">
                <a:solidFill>
                  <a:srgbClr val="5A7B8C"/>
                </a:solidFill>
                <a:latin typeface="Consolas"/>
              </a:rPr>
              <a:t>optional</a:t>
            </a:r>
            <a:r>
              <a:rPr lang="fr-FR" dirty="0">
                <a:solidFill>
                  <a:srgbClr val="5A7B8C"/>
                </a:solidFill>
                <a:latin typeface="Consolas"/>
              </a:rPr>
              <a:t>, but </a:t>
            </a:r>
            <a:r>
              <a:rPr lang="fr-FR" dirty="0" err="1">
                <a:solidFill>
                  <a:srgbClr val="5A7B8C"/>
                </a:solidFill>
                <a:latin typeface="Consolas"/>
              </a:rPr>
              <a:t>recommended</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A7B8C"/>
                </a:solidFill>
                <a:latin typeface="Consolas"/>
              </a:rPr>
              <a:t>//</a:t>
            </a:r>
            <a:r>
              <a:rPr lang="fr-FR" dirty="0" err="1">
                <a:solidFill>
                  <a:srgbClr val="5A7B8C"/>
                </a:solidFill>
                <a:latin typeface="Consolas"/>
              </a:rPr>
              <a:t>read</a:t>
            </a:r>
            <a:r>
              <a:rPr lang="fr-FR" dirty="0">
                <a:solidFill>
                  <a:srgbClr val="5A7B8C"/>
                </a:solidFill>
                <a:latin typeface="Consolas"/>
              </a:rPr>
              <a:t> </a:t>
            </a:r>
            <a:r>
              <a:rPr lang="fr-FR" dirty="0" err="1">
                <a:solidFill>
                  <a:srgbClr val="5A7B8C"/>
                </a:solidFill>
                <a:latin typeface="Consolas"/>
              </a:rPr>
              <a:t>this</a:t>
            </a:r>
            <a:r>
              <a:rPr lang="fr-FR" dirty="0">
                <a:solidFill>
                  <a:srgbClr val="5A7B8C"/>
                </a:solidFill>
                <a:latin typeface="Consolas"/>
              </a:rPr>
              <a:t> - http://stackoverflow.com/questions/13786607/normalization-in-dom-parsing-with-java-how-does-it-work</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D22D72"/>
                </a:solidFill>
                <a:latin typeface="Consolas"/>
              </a:rPr>
              <a:t>doc</a:t>
            </a:r>
            <a:r>
              <a:rPr lang="fr-FR" dirty="0" err="1">
                <a:solidFill>
                  <a:srgbClr val="EBF8FF"/>
                </a:solidFill>
                <a:latin typeface="Consolas"/>
              </a:rPr>
              <a:t>.</a:t>
            </a:r>
            <a:r>
              <a:rPr lang="fr-FR" dirty="0" err="1">
                <a:solidFill>
                  <a:srgbClr val="257FAD"/>
                </a:solidFill>
                <a:latin typeface="Consolas"/>
              </a:rPr>
              <a:t>getDocumentElement</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normalize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err="1">
                <a:solidFill>
                  <a:srgbClr val="568C3B"/>
                </a:solidFill>
                <a:latin typeface="Consolas"/>
              </a:rPr>
              <a:t>Root</a:t>
            </a:r>
            <a:r>
              <a:rPr lang="fr-FR" dirty="0">
                <a:solidFill>
                  <a:srgbClr val="568C3B"/>
                </a:solidFill>
                <a:latin typeface="Consolas"/>
              </a:rPr>
              <a:t> </a:t>
            </a:r>
            <a:r>
              <a:rPr lang="fr-FR" dirty="0" err="1">
                <a:solidFill>
                  <a:srgbClr val="568C3B"/>
                </a:solidFill>
                <a:latin typeface="Consolas"/>
              </a:rPr>
              <a:t>element</a:t>
            </a:r>
            <a:r>
              <a:rPr lang="fr-FR" dirty="0">
                <a:solidFill>
                  <a:srgbClr val="568C3B"/>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doc</a:t>
            </a:r>
            <a:r>
              <a:rPr lang="fr-FR" dirty="0" err="1">
                <a:solidFill>
                  <a:srgbClr val="EBF8FF"/>
                </a:solidFill>
                <a:latin typeface="Consolas"/>
              </a:rPr>
              <a:t>.</a:t>
            </a:r>
            <a:r>
              <a:rPr lang="fr-FR" dirty="0" err="1">
                <a:solidFill>
                  <a:srgbClr val="257FAD"/>
                </a:solidFill>
                <a:latin typeface="Consolas"/>
              </a:rPr>
              <a:t>getDocumentElement</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getNodeName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err="1">
                <a:solidFill>
                  <a:srgbClr val="5D5DB1"/>
                </a:solidFill>
                <a:latin typeface="Consolas"/>
              </a:rPr>
              <a:t>NodeList</a:t>
            </a:r>
            <a:r>
              <a:rPr lang="fr-FR" dirty="0">
                <a:solidFill>
                  <a:srgbClr val="EBF8FF"/>
                </a:solidFill>
                <a:latin typeface="Consolas"/>
              </a:rPr>
              <a:t> </a:t>
            </a:r>
            <a:r>
              <a:rPr lang="fr-FR" dirty="0" err="1">
                <a:solidFill>
                  <a:srgbClr val="D22D72"/>
                </a:solidFill>
                <a:latin typeface="Consolas"/>
              </a:rPr>
              <a:t>nList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doc</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a:solidFill>
                  <a:srgbClr val="568C3B"/>
                </a:solidFill>
                <a:latin typeface="Consolas"/>
              </a:rPr>
              <a:t>staff</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5D5DB1"/>
                </a:solidFill>
                <a:latin typeface="Consolas"/>
              </a:rPr>
              <a:t>for</a:t>
            </a:r>
            <a:r>
              <a:rPr lang="fr-FR" dirty="0">
                <a:solidFill>
                  <a:srgbClr val="EBF8FF"/>
                </a:solidFill>
                <a:latin typeface="Consolas"/>
              </a:rPr>
              <a:t> (</a:t>
            </a:r>
            <a:r>
              <a:rPr lang="fr-FR" dirty="0" err="1">
                <a:solidFill>
                  <a:srgbClr val="5D5DB1"/>
                </a:solidFill>
                <a:latin typeface="Consolas"/>
              </a:rPr>
              <a:t>int</a:t>
            </a:r>
            <a:r>
              <a:rPr lang="fr-FR" dirty="0">
                <a:solidFill>
                  <a:srgbClr val="EBF8FF"/>
                </a:solidFill>
                <a:latin typeface="Consolas"/>
              </a:rPr>
              <a:t> </a:t>
            </a:r>
            <a:r>
              <a:rPr lang="fr-FR" dirty="0" err="1">
                <a:solidFill>
                  <a:srgbClr val="D22D72"/>
                </a:solidFill>
                <a:latin typeface="Consolas"/>
              </a:rPr>
              <a:t>temp</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935C25"/>
                </a:solidFill>
                <a:latin typeface="Consolas"/>
              </a:rPr>
              <a:t>0</a:t>
            </a:r>
            <a:r>
              <a:rPr lang="fr-FR" dirty="0">
                <a:solidFill>
                  <a:srgbClr val="EBF8FF"/>
                </a:solidFill>
                <a:latin typeface="Consolas"/>
              </a:rPr>
              <a:t>; </a:t>
            </a:r>
            <a:r>
              <a:rPr lang="fr-FR" dirty="0" err="1">
                <a:solidFill>
                  <a:srgbClr val="EBF8FF"/>
                </a:solidFill>
                <a:latin typeface="Consolas"/>
              </a:rPr>
              <a:t>temp</a:t>
            </a:r>
            <a:r>
              <a:rPr lang="fr-FR" dirty="0">
                <a:solidFill>
                  <a:srgbClr val="EBF8FF"/>
                </a:solidFill>
                <a:latin typeface="Consolas"/>
              </a:rPr>
              <a:t> </a:t>
            </a:r>
            <a:r>
              <a:rPr lang="fr-FR" dirty="0">
                <a:solidFill>
                  <a:srgbClr val="7EA2B4"/>
                </a:solidFill>
                <a:latin typeface="Consolas"/>
              </a:rPr>
              <a:t>&lt;</a:t>
            </a:r>
            <a:r>
              <a:rPr lang="fr-FR" dirty="0">
                <a:solidFill>
                  <a:srgbClr val="EBF8FF"/>
                </a:solidFill>
                <a:latin typeface="Consolas"/>
              </a:rPr>
              <a:t> </a:t>
            </a:r>
            <a:r>
              <a:rPr lang="fr-FR" dirty="0" err="1">
                <a:solidFill>
                  <a:srgbClr val="D22D72"/>
                </a:solidFill>
                <a:latin typeface="Consolas"/>
              </a:rPr>
              <a:t>nList</a:t>
            </a:r>
            <a:r>
              <a:rPr lang="fr-FR" dirty="0" err="1">
                <a:solidFill>
                  <a:srgbClr val="EBF8FF"/>
                </a:solidFill>
                <a:latin typeface="Consolas"/>
              </a:rPr>
              <a:t>.</a:t>
            </a:r>
            <a:r>
              <a:rPr lang="fr-FR" dirty="0" err="1">
                <a:solidFill>
                  <a:srgbClr val="257FAD"/>
                </a:solidFill>
                <a:latin typeface="Consolas"/>
              </a:rPr>
              <a:t>getLength</a:t>
            </a:r>
            <a:r>
              <a:rPr lang="fr-FR" dirty="0">
                <a:solidFill>
                  <a:srgbClr val="7EA2B4"/>
                </a:solidFill>
                <a:latin typeface="Consolas"/>
              </a:rPr>
              <a:t>()</a:t>
            </a:r>
            <a:r>
              <a:rPr lang="fr-FR" dirty="0">
                <a:solidFill>
                  <a:srgbClr val="EBF8FF"/>
                </a:solidFill>
                <a:latin typeface="Consolas"/>
              </a:rPr>
              <a:t>; </a:t>
            </a:r>
            <a:r>
              <a:rPr lang="fr-FR" dirty="0" err="1">
                <a:solidFill>
                  <a:srgbClr val="EBF8FF"/>
                </a:solidFill>
                <a:latin typeface="Consolas"/>
              </a:rPr>
              <a:t>temp</a:t>
            </a:r>
            <a:r>
              <a:rPr lang="fr-FR" dirty="0">
                <a:solidFill>
                  <a:srgbClr val="7EA2B4"/>
                </a:solidFill>
                <a:latin typeface="Consolas"/>
              </a:rPr>
              <a:t>++</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err="1">
                <a:solidFill>
                  <a:srgbClr val="5D5DB1"/>
                </a:solidFill>
                <a:latin typeface="Consolas"/>
              </a:rPr>
              <a:t>Node</a:t>
            </a:r>
            <a:r>
              <a:rPr lang="fr-FR" dirty="0">
                <a:solidFill>
                  <a:srgbClr val="EBF8FF"/>
                </a:solidFill>
                <a:latin typeface="Consolas"/>
              </a:rPr>
              <a:t> </a:t>
            </a:r>
            <a:r>
              <a:rPr lang="fr-FR" dirty="0" err="1">
                <a:solidFill>
                  <a:srgbClr val="D22D72"/>
                </a:solidFill>
                <a:latin typeface="Consolas"/>
              </a:rPr>
              <a:t>nNode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nList</a:t>
            </a:r>
            <a:r>
              <a:rPr lang="fr-FR" dirty="0" err="1">
                <a:solidFill>
                  <a:srgbClr val="EBF8FF"/>
                </a:solidFill>
                <a:latin typeface="Consolas"/>
              </a:rPr>
              <a:t>.</a:t>
            </a:r>
            <a:r>
              <a:rPr lang="fr-FR" dirty="0" err="1">
                <a:solidFill>
                  <a:srgbClr val="257FAD"/>
                </a:solidFill>
                <a:latin typeface="Consolas"/>
              </a:rPr>
              <a:t>item</a:t>
            </a:r>
            <a:r>
              <a:rPr lang="fr-FR" dirty="0">
                <a:solidFill>
                  <a:srgbClr val="7EA2B4"/>
                </a:solidFill>
                <a:latin typeface="Consolas"/>
              </a:rPr>
              <a:t>(</a:t>
            </a:r>
            <a:r>
              <a:rPr lang="fr-FR" dirty="0" err="1">
                <a:solidFill>
                  <a:srgbClr val="EBF8FF"/>
                </a:solidFill>
                <a:latin typeface="Consolas"/>
              </a:rPr>
              <a:t>temp</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2D8F6F"/>
                </a:solidFill>
                <a:latin typeface="Consolas"/>
              </a:rPr>
              <a:t>\</a:t>
            </a:r>
            <a:r>
              <a:rPr lang="fr-FR" dirty="0" err="1">
                <a:solidFill>
                  <a:srgbClr val="2D8F6F"/>
                </a:solidFill>
                <a:latin typeface="Consolas"/>
              </a:rPr>
              <a:t>n</a:t>
            </a:r>
            <a:r>
              <a:rPr lang="fr-FR" dirty="0" err="1">
                <a:solidFill>
                  <a:srgbClr val="568C3B"/>
                </a:solidFill>
                <a:latin typeface="Consolas"/>
              </a:rPr>
              <a:t>Current</a:t>
            </a:r>
            <a:r>
              <a:rPr lang="fr-FR" dirty="0">
                <a:solidFill>
                  <a:srgbClr val="568C3B"/>
                </a:solidFill>
                <a:latin typeface="Consolas"/>
              </a:rPr>
              <a:t> </a:t>
            </a:r>
            <a:r>
              <a:rPr lang="fr-FR" dirty="0" err="1">
                <a:solidFill>
                  <a:srgbClr val="568C3B"/>
                </a:solidFill>
                <a:latin typeface="Consolas"/>
              </a:rPr>
              <a:t>Element</a:t>
            </a:r>
            <a:r>
              <a:rPr lang="fr-FR" dirty="0">
                <a:solidFill>
                  <a:srgbClr val="568C3B"/>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nNode</a:t>
            </a:r>
            <a:r>
              <a:rPr lang="fr-FR" dirty="0" err="1">
                <a:solidFill>
                  <a:srgbClr val="EBF8FF"/>
                </a:solidFill>
                <a:latin typeface="Consolas"/>
              </a:rPr>
              <a:t>.</a:t>
            </a:r>
            <a:r>
              <a:rPr lang="fr-FR" dirty="0" err="1">
                <a:solidFill>
                  <a:srgbClr val="257FAD"/>
                </a:solidFill>
                <a:latin typeface="Consolas"/>
              </a:rPr>
              <a:t>getNodeName</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5D5DB1"/>
                </a:solidFill>
                <a:latin typeface="Consolas"/>
              </a:rPr>
              <a:t>if</a:t>
            </a:r>
            <a:r>
              <a:rPr lang="fr-FR" dirty="0">
                <a:solidFill>
                  <a:srgbClr val="EBF8FF"/>
                </a:solidFill>
                <a:latin typeface="Consolas"/>
              </a:rPr>
              <a:t> (</a:t>
            </a:r>
            <a:r>
              <a:rPr lang="fr-FR" dirty="0" err="1">
                <a:solidFill>
                  <a:srgbClr val="D22D72"/>
                </a:solidFill>
                <a:latin typeface="Consolas"/>
              </a:rPr>
              <a:t>nNode</a:t>
            </a:r>
            <a:r>
              <a:rPr lang="fr-FR" dirty="0" err="1">
                <a:solidFill>
                  <a:srgbClr val="EBF8FF"/>
                </a:solidFill>
                <a:latin typeface="Consolas"/>
              </a:rPr>
              <a:t>.</a:t>
            </a:r>
            <a:r>
              <a:rPr lang="fr-FR" dirty="0" err="1">
                <a:solidFill>
                  <a:srgbClr val="257FAD"/>
                </a:solidFill>
                <a:latin typeface="Consolas"/>
              </a:rPr>
              <a:t>getNodeType</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Node</a:t>
            </a:r>
            <a:r>
              <a:rPr lang="fr-FR" dirty="0" err="1">
                <a:solidFill>
                  <a:srgbClr val="EBF8FF"/>
                </a:solidFill>
                <a:latin typeface="Consolas"/>
              </a:rPr>
              <a:t>.</a:t>
            </a:r>
            <a:r>
              <a:rPr lang="fr-FR" dirty="0" err="1">
                <a:solidFill>
                  <a:srgbClr val="D22D72"/>
                </a:solidFill>
                <a:latin typeface="Consolas"/>
              </a:rPr>
              <a:t>ELEMENT_NODE</a:t>
            </a:r>
            <a:r>
              <a:rPr lang="fr-FR" dirty="0">
                <a:solidFill>
                  <a:srgbClr val="EBF8FF"/>
                </a:solidFill>
                <a:latin typeface="Consolas"/>
              </a:rPr>
              <a:t>) </a:t>
            </a:r>
            <a:r>
              <a:rPr lang="fr-FR" dirty="0">
                <a:latin typeface="Consolas"/>
              </a:rPr>
              <a:t>{</a:t>
            </a: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err="1">
                <a:solidFill>
                  <a:srgbClr val="5D5DB1"/>
                </a:solidFill>
                <a:latin typeface="Consolas"/>
              </a:rPr>
              <a:t>Element</a:t>
            </a:r>
            <a:r>
              <a:rPr lang="fr-FR" dirty="0">
                <a:solidFill>
                  <a:srgbClr val="EBF8FF"/>
                </a:solidFill>
                <a:latin typeface="Consolas"/>
              </a:rPr>
              <a:t> </a:t>
            </a:r>
            <a:r>
              <a:rPr lang="fr-FR" dirty="0" err="1">
                <a:solidFill>
                  <a:srgbClr val="D22D72"/>
                </a:solidFill>
                <a:latin typeface="Consolas"/>
              </a:rPr>
              <a:t>eElement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Element</a:t>
            </a:r>
            <a:r>
              <a:rPr lang="fr-FR" dirty="0">
                <a:solidFill>
                  <a:srgbClr val="EBF8FF"/>
                </a:solidFill>
                <a:latin typeface="Consolas"/>
              </a:rPr>
              <a:t>) </a:t>
            </a:r>
            <a:r>
              <a:rPr lang="fr-FR" dirty="0" err="1">
                <a:solidFill>
                  <a:srgbClr val="EBF8FF"/>
                </a:solidFill>
                <a:latin typeface="Consolas"/>
              </a:rPr>
              <a:t>nNode</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Staff id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getAttribute</a:t>
            </a:r>
            <a:r>
              <a:rPr lang="fr-FR" dirty="0">
                <a:solidFill>
                  <a:srgbClr val="7EA2B4"/>
                </a:solidFill>
                <a:latin typeface="Consolas"/>
              </a:rPr>
              <a:t>("</a:t>
            </a:r>
            <a:r>
              <a:rPr lang="fr-FR" dirty="0">
                <a:solidFill>
                  <a:srgbClr val="568C3B"/>
                </a:solidFill>
                <a:latin typeface="Consolas"/>
              </a:rPr>
              <a:t>id</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First Name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firstname</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Last Name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lastname</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Nick Name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nickname</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r>
              <a:rPr lang="fr-FR" dirty="0">
                <a:solidFill>
                  <a:srgbClr val="EBF8FF"/>
                </a:solidFill>
                <a:latin typeface="Consolas"/>
              </a:rPr>
              <a:t>            </a:t>
            </a: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err="1">
                <a:solidFill>
                  <a:srgbClr val="568C3B"/>
                </a:solidFill>
                <a:latin typeface="Consolas"/>
              </a:rPr>
              <a:t>Salary</a:t>
            </a:r>
            <a:r>
              <a:rPr lang="fr-FR" dirty="0">
                <a:solidFill>
                  <a:srgbClr val="568C3B"/>
                </a:solidFill>
                <a:latin typeface="Consolas"/>
              </a:rPr>
              <a:t> : </a:t>
            </a:r>
            <a:r>
              <a:rPr lang="fr-FR" dirty="0">
                <a:solidFill>
                  <a:srgbClr val="7EA2B4"/>
                </a:solidFill>
                <a:latin typeface="Consolas"/>
              </a:rPr>
              <a:t>"</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err="1">
                <a:solidFill>
                  <a:srgbClr val="D22D72"/>
                </a:solidFill>
                <a:latin typeface="Consolas"/>
              </a:rPr>
              <a:t>eElement</a:t>
            </a:r>
            <a:r>
              <a:rPr lang="fr-FR" dirty="0" err="1">
                <a:solidFill>
                  <a:srgbClr val="EBF8FF"/>
                </a:solidFill>
                <a:latin typeface="Consolas"/>
              </a:rPr>
              <a:t>.</a:t>
            </a:r>
            <a:r>
              <a:rPr lang="fr-FR" dirty="0" err="1">
                <a:solidFill>
                  <a:srgbClr val="257FAD"/>
                </a:solidFill>
                <a:latin typeface="Consolas"/>
              </a:rPr>
              <a:t>getElementsByTagName</a:t>
            </a:r>
            <a:r>
              <a:rPr lang="fr-FR" dirty="0">
                <a:solidFill>
                  <a:srgbClr val="7EA2B4"/>
                </a:solidFill>
                <a:latin typeface="Consolas"/>
              </a:rPr>
              <a:t>("</a:t>
            </a:r>
            <a:r>
              <a:rPr lang="fr-FR" dirty="0" err="1">
                <a:solidFill>
                  <a:srgbClr val="568C3B"/>
                </a:solidFill>
                <a:latin typeface="Consolas"/>
              </a:rPr>
              <a:t>salary</a:t>
            </a:r>
            <a:r>
              <a:rPr lang="fr-FR" dirty="0">
                <a:solidFill>
                  <a:srgbClr val="7EA2B4"/>
                </a:solidFill>
                <a:latin typeface="Consolas"/>
              </a:rPr>
              <a:t>")</a:t>
            </a:r>
            <a:r>
              <a:rPr lang="fr-FR" dirty="0">
                <a:solidFill>
                  <a:srgbClr val="EBF8FF"/>
                </a:solidFill>
                <a:latin typeface="Consolas"/>
              </a:rPr>
              <a:t>.</a:t>
            </a:r>
            <a:r>
              <a:rPr lang="fr-FR" dirty="0">
                <a:solidFill>
                  <a:srgbClr val="257FAD"/>
                </a:solidFill>
                <a:latin typeface="Consolas"/>
              </a:rPr>
              <a:t>item</a:t>
            </a:r>
            <a:r>
              <a:rPr lang="fr-FR" dirty="0">
                <a:solidFill>
                  <a:srgbClr val="7EA2B4"/>
                </a:solidFill>
                <a:latin typeface="Consolas"/>
              </a:rPr>
              <a:t>(</a:t>
            </a:r>
            <a:r>
              <a:rPr lang="fr-FR" dirty="0">
                <a:solidFill>
                  <a:srgbClr val="935C25"/>
                </a:solidFill>
                <a:latin typeface="Consolas"/>
              </a:rPr>
              <a:t>0</a:t>
            </a:r>
            <a:r>
              <a:rPr lang="fr-FR" dirty="0">
                <a:solidFill>
                  <a:srgbClr val="7EA2B4"/>
                </a:solidFill>
                <a:latin typeface="Consolas"/>
              </a:rPr>
              <a:t>)</a:t>
            </a:r>
            <a:r>
              <a:rPr lang="fr-FR" dirty="0">
                <a:solidFill>
                  <a:srgbClr val="EBF8FF"/>
                </a:solidFill>
                <a:latin typeface="Consolas"/>
              </a:rPr>
              <a:t>.</a:t>
            </a:r>
            <a:r>
              <a:rPr lang="fr-FR" dirty="0" err="1">
                <a:solidFill>
                  <a:srgbClr val="257FAD"/>
                </a:solidFill>
                <a:latin typeface="Consolas"/>
              </a:rPr>
              <a:t>getTextContent</a:t>
            </a:r>
            <a:r>
              <a:rPr lang="fr-FR" dirty="0">
                <a:solidFill>
                  <a:srgbClr val="7EA2B4"/>
                </a:solidFill>
                <a:latin typeface="Consolas"/>
              </a:rPr>
              <a:t>())</a:t>
            </a:r>
            <a:r>
              <a:rPr lang="fr-FR" dirty="0">
                <a:solidFill>
                  <a:srgbClr val="EBF8FF"/>
                </a:solidFill>
                <a:latin typeface="Consolas"/>
              </a:rPr>
              <a:t>;</a:t>
            </a:r>
            <a:endParaRPr lang="fr-FR" dirty="0">
              <a:solidFill>
                <a:srgbClr val="7EA2B4"/>
              </a:solidFill>
              <a:latin typeface="Consolas"/>
            </a:endParaRPr>
          </a:p>
          <a:p>
            <a:pPr fontAlgn="auto">
              <a:spcBef>
                <a:spcPts val="0"/>
              </a:spcBef>
              <a:spcAft>
                <a:spcPts val="0"/>
              </a:spcAft>
              <a:defRPr/>
            </a:pPr>
            <a:br>
              <a:rPr lang="fr-FR" dirty="0">
                <a:solidFill>
                  <a:srgbClr val="7EA2B4"/>
                </a:solidFill>
                <a:latin typeface="Consolas"/>
              </a:rPr>
            </a:br>
            <a:r>
              <a:rPr lang="fr-FR" dirty="0">
                <a:solidFill>
                  <a:srgbClr val="EBF8FF"/>
                </a:solidFill>
                <a:latin typeface="Consolas"/>
              </a:rPr>
              <a:t>        </a:t>
            </a:r>
            <a:r>
              <a:rPr lang="fr-FR" dirty="0">
                <a:latin typeface="Consolas"/>
              </a:rPr>
              <a:t>}</a:t>
            </a:r>
          </a:p>
          <a:p>
            <a:pPr fontAlgn="auto">
              <a:spcBef>
                <a:spcPts val="0"/>
              </a:spcBef>
              <a:spcAft>
                <a:spcPts val="0"/>
              </a:spcAft>
              <a:defRPr/>
            </a:pPr>
            <a:r>
              <a:rPr lang="fr-FR" dirty="0">
                <a:solidFill>
                  <a:srgbClr val="EBF8FF"/>
                </a:solidFill>
                <a:latin typeface="Consolas"/>
              </a:rPr>
              <a:t>    </a:t>
            </a:r>
            <a:r>
              <a:rPr lang="fr-FR" dirty="0">
                <a:latin typeface="Consolas"/>
              </a:rPr>
              <a:t>}</a:t>
            </a:r>
          </a:p>
          <a:p>
            <a:pPr fontAlgn="auto">
              <a:spcBef>
                <a:spcPts val="0"/>
              </a:spcBef>
              <a:spcAft>
                <a:spcPts val="0"/>
              </a:spcAft>
              <a:defRPr/>
            </a:pPr>
            <a:r>
              <a:rPr lang="fr-FR" dirty="0">
                <a:latin typeface="Consolas"/>
              </a:rPr>
              <a:t>}</a:t>
            </a:r>
            <a:r>
              <a:rPr lang="fr-FR" dirty="0">
                <a:solidFill>
                  <a:srgbClr val="EBF8FF"/>
                </a:solidFill>
                <a:latin typeface="Consolas"/>
              </a:rPr>
              <a:t> </a:t>
            </a:r>
            <a:r>
              <a:rPr lang="fr-FR" dirty="0">
                <a:solidFill>
                  <a:srgbClr val="5D5DB1"/>
                </a:solidFill>
                <a:latin typeface="Consolas"/>
              </a:rPr>
              <a:t>catch</a:t>
            </a:r>
            <a:r>
              <a:rPr lang="fr-FR" dirty="0">
                <a:solidFill>
                  <a:srgbClr val="EBF8FF"/>
                </a:solidFill>
                <a:latin typeface="Consolas"/>
              </a:rPr>
              <a:t> </a:t>
            </a:r>
            <a:r>
              <a:rPr lang="fr-FR" dirty="0">
                <a:solidFill>
                  <a:srgbClr val="7EA2B4"/>
                </a:solidFill>
                <a:latin typeface="Consolas"/>
              </a:rPr>
              <a:t>(</a:t>
            </a:r>
            <a:r>
              <a:rPr lang="fr-FR" dirty="0">
                <a:solidFill>
                  <a:srgbClr val="5D5DB1"/>
                </a:solidFill>
                <a:latin typeface="Consolas"/>
              </a:rPr>
              <a:t>Exception</a:t>
            </a:r>
            <a:r>
              <a:rPr lang="fr-FR" dirty="0">
                <a:solidFill>
                  <a:srgbClr val="EBF8FF"/>
                </a:solidFill>
                <a:latin typeface="Consolas"/>
              </a:rPr>
              <a:t> </a:t>
            </a:r>
            <a:r>
              <a:rPr lang="fr-FR" dirty="0">
                <a:solidFill>
                  <a:srgbClr val="D22D72"/>
                </a:solidFill>
                <a:latin typeface="Consolas"/>
              </a:rPr>
              <a:t>e</a:t>
            </a:r>
            <a:r>
              <a:rPr lang="fr-FR" dirty="0">
                <a:solidFill>
                  <a:srgbClr val="7EA2B4"/>
                </a:solidFill>
                <a:latin typeface="Consolas"/>
              </a:rPr>
              <a:t>)</a:t>
            </a:r>
            <a:r>
              <a:rPr lang="fr-FR" dirty="0">
                <a:solidFill>
                  <a:srgbClr val="EBF8FF"/>
                </a:solidFill>
                <a:latin typeface="Consolas"/>
              </a:rPr>
              <a:t> </a:t>
            </a:r>
            <a:r>
              <a:rPr lang="fr-FR" dirty="0">
                <a:latin typeface="Consolas"/>
              </a:rPr>
              <a:t>{</a:t>
            </a:r>
            <a:r>
              <a:rPr lang="fr-FR" dirty="0">
                <a:solidFill>
                  <a:srgbClr val="EBF8FF"/>
                </a:solidFill>
                <a:latin typeface="Consolas"/>
              </a:rPr>
              <a:t>    </a:t>
            </a:r>
            <a:r>
              <a:rPr lang="fr-FR" dirty="0" err="1">
                <a:solidFill>
                  <a:srgbClr val="D22D72"/>
                </a:solidFill>
                <a:latin typeface="Consolas"/>
              </a:rPr>
              <a:t>e</a:t>
            </a:r>
            <a:r>
              <a:rPr lang="fr-FR" dirty="0" err="1">
                <a:solidFill>
                  <a:srgbClr val="EBF8FF"/>
                </a:solidFill>
                <a:latin typeface="Consolas"/>
              </a:rPr>
              <a:t>.</a:t>
            </a:r>
            <a:r>
              <a:rPr lang="fr-FR" dirty="0" err="1">
                <a:solidFill>
                  <a:srgbClr val="257FAD"/>
                </a:solidFill>
                <a:latin typeface="Consolas"/>
              </a:rPr>
              <a:t>printStackTrace</a:t>
            </a:r>
            <a:r>
              <a:rPr lang="fr-FR" dirty="0">
                <a:solidFill>
                  <a:srgbClr val="7EA2B4"/>
                </a:solidFill>
                <a:latin typeface="Consolas"/>
              </a:rPr>
              <a:t>()</a:t>
            </a:r>
            <a:r>
              <a:rPr lang="fr-FR" dirty="0">
                <a:solidFill>
                  <a:srgbClr val="EBF8FF"/>
                </a:solidFill>
                <a:latin typeface="Consolas"/>
              </a:rPr>
              <a:t>;</a:t>
            </a:r>
            <a:r>
              <a:rPr lang="fr-FR" dirty="0">
                <a:latin typeface="Consolas"/>
              </a:rPr>
              <a:t>}}}</a:t>
            </a:r>
          </a:p>
          <a:p>
            <a:pPr fontAlgn="auto">
              <a:spcBef>
                <a:spcPts val="0"/>
              </a:spcBef>
              <a:spcAft>
                <a:spcPts val="0"/>
              </a:spcAft>
              <a:defRPr/>
            </a:pPr>
            <a:endParaRPr lang="fr-FR" dirty="0"/>
          </a:p>
        </p:txBody>
      </p:sp>
      <p:sp>
        <p:nvSpPr>
          <p:cNvPr id="488452" name="Espace réservé du numéro de diapositive 3">
            <a:extLst>
              <a:ext uri="{FF2B5EF4-FFF2-40B4-BE49-F238E27FC236}">
                <a16:creationId xmlns:a16="http://schemas.microsoft.com/office/drawing/2014/main" id="{331FC4C4-C3B3-4492-B61E-BC5CEB1645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D137851-1052-406B-820B-BEE01D0BA17D}" type="slidenum">
              <a:rPr lang="fr-FR" altLang="fr-FR"/>
              <a:pPr fontAlgn="base">
                <a:spcBef>
                  <a:spcPct val="0"/>
                </a:spcBef>
                <a:spcAft>
                  <a:spcPct val="0"/>
                </a:spcAft>
              </a:pPr>
              <a:t>258</a:t>
            </a:fld>
            <a:endParaRPr lang="fr-FR" altLang="fr-F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Espace réservé de l'image des diapositives 1">
            <a:extLst>
              <a:ext uri="{FF2B5EF4-FFF2-40B4-BE49-F238E27FC236}">
                <a16:creationId xmlns:a16="http://schemas.microsoft.com/office/drawing/2014/main" id="{9D581882-67EE-4245-9E28-BB1550FDBA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Espace réservé des commentaires 2">
            <a:extLst>
              <a:ext uri="{FF2B5EF4-FFF2-40B4-BE49-F238E27FC236}">
                <a16:creationId xmlns:a16="http://schemas.microsoft.com/office/drawing/2014/main" id="{E2997CFB-330E-4161-9316-28A92F244D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90500" name="Espace réservé du numéro de diapositive 3">
            <a:extLst>
              <a:ext uri="{FF2B5EF4-FFF2-40B4-BE49-F238E27FC236}">
                <a16:creationId xmlns:a16="http://schemas.microsoft.com/office/drawing/2014/main" id="{F50ACF21-8731-4CA1-B457-E67FD785BE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DD6041F-0692-43EE-9394-F65D6A9DF355}" type="slidenum">
              <a:rPr lang="fr-FR" altLang="fr-FR"/>
              <a:pPr fontAlgn="base">
                <a:spcBef>
                  <a:spcPct val="0"/>
                </a:spcBef>
                <a:spcAft>
                  <a:spcPct val="0"/>
                </a:spcAft>
              </a:pPr>
              <a:t>259</a:t>
            </a:fld>
            <a:endParaRPr lang="fr-FR" altLang="fr-F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Espace réservé de l'image des diapositives 1">
            <a:extLst>
              <a:ext uri="{FF2B5EF4-FFF2-40B4-BE49-F238E27FC236}">
                <a16:creationId xmlns:a16="http://schemas.microsoft.com/office/drawing/2014/main" id="{F9C0A55F-20C0-4FD9-9CB0-F48C2F9C56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Espace réservé des commentaires 2">
            <a:extLst>
              <a:ext uri="{FF2B5EF4-FFF2-40B4-BE49-F238E27FC236}">
                <a16:creationId xmlns:a16="http://schemas.microsoft.com/office/drawing/2014/main" id="{537E0A04-AB29-4B97-87AE-FE27CF400D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92548" name="Espace réservé du numéro de diapositive 3">
            <a:extLst>
              <a:ext uri="{FF2B5EF4-FFF2-40B4-BE49-F238E27FC236}">
                <a16:creationId xmlns:a16="http://schemas.microsoft.com/office/drawing/2014/main" id="{44D6ECCD-2E11-4935-AB03-2B0B93896D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085525-905D-4798-9E80-102BCB60B071}" type="slidenum">
              <a:rPr lang="fr-FR" altLang="fr-FR"/>
              <a:pPr fontAlgn="base">
                <a:spcBef>
                  <a:spcPct val="0"/>
                </a:spcBef>
                <a:spcAft>
                  <a:spcPct val="0"/>
                </a:spcAft>
              </a:pPr>
              <a:t>260</a:t>
            </a:fld>
            <a:endParaRPr lang="fr-FR" altLang="fr-F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1026">
            <a:extLst>
              <a:ext uri="{FF2B5EF4-FFF2-40B4-BE49-F238E27FC236}">
                <a16:creationId xmlns:a16="http://schemas.microsoft.com/office/drawing/2014/main" id="{D30D4F24-7E31-4014-BD2C-5B966F8D63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Rectangle 1027">
            <a:extLst>
              <a:ext uri="{FF2B5EF4-FFF2-40B4-BE49-F238E27FC236}">
                <a16:creationId xmlns:a16="http://schemas.microsoft.com/office/drawing/2014/main" id="{D0F1CF46-7B67-4DD7-BFBC-AC04CA19A6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image des diapositives 1">
            <a:extLst>
              <a:ext uri="{FF2B5EF4-FFF2-40B4-BE49-F238E27FC236}">
                <a16:creationId xmlns:a16="http://schemas.microsoft.com/office/drawing/2014/main" id="{BC16C81F-3D20-442E-85B0-3C171D13EF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ce réservé des commentaires 2">
            <a:extLst>
              <a:ext uri="{FF2B5EF4-FFF2-40B4-BE49-F238E27FC236}">
                <a16:creationId xmlns:a16="http://schemas.microsoft.com/office/drawing/2014/main" id="{52F6245C-5498-4DEF-B40D-5499B9BB7A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78852" name="Espace réservé du numéro de diapositive 3">
            <a:extLst>
              <a:ext uri="{FF2B5EF4-FFF2-40B4-BE49-F238E27FC236}">
                <a16:creationId xmlns:a16="http://schemas.microsoft.com/office/drawing/2014/main" id="{2958CE07-18B1-4978-8A6A-48B98ED812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0DCEBFE-9931-4FDB-8D7F-D3C23536993F}" type="slidenum">
              <a:rPr lang="fr-FR" altLang="fr-FR"/>
              <a:pPr fontAlgn="base">
                <a:spcBef>
                  <a:spcPct val="0"/>
                </a:spcBef>
                <a:spcAft>
                  <a:spcPct val="0"/>
                </a:spcAft>
              </a:pPr>
              <a:t>26</a:t>
            </a:fld>
            <a:endParaRPr lang="fr-FR" alt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Espace réservé de l'image des diapositives 1">
            <a:extLst>
              <a:ext uri="{FF2B5EF4-FFF2-40B4-BE49-F238E27FC236}">
                <a16:creationId xmlns:a16="http://schemas.microsoft.com/office/drawing/2014/main" id="{C6CDA804-59DC-454B-AE4A-222F0221A3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Espace réservé des commentaires 2">
            <a:extLst>
              <a:ext uri="{FF2B5EF4-FFF2-40B4-BE49-F238E27FC236}">
                <a16:creationId xmlns:a16="http://schemas.microsoft.com/office/drawing/2014/main" id="{1BFC860D-F2C1-477B-BC42-068E022089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sgbdr  XML: https://en.wikipedia.org/wiki/SQL/XML</a:t>
            </a:r>
          </a:p>
        </p:txBody>
      </p:sp>
      <p:sp>
        <p:nvSpPr>
          <p:cNvPr id="496644" name="Espace réservé du numéro de diapositive 3">
            <a:extLst>
              <a:ext uri="{FF2B5EF4-FFF2-40B4-BE49-F238E27FC236}">
                <a16:creationId xmlns:a16="http://schemas.microsoft.com/office/drawing/2014/main" id="{2A547373-FDC4-400B-BCF2-C1685618A4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D9A4786-0FC5-4650-823B-C7DEC7018040}" type="slidenum">
              <a:rPr lang="fr-FR" altLang="fr-FR"/>
              <a:pPr fontAlgn="base">
                <a:spcBef>
                  <a:spcPct val="0"/>
                </a:spcBef>
                <a:spcAft>
                  <a:spcPct val="0"/>
                </a:spcAft>
              </a:pPr>
              <a:t>262</a:t>
            </a:fld>
            <a:endParaRPr lang="fr-FR" altLang="fr-F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a:extLst>
              <a:ext uri="{FF2B5EF4-FFF2-40B4-BE49-F238E27FC236}">
                <a16:creationId xmlns:a16="http://schemas.microsoft.com/office/drawing/2014/main" id="{7D8242DA-BB10-4305-A5D6-9E6CEF352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Rectangle 3">
            <a:extLst>
              <a:ext uri="{FF2B5EF4-FFF2-40B4-BE49-F238E27FC236}">
                <a16:creationId xmlns:a16="http://schemas.microsoft.com/office/drawing/2014/main" id="{79B379E3-C82A-4008-B820-4FC3A0657D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1026">
            <a:extLst>
              <a:ext uri="{FF2B5EF4-FFF2-40B4-BE49-F238E27FC236}">
                <a16:creationId xmlns:a16="http://schemas.microsoft.com/office/drawing/2014/main" id="{715BEC13-1BE4-4520-B39A-BFB989D2D5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39" name="Rectangle 1027">
            <a:extLst>
              <a:ext uri="{FF2B5EF4-FFF2-40B4-BE49-F238E27FC236}">
                <a16:creationId xmlns:a16="http://schemas.microsoft.com/office/drawing/2014/main" id="{8200C509-3AC8-464D-BAAC-565B355650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a:extLst>
              <a:ext uri="{FF2B5EF4-FFF2-40B4-BE49-F238E27FC236}">
                <a16:creationId xmlns:a16="http://schemas.microsoft.com/office/drawing/2014/main" id="{A098EE9B-C982-4846-BAE5-B1C4A6AD11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7" name="Rectangle 3">
            <a:extLst>
              <a:ext uri="{FF2B5EF4-FFF2-40B4-BE49-F238E27FC236}">
                <a16:creationId xmlns:a16="http://schemas.microsoft.com/office/drawing/2014/main" id="{E39A7791-094B-4B3D-A8D8-7C98060106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Xindice :</a:t>
            </a:r>
          </a:p>
          <a:p>
            <a:pPr>
              <a:spcBef>
                <a:spcPct val="0"/>
              </a:spcBef>
            </a:pPr>
            <a:r>
              <a:rPr lang="fr-FR" altLang="fr-FR"/>
              <a:t>http://xml.apache.org/xindice/</a:t>
            </a: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Espace réservé de l'image des diapositives 1">
            <a:extLst>
              <a:ext uri="{FF2B5EF4-FFF2-40B4-BE49-F238E27FC236}">
                <a16:creationId xmlns:a16="http://schemas.microsoft.com/office/drawing/2014/main" id="{3A602201-9F1D-4C94-8CA8-13DB3BD88B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Espace réservé des commentaires 2">
            <a:extLst>
              <a:ext uri="{FF2B5EF4-FFF2-40B4-BE49-F238E27FC236}">
                <a16:creationId xmlns:a16="http://schemas.microsoft.com/office/drawing/2014/main" id="{59960F79-2D57-4078-B306-11921FB4A8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04836" name="Espace réservé du numéro de diapositive 3">
            <a:extLst>
              <a:ext uri="{FF2B5EF4-FFF2-40B4-BE49-F238E27FC236}">
                <a16:creationId xmlns:a16="http://schemas.microsoft.com/office/drawing/2014/main" id="{E84259EC-DD50-45AE-9483-336E64F110B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42923B-C6E1-4249-A2FF-DD629F6E6035}" type="slidenum">
              <a:rPr lang="fr-FR" altLang="fr-FR"/>
              <a:pPr fontAlgn="base">
                <a:spcBef>
                  <a:spcPct val="0"/>
                </a:spcBef>
                <a:spcAft>
                  <a:spcPct val="0"/>
                </a:spcAft>
              </a:pPr>
              <a:t>266</a:t>
            </a:fld>
            <a:endParaRPr lang="fr-FR" altLang="fr-F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Espace réservé de l'image des diapositives 1">
            <a:extLst>
              <a:ext uri="{FF2B5EF4-FFF2-40B4-BE49-F238E27FC236}">
                <a16:creationId xmlns:a16="http://schemas.microsoft.com/office/drawing/2014/main" id="{C662D923-F4C8-4ACA-85B5-2B5AEF4125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6883" name="Espace réservé des commentaires 2">
            <a:extLst>
              <a:ext uri="{FF2B5EF4-FFF2-40B4-BE49-F238E27FC236}">
                <a16:creationId xmlns:a16="http://schemas.microsoft.com/office/drawing/2014/main" id="{DC7275E4-97C8-456E-B383-E70BB675C8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dirty="0"/>
              <a:t>http://jsoniq.org/</a:t>
            </a:r>
          </a:p>
          <a:p>
            <a:pPr>
              <a:spcBef>
                <a:spcPct val="0"/>
              </a:spcBef>
            </a:pPr>
            <a:r>
              <a:rPr lang="fr-FR" altLang="fr-FR" dirty="0"/>
              <a:t>http://jsonpath.com/</a:t>
            </a:r>
          </a:p>
        </p:txBody>
      </p:sp>
      <p:sp>
        <p:nvSpPr>
          <p:cNvPr id="506884" name="Espace réservé du numéro de diapositive 3">
            <a:extLst>
              <a:ext uri="{FF2B5EF4-FFF2-40B4-BE49-F238E27FC236}">
                <a16:creationId xmlns:a16="http://schemas.microsoft.com/office/drawing/2014/main" id="{2A6BB355-141F-4CFD-A98B-0B950388DA5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E2DEBB-5400-434D-87BE-91E7A8176E60}" type="slidenum">
              <a:rPr lang="fr-FR" altLang="fr-FR"/>
              <a:pPr fontAlgn="base">
                <a:spcBef>
                  <a:spcPct val="0"/>
                </a:spcBef>
                <a:spcAft>
                  <a:spcPct val="0"/>
                </a:spcAft>
              </a:pPr>
              <a:t>267</a:t>
            </a:fld>
            <a:endParaRPr lang="fr-FR" alt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Espace réservé de l'image des diapositives 1">
            <a:extLst>
              <a:ext uri="{FF2B5EF4-FFF2-40B4-BE49-F238E27FC236}">
                <a16:creationId xmlns:a16="http://schemas.microsoft.com/office/drawing/2014/main" id="{A2A3C163-3984-4C5D-A856-4B552EFE7F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1" name="Espace réservé des commentaires 2">
            <a:extLst>
              <a:ext uri="{FF2B5EF4-FFF2-40B4-BE49-F238E27FC236}">
                <a16:creationId xmlns:a16="http://schemas.microsoft.com/office/drawing/2014/main" id="{31768A42-37C3-45C7-B4B8-E0D8BE4446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08932" name="Espace réservé du numéro de diapositive 3">
            <a:extLst>
              <a:ext uri="{FF2B5EF4-FFF2-40B4-BE49-F238E27FC236}">
                <a16:creationId xmlns:a16="http://schemas.microsoft.com/office/drawing/2014/main" id="{BC2D3ADC-569E-4CC4-BBBF-D478191A74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DBBD5D-19C4-423B-ACC8-F87EDB30CCCE}" type="slidenum">
              <a:rPr lang="fr-FR" altLang="fr-FR"/>
              <a:pPr fontAlgn="base">
                <a:spcBef>
                  <a:spcPct val="0"/>
                </a:spcBef>
                <a:spcAft>
                  <a:spcPct val="0"/>
                </a:spcAft>
              </a:pPr>
              <a:t>268</a:t>
            </a:fld>
            <a:endParaRPr lang="fr-FR" altLang="fr-F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Espace réservé de l'image des diapositives 1">
            <a:extLst>
              <a:ext uri="{FF2B5EF4-FFF2-40B4-BE49-F238E27FC236}">
                <a16:creationId xmlns:a16="http://schemas.microsoft.com/office/drawing/2014/main" id="{E6E4B747-06A4-49CC-B6E6-7877350192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79" name="Espace réservé des commentaires 2">
            <a:extLst>
              <a:ext uri="{FF2B5EF4-FFF2-40B4-BE49-F238E27FC236}">
                <a16:creationId xmlns:a16="http://schemas.microsoft.com/office/drawing/2014/main" id="{9A8BA83E-F9D7-427F-B8FD-300AE98F76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10980" name="Espace réservé du numéro de diapositive 3">
            <a:extLst>
              <a:ext uri="{FF2B5EF4-FFF2-40B4-BE49-F238E27FC236}">
                <a16:creationId xmlns:a16="http://schemas.microsoft.com/office/drawing/2014/main" id="{7F951B85-E27D-4347-856C-2E6A7C4BA490}"/>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45C285-87A5-4B3A-AD20-F6113F700C36}" type="slidenum">
              <a:rPr lang="fr-FR" altLang="fr-FR"/>
              <a:pPr fontAlgn="base">
                <a:spcBef>
                  <a:spcPct val="0"/>
                </a:spcBef>
                <a:spcAft>
                  <a:spcPct val="0"/>
                </a:spcAft>
              </a:pPr>
              <a:t>269</a:t>
            </a:fld>
            <a:endParaRPr lang="fr-FR" altLang="fr-F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Espace réservé de l'image des diapositives 1">
            <a:extLst>
              <a:ext uri="{FF2B5EF4-FFF2-40B4-BE49-F238E27FC236}">
                <a16:creationId xmlns:a16="http://schemas.microsoft.com/office/drawing/2014/main" id="{0861A288-20BD-40D8-8DDB-8D9EBD709A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C8F08D-6428-4ED3-ABE7-63E0061644D6}"/>
              </a:ext>
            </a:extLst>
          </p:cNvPr>
          <p:cNvSpPr>
            <a:spLocks noGrp="1"/>
          </p:cNvSpPr>
          <p:nvPr>
            <p:ph type="body" idx="1"/>
          </p:nvPr>
        </p:nvSpPr>
        <p:spPr/>
        <p:txBody>
          <a:bodyPr>
            <a:normAutofit fontScale="92500" lnSpcReduction="10000"/>
          </a:bodyPr>
          <a:lstStyle/>
          <a:p>
            <a:pPr fontAlgn="auto">
              <a:spcBef>
                <a:spcPts val="0"/>
              </a:spcBef>
              <a:spcAft>
                <a:spcPts val="0"/>
              </a:spcAft>
              <a:defRPr/>
            </a:pPr>
            <a:r>
              <a:rPr lang="fr-FR" dirty="0"/>
              <a:t>activation de la base de données exemple :</a:t>
            </a:r>
          </a:p>
          <a:p>
            <a:pPr fontAlgn="auto">
              <a:spcBef>
                <a:spcPts val="0"/>
              </a:spcBef>
              <a:spcAft>
                <a:spcPts val="0"/>
              </a:spcAft>
              <a:defRPr/>
            </a:pPr>
            <a:r>
              <a:rPr lang="fr-FR" dirty="0">
                <a:hlinkClick r:id="rId3"/>
              </a:rPr>
              <a:t>http://docs.oracle.com/cd/B25329_01/doc/admin.102/b25610/toc.htm</a:t>
            </a:r>
            <a:r>
              <a:rPr lang="fr-FR" dirty="0"/>
              <a:t> version 9i XE</a:t>
            </a:r>
          </a:p>
          <a:p>
            <a:pPr fontAlgn="auto">
              <a:spcBef>
                <a:spcPts val="0"/>
              </a:spcBef>
              <a:spcAft>
                <a:spcPts val="0"/>
              </a:spcAft>
              <a:defRPr/>
            </a:pPr>
            <a:r>
              <a:rPr lang="fr-FR" dirty="0">
                <a:hlinkClick r:id="rId4"/>
              </a:rPr>
              <a:t>http://stackoverflow.com/questions/9862364/how-to-login-to-the-scot-account-after-installing-oracle-11g</a:t>
            </a:r>
            <a:r>
              <a:rPr lang="fr-FR" dirty="0"/>
              <a:t> version 11R2 XE</a:t>
            </a:r>
          </a:p>
          <a:p>
            <a:pPr fontAlgn="auto">
              <a:spcBef>
                <a:spcPts val="0"/>
              </a:spcBef>
              <a:spcAft>
                <a:spcPts val="0"/>
              </a:spcAft>
              <a:defRPr/>
            </a:pPr>
            <a:endParaRPr lang="fr-FR" dirty="0"/>
          </a:p>
          <a:p>
            <a:pPr fontAlgn="auto">
              <a:spcBef>
                <a:spcPts val="0"/>
              </a:spcBef>
              <a:spcAft>
                <a:spcPts val="0"/>
              </a:spcAft>
              <a:defRPr/>
            </a:pPr>
            <a:endParaRPr lang="fr-FR" sz="1300" b="1" dirty="0"/>
          </a:p>
          <a:p>
            <a:pPr fontAlgn="auto">
              <a:spcBef>
                <a:spcPts val="0"/>
              </a:spcBef>
              <a:spcAft>
                <a:spcPts val="0"/>
              </a:spcAft>
              <a:defRPr/>
            </a:pPr>
            <a:r>
              <a:rPr lang="fr-FR" sz="1300" b="1" dirty="0"/>
              <a:t>voici le retour de la requête SELECT</a:t>
            </a:r>
          </a:p>
          <a:p>
            <a:pPr fontAlgn="auto">
              <a:spcBef>
                <a:spcPts val="0"/>
              </a:spcBef>
              <a:spcAft>
                <a:spcPts val="0"/>
              </a:spcAft>
              <a:defRPr/>
            </a:pPr>
            <a:r>
              <a:rPr lang="fr-FR" sz="1300" dirty="0"/>
              <a:t>&lt;?</a:t>
            </a:r>
            <a:r>
              <a:rPr lang="fr-FR" sz="1300" dirty="0" err="1"/>
              <a:t>xml</a:t>
            </a:r>
            <a:r>
              <a:rPr lang="fr-FR" sz="1300" dirty="0"/>
              <a:t> version="1.0"?&gt;</a:t>
            </a:r>
          </a:p>
          <a:p>
            <a:pPr fontAlgn="auto">
              <a:spcBef>
                <a:spcPts val="0"/>
              </a:spcBef>
              <a:spcAft>
                <a:spcPts val="0"/>
              </a:spcAft>
              <a:defRPr/>
            </a:pPr>
            <a:r>
              <a:rPr lang="fr-FR" sz="1300" dirty="0"/>
              <a:t>&lt;ROWSET&gt;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&lt;EMPLOYEE_ID&gt;100&lt;/EMPLOYEE_ID&gt;</a:t>
            </a:r>
          </a:p>
          <a:p>
            <a:pPr fontAlgn="auto">
              <a:spcBef>
                <a:spcPts val="0"/>
              </a:spcBef>
              <a:spcAft>
                <a:spcPts val="0"/>
              </a:spcAft>
              <a:defRPr/>
            </a:pPr>
            <a:r>
              <a:rPr lang="fr-FR" sz="1300" dirty="0"/>
              <a:t>		&lt;FIRST_NAME&gt;Steven&lt;/FIRST_NAME&gt;</a:t>
            </a:r>
          </a:p>
          <a:p>
            <a:pPr fontAlgn="auto">
              <a:spcBef>
                <a:spcPts val="0"/>
              </a:spcBef>
              <a:spcAft>
                <a:spcPts val="0"/>
              </a:spcAft>
              <a:defRPr/>
            </a:pPr>
            <a:r>
              <a:rPr lang="fr-FR" sz="1300" dirty="0"/>
              <a:t>		&lt;LAST_NAME&gt;King&lt;/LAST_NAME&gt;</a:t>
            </a:r>
          </a:p>
          <a:p>
            <a:pPr fontAlgn="auto">
              <a:spcBef>
                <a:spcPts val="0"/>
              </a:spcBef>
              <a:spcAft>
                <a:spcPts val="0"/>
              </a:spcAft>
              <a:defRPr/>
            </a:pPr>
            <a:r>
              <a:rPr lang="fr-FR" sz="1300" dirty="0"/>
              <a:t>		&lt;PHONE_NUMBER&gt;515.123.4567&lt;/PHONE_NUMBER&gt;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&lt;EMPLOYEE_ID&gt;101&lt;/EMPLOYEE_ID&gt;</a:t>
            </a:r>
          </a:p>
          <a:p>
            <a:pPr fontAlgn="auto">
              <a:spcBef>
                <a:spcPts val="0"/>
              </a:spcBef>
              <a:spcAft>
                <a:spcPts val="0"/>
              </a:spcAft>
              <a:defRPr/>
            </a:pPr>
            <a:r>
              <a:rPr lang="fr-FR" sz="1300" dirty="0"/>
              <a:t>		&lt;FIRST_NAME&gt;</a:t>
            </a:r>
            <a:r>
              <a:rPr lang="fr-FR" sz="1300" dirty="0" err="1"/>
              <a:t>Neena</a:t>
            </a:r>
            <a:r>
              <a:rPr lang="fr-FR" sz="1300" dirty="0"/>
              <a:t>&lt;/FIRST_NAME&gt;</a:t>
            </a:r>
          </a:p>
          <a:p>
            <a:pPr fontAlgn="auto">
              <a:spcBef>
                <a:spcPts val="0"/>
              </a:spcBef>
              <a:spcAft>
                <a:spcPts val="0"/>
              </a:spcAft>
              <a:defRPr/>
            </a:pPr>
            <a:r>
              <a:rPr lang="fr-FR" sz="1300" dirty="0"/>
              <a:t>		&lt;LAST_NAME&gt;</a:t>
            </a:r>
            <a:r>
              <a:rPr lang="fr-FR" sz="1300" dirty="0" err="1"/>
              <a:t>Kochhar</a:t>
            </a:r>
            <a:r>
              <a:rPr lang="fr-FR" sz="1300" dirty="0"/>
              <a:t>&lt;/LAST_NAME&gt;</a:t>
            </a:r>
          </a:p>
          <a:p>
            <a:pPr fontAlgn="auto">
              <a:spcBef>
                <a:spcPts val="0"/>
              </a:spcBef>
              <a:spcAft>
                <a:spcPts val="0"/>
              </a:spcAft>
              <a:defRPr/>
            </a:pPr>
            <a:r>
              <a:rPr lang="fr-FR" sz="1300" dirty="0"/>
              <a:t>		&lt;PHONE_NUMBER&gt;515.123.4568&lt;/PHONE_NUMBER&gt;</a:t>
            </a:r>
          </a:p>
          <a:p>
            <a:pPr fontAlgn="auto">
              <a:spcBef>
                <a:spcPts val="0"/>
              </a:spcBef>
              <a:spcAft>
                <a:spcPts val="0"/>
              </a:spcAft>
              <a:defRPr/>
            </a:pPr>
            <a:r>
              <a:rPr lang="fr-FR" sz="1300" dirty="0"/>
              <a:t>	&lt;/ROW&gt;</a:t>
            </a:r>
          </a:p>
          <a:p>
            <a:pPr fontAlgn="auto">
              <a:spcBef>
                <a:spcPts val="0"/>
              </a:spcBef>
              <a:spcAft>
                <a:spcPts val="0"/>
              </a:spcAft>
              <a:defRPr/>
            </a:pPr>
            <a:r>
              <a:rPr lang="fr-FR" sz="1300" dirty="0"/>
              <a:t>&lt;/ROWSET&gt;</a:t>
            </a:r>
          </a:p>
          <a:p>
            <a:pPr fontAlgn="auto">
              <a:spcBef>
                <a:spcPts val="0"/>
              </a:spcBef>
              <a:spcAft>
                <a:spcPts val="0"/>
              </a:spcAft>
              <a:defRPr/>
            </a:pPr>
            <a:endParaRPr lang="fr-FR" dirty="0"/>
          </a:p>
          <a:p>
            <a:pPr fontAlgn="auto">
              <a:spcBef>
                <a:spcPts val="0"/>
              </a:spcBef>
              <a:spcAft>
                <a:spcPts val="0"/>
              </a:spcAft>
              <a:defRPr/>
            </a:pPr>
            <a:r>
              <a:rPr lang="fr-FR" b="1" dirty="0"/>
              <a:t>lien :</a:t>
            </a:r>
          </a:p>
          <a:p>
            <a:pPr fontAlgn="auto">
              <a:spcBef>
                <a:spcPts val="0"/>
              </a:spcBef>
              <a:spcAft>
                <a:spcPts val="0"/>
              </a:spcAft>
              <a:defRPr/>
            </a:pPr>
            <a:r>
              <a:rPr lang="fr-FR" dirty="0"/>
              <a:t>http://www.dba-oracle.com/t_format_output_html_xml.htm</a:t>
            </a:r>
          </a:p>
        </p:txBody>
      </p:sp>
      <p:sp>
        <p:nvSpPr>
          <p:cNvPr id="513028" name="Espace réservé du numéro de diapositive 3">
            <a:extLst>
              <a:ext uri="{FF2B5EF4-FFF2-40B4-BE49-F238E27FC236}">
                <a16:creationId xmlns:a16="http://schemas.microsoft.com/office/drawing/2014/main" id="{ADB68DC1-6574-4F76-BED0-C25FC4BCC2D6}"/>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042A43E-FA55-4397-87E0-7A0ABFBF005A}" type="slidenum">
              <a:rPr lang="fr-FR" altLang="fr-FR"/>
              <a:pPr fontAlgn="base">
                <a:spcBef>
                  <a:spcPct val="0"/>
                </a:spcBef>
                <a:spcAft>
                  <a:spcPct val="0"/>
                </a:spcAft>
              </a:pPr>
              <a:t>270</a:t>
            </a:fld>
            <a:endParaRPr lang="fr-FR" altLang="fr-F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Espace réservé de l'image des diapositives 1">
            <a:extLst>
              <a:ext uri="{FF2B5EF4-FFF2-40B4-BE49-F238E27FC236}">
                <a16:creationId xmlns:a16="http://schemas.microsoft.com/office/drawing/2014/main" id="{36CBCAD5-2A32-4700-BD44-18937869B1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455FD6D4-F21B-4FD0-8216-21C460154F0E}"/>
              </a:ext>
            </a:extLst>
          </p:cNvPr>
          <p:cNvSpPr>
            <a:spLocks noGrp="1"/>
          </p:cNvSpPr>
          <p:nvPr>
            <p:ph type="body" idx="1"/>
          </p:nvPr>
        </p:nvSpPr>
        <p:spPr/>
        <p:txBody>
          <a:bodyPr>
            <a:normAutofit fontScale="40000" lnSpcReduction="20000"/>
          </a:bodyPr>
          <a:lstStyle/>
          <a:p>
            <a:pPr fontAlgn="auto">
              <a:spcBef>
                <a:spcPts val="0"/>
              </a:spcBef>
              <a:spcAft>
                <a:spcPts val="0"/>
              </a:spcAft>
              <a:defRPr/>
            </a:pPr>
            <a:r>
              <a:rPr lang="fr-FR" sz="1300" dirty="0"/>
              <a:t>Exemple de rendu XML d’un SELECT avec CURSOR</a:t>
            </a:r>
          </a:p>
          <a:p>
            <a:pPr fontAlgn="auto">
              <a:spcBef>
                <a:spcPts val="0"/>
              </a:spcBef>
              <a:spcAft>
                <a:spcPts val="0"/>
              </a:spcAft>
              <a:defRPr/>
            </a:pPr>
            <a:r>
              <a:rPr lang="fr-FR" sz="1300" dirty="0"/>
              <a:t>&lt;?</a:t>
            </a:r>
            <a:r>
              <a:rPr lang="fr-FR" sz="1300" dirty="0" err="1"/>
              <a:t>xml</a:t>
            </a:r>
            <a:r>
              <a:rPr lang="fr-FR" sz="1300" dirty="0"/>
              <a:t> version="1.0"?&gt;</a:t>
            </a:r>
          </a:p>
          <a:p>
            <a:pPr fontAlgn="auto">
              <a:spcBef>
                <a:spcPts val="0"/>
              </a:spcBef>
              <a:spcAft>
                <a:spcPts val="0"/>
              </a:spcAft>
              <a:defRPr/>
            </a:pPr>
            <a:r>
              <a:rPr lang="fr-FR" sz="1300" dirty="0"/>
              <a:t>&lt;ROWSET&gt;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&lt;DEPARTMENT_ID&gt;10&lt;/DEPARTMENT_ID&gt;</a:t>
            </a:r>
          </a:p>
          <a:p>
            <a:pPr fontAlgn="auto">
              <a:spcBef>
                <a:spcPts val="0"/>
              </a:spcBef>
              <a:spcAft>
                <a:spcPts val="0"/>
              </a:spcAft>
              <a:defRPr/>
            </a:pPr>
            <a:r>
              <a:rPr lang="fr-FR" sz="1300" dirty="0"/>
              <a:t>		&lt;DEPARTMENT_NAME&gt;Administration&lt;/DEPARTMENT_NAME&gt;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&lt;FIRST_NAME&gt;Jennifer&lt;/FIRST_NAME&gt;</a:t>
            </a:r>
          </a:p>
          <a:p>
            <a:pPr fontAlgn="auto">
              <a:spcBef>
                <a:spcPts val="0"/>
              </a:spcBef>
              <a:spcAft>
                <a:spcPts val="0"/>
              </a:spcAft>
              <a:defRPr/>
            </a:pPr>
            <a:r>
              <a:rPr lang="fr-FR" sz="1300" dirty="0"/>
              <a:t>				&lt;LAST_NAME&gt;</a:t>
            </a:r>
            <a:r>
              <a:rPr lang="fr-FR" sz="1300" dirty="0" err="1"/>
              <a:t>Whalen</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&lt;DEPARTMENT_ID&gt;20&lt;/DEPARTMENT_ID&gt;</a:t>
            </a:r>
          </a:p>
          <a:p>
            <a:pPr fontAlgn="auto">
              <a:spcBef>
                <a:spcPts val="0"/>
              </a:spcBef>
              <a:spcAft>
                <a:spcPts val="0"/>
              </a:spcAft>
              <a:defRPr/>
            </a:pPr>
            <a:r>
              <a:rPr lang="fr-FR" sz="1300" dirty="0"/>
              <a:t>		&lt;DEPARTMENT_NAME&gt;Marketing&lt;/DEPARTMENT_NAME&gt;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&lt;FIRST_NAME&gt;Michael&lt;/FIRST_NAME&gt;</a:t>
            </a:r>
          </a:p>
          <a:p>
            <a:pPr fontAlgn="auto">
              <a:spcBef>
                <a:spcPts val="0"/>
              </a:spcBef>
              <a:spcAft>
                <a:spcPts val="0"/>
              </a:spcAft>
              <a:defRPr/>
            </a:pPr>
            <a:r>
              <a:rPr lang="fr-FR" sz="1300" dirty="0"/>
              <a:t>				&lt;LAST_NAME&gt;</a:t>
            </a:r>
            <a:r>
              <a:rPr lang="fr-FR" sz="1300" dirty="0" err="1"/>
              <a:t>Hartstein</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&lt;FIRST_NAME&gt;Pat&lt;/FIRST_NAME&gt;</a:t>
            </a:r>
          </a:p>
          <a:p>
            <a:pPr fontAlgn="auto">
              <a:spcBef>
                <a:spcPts val="0"/>
              </a:spcBef>
              <a:spcAft>
                <a:spcPts val="0"/>
              </a:spcAft>
              <a:defRPr/>
            </a:pPr>
            <a:r>
              <a:rPr lang="fr-FR" sz="1300" dirty="0"/>
              <a:t>				&lt;LAST_NAME&gt;</a:t>
            </a:r>
            <a:r>
              <a:rPr lang="fr-FR" sz="1300" dirty="0" err="1"/>
              <a:t>Fay</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		&lt;DEPARTMENT_ID&gt;30&lt;/DEPARTMENT_ID&gt;</a:t>
            </a:r>
          </a:p>
          <a:p>
            <a:pPr fontAlgn="auto">
              <a:spcBef>
                <a:spcPts val="0"/>
              </a:spcBef>
              <a:spcAft>
                <a:spcPts val="0"/>
              </a:spcAft>
              <a:defRPr/>
            </a:pPr>
            <a:r>
              <a:rPr lang="fr-FR" sz="1300" dirty="0"/>
              <a:t>		&lt;DEPARTMENT_NAME&gt;</a:t>
            </a:r>
            <a:r>
              <a:rPr lang="fr-FR" sz="1300" dirty="0" err="1"/>
              <a:t>Purchasing</a:t>
            </a:r>
            <a:r>
              <a:rPr lang="fr-FR" sz="1300" dirty="0"/>
              <a:t>&lt;/DEPARTMENT_NAME&gt;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&lt;FIRST_NAME&gt;Den&lt;/FIRST_NAME&gt;</a:t>
            </a:r>
          </a:p>
          <a:p>
            <a:pPr fontAlgn="auto">
              <a:spcBef>
                <a:spcPts val="0"/>
              </a:spcBef>
              <a:spcAft>
                <a:spcPts val="0"/>
              </a:spcAft>
              <a:defRPr/>
            </a:pPr>
            <a:r>
              <a:rPr lang="fr-FR" sz="1300" dirty="0"/>
              <a:t>				&lt;LAST_NAME&gt;</a:t>
            </a:r>
            <a:r>
              <a:rPr lang="fr-FR" sz="1300" dirty="0" err="1"/>
              <a:t>Raphaely</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&lt;FIRST_NAME&gt;Alexander&lt;/FIRST_NAME&gt;</a:t>
            </a:r>
          </a:p>
          <a:p>
            <a:pPr fontAlgn="auto">
              <a:spcBef>
                <a:spcPts val="0"/>
              </a:spcBef>
              <a:spcAft>
                <a:spcPts val="0"/>
              </a:spcAft>
              <a:defRPr/>
            </a:pPr>
            <a:r>
              <a:rPr lang="fr-FR" sz="1300" dirty="0"/>
              <a:t>				&lt;LAST_NAME&gt;Khoo&lt;/LAST_NAME&gt;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a:t>
            </a:r>
            <a:r>
              <a:rPr lang="fr-FR" sz="1300" dirty="0" err="1"/>
              <a:t>Shelli</a:t>
            </a:r>
            <a:r>
              <a:rPr lang="fr-FR" sz="1300" dirty="0"/>
              <a:t>&lt;/FIRST_NAME&gt;</a:t>
            </a:r>
          </a:p>
          <a:p>
            <a:pPr fontAlgn="auto">
              <a:spcBef>
                <a:spcPts val="0"/>
              </a:spcBef>
              <a:spcAft>
                <a:spcPts val="0"/>
              </a:spcAft>
              <a:defRPr/>
            </a:pPr>
            <a:r>
              <a:rPr lang="fr-FR" sz="1300" dirty="0"/>
              <a:t>				&lt;LAST_NAME&gt;</a:t>
            </a:r>
            <a:r>
              <a:rPr lang="fr-FR" sz="1300" dirty="0" err="1"/>
              <a:t>Baida</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a:t>
            </a:r>
            <a:r>
              <a:rPr lang="fr-FR" sz="1300" dirty="0" err="1"/>
              <a:t>Sigal</a:t>
            </a:r>
            <a:r>
              <a:rPr lang="fr-FR" sz="1300" dirty="0"/>
              <a:t>&lt;/FIRST_NAME&gt;</a:t>
            </a:r>
          </a:p>
          <a:p>
            <a:pPr fontAlgn="auto">
              <a:spcBef>
                <a:spcPts val="0"/>
              </a:spcBef>
              <a:spcAft>
                <a:spcPts val="0"/>
              </a:spcAft>
              <a:defRPr/>
            </a:pPr>
            <a:r>
              <a:rPr lang="fr-FR" sz="1300" dirty="0"/>
              <a:t>				&lt;LAST_NAME&gt;Tobias&lt;/LAST_NAME&gt;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&lt;FIRST_NAME&gt;Guy&lt;/FIRST_NAME&gt;</a:t>
            </a:r>
          </a:p>
          <a:p>
            <a:pPr fontAlgn="auto">
              <a:spcBef>
                <a:spcPts val="0"/>
              </a:spcBef>
              <a:spcAft>
                <a:spcPts val="0"/>
              </a:spcAft>
              <a:defRPr/>
            </a:pPr>
            <a:r>
              <a:rPr lang="fr-FR" sz="1300" dirty="0"/>
              <a:t>				&lt;LAST_NAME&gt;</a:t>
            </a:r>
            <a:r>
              <a:rPr lang="fr-FR" sz="1300" dirty="0" err="1"/>
              <a:t>Himuro</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&lt;FIRST_NAME&gt;Karen&lt;/FIRST_NAME&gt;</a:t>
            </a:r>
          </a:p>
          <a:p>
            <a:pPr fontAlgn="auto">
              <a:spcBef>
                <a:spcPts val="0"/>
              </a:spcBef>
              <a:spcAft>
                <a:spcPts val="0"/>
              </a:spcAft>
              <a:defRPr/>
            </a:pPr>
            <a:r>
              <a:rPr lang="fr-FR" sz="1300" dirty="0"/>
              <a:t>				&lt;LAST_NAME&gt;</a:t>
            </a:r>
            <a:r>
              <a:rPr lang="fr-FR" sz="1300" dirty="0" err="1"/>
              <a:t>Colmenares</a:t>
            </a:r>
            <a:r>
              <a:rPr lang="fr-FR" sz="1300" dirty="0"/>
              <a:t>&lt;/LAST_NAME&gt;</a:t>
            </a:r>
          </a:p>
          <a:p>
            <a:pPr fontAlgn="auto">
              <a:spcBef>
                <a:spcPts val="0"/>
              </a:spcBef>
              <a:spcAft>
                <a:spcPts val="0"/>
              </a:spcAft>
              <a:defRPr/>
            </a:pPr>
            <a:r>
              <a:rPr lang="fr-FR" sz="1300" dirty="0"/>
              <a:t>			&lt;/EMP_ROW_ROW&gt;</a:t>
            </a:r>
          </a:p>
          <a:p>
            <a:pPr fontAlgn="auto">
              <a:spcBef>
                <a:spcPts val="0"/>
              </a:spcBef>
              <a:spcAft>
                <a:spcPts val="0"/>
              </a:spcAft>
              <a:defRPr/>
            </a:pPr>
            <a:r>
              <a:rPr lang="fr-FR" sz="1300" dirty="0"/>
              <a:t>		&lt;/EMP_ROW&gt;</a:t>
            </a:r>
          </a:p>
          <a:p>
            <a:pPr fontAlgn="auto">
              <a:spcBef>
                <a:spcPts val="0"/>
              </a:spcBef>
              <a:spcAft>
                <a:spcPts val="0"/>
              </a:spcAft>
              <a:defRPr/>
            </a:pPr>
            <a:r>
              <a:rPr lang="fr-FR" sz="1300" dirty="0"/>
              <a:t>	&lt;/ROW&gt;</a:t>
            </a:r>
          </a:p>
          <a:p>
            <a:pPr fontAlgn="auto">
              <a:spcBef>
                <a:spcPts val="0"/>
              </a:spcBef>
              <a:spcAft>
                <a:spcPts val="0"/>
              </a:spcAft>
              <a:defRPr/>
            </a:pPr>
            <a:r>
              <a:rPr lang="fr-FR" sz="1300" dirty="0"/>
              <a:t>&lt;/ROWSET&gt;</a:t>
            </a:r>
          </a:p>
          <a:p>
            <a:pPr fontAlgn="auto">
              <a:spcBef>
                <a:spcPts val="0"/>
              </a:spcBef>
              <a:spcAft>
                <a:spcPts val="0"/>
              </a:spcAft>
              <a:defRPr/>
            </a:pPr>
            <a:endParaRPr lang="fr-FR" dirty="0"/>
          </a:p>
        </p:txBody>
      </p:sp>
      <p:sp>
        <p:nvSpPr>
          <p:cNvPr id="515076" name="Espace réservé du numéro de diapositive 3">
            <a:extLst>
              <a:ext uri="{FF2B5EF4-FFF2-40B4-BE49-F238E27FC236}">
                <a16:creationId xmlns:a16="http://schemas.microsoft.com/office/drawing/2014/main" id="{1EF514BC-34CA-42B5-8162-85678EFAF76E}"/>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D7FB38-125D-4B6C-8F91-673B38C05BD7}" type="slidenum">
              <a:rPr lang="fr-FR" altLang="fr-FR"/>
              <a:pPr fontAlgn="base">
                <a:spcBef>
                  <a:spcPct val="0"/>
                </a:spcBef>
                <a:spcAft>
                  <a:spcPct val="0"/>
                </a:spcAft>
              </a:pPr>
              <a:t>271</a:t>
            </a:fld>
            <a:endParaRPr lang="fr-FR" alt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image des diapositives 1">
            <a:extLst>
              <a:ext uri="{FF2B5EF4-FFF2-40B4-BE49-F238E27FC236}">
                <a16:creationId xmlns:a16="http://schemas.microsoft.com/office/drawing/2014/main" id="{1D8BEB5A-3509-4222-A02C-7B5CCF51E1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ce réservé des commentaires 2">
            <a:extLst>
              <a:ext uri="{FF2B5EF4-FFF2-40B4-BE49-F238E27FC236}">
                <a16:creationId xmlns:a16="http://schemas.microsoft.com/office/drawing/2014/main" id="{F0FDB3C8-FDC1-4C7D-B754-4EC3F1FD02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80900" name="Espace réservé du numéro de diapositive 3">
            <a:extLst>
              <a:ext uri="{FF2B5EF4-FFF2-40B4-BE49-F238E27FC236}">
                <a16:creationId xmlns:a16="http://schemas.microsoft.com/office/drawing/2014/main" id="{43810087-C14A-4E98-B8AE-2C339E9FD8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9FE239-7F18-4D35-AE69-398990D12033}" type="slidenum">
              <a:rPr lang="fr-FR" altLang="fr-FR"/>
              <a:pPr fontAlgn="base">
                <a:spcBef>
                  <a:spcPct val="0"/>
                </a:spcBef>
                <a:spcAft>
                  <a:spcPct val="0"/>
                </a:spcAft>
              </a:pPr>
              <a:t>27</a:t>
            </a:fld>
            <a:endParaRPr lang="fr-FR" alt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Espace réservé de l'image des diapositives 1">
            <a:extLst>
              <a:ext uri="{FF2B5EF4-FFF2-40B4-BE49-F238E27FC236}">
                <a16:creationId xmlns:a16="http://schemas.microsoft.com/office/drawing/2014/main" id="{75CCFFD7-E658-42F2-B3C0-96E0F7C7DB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3" name="Espace réservé des commentaires 2">
            <a:extLst>
              <a:ext uri="{FF2B5EF4-FFF2-40B4-BE49-F238E27FC236}">
                <a16:creationId xmlns:a16="http://schemas.microsoft.com/office/drawing/2014/main" id="{A568857C-30AB-42CE-A73B-148B441668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3" defTabSz="965200">
              <a:spcBef>
                <a:spcPct val="0"/>
              </a:spcBef>
            </a:pPr>
            <a:r>
              <a:rPr lang="en-US" altLang="fr-FR" b="1" dirty="0" err="1"/>
              <a:t>exemple</a:t>
            </a:r>
            <a:r>
              <a:rPr lang="en-US" altLang="fr-FR" b="1" dirty="0"/>
              <a:t> de table pour </a:t>
            </a:r>
            <a:r>
              <a:rPr lang="en-US" altLang="fr-FR" b="1" dirty="0" err="1"/>
              <a:t>l’insertion</a:t>
            </a:r>
            <a:r>
              <a:rPr lang="en-US" altLang="fr-FR" b="1" dirty="0"/>
              <a:t>:</a:t>
            </a:r>
          </a:p>
          <a:p>
            <a:pPr marL="0" lvl="3" defTabSz="965200">
              <a:spcBef>
                <a:spcPct val="0"/>
              </a:spcBef>
            </a:pPr>
            <a:endParaRPr lang="en-US" altLang="fr-FR" dirty="0"/>
          </a:p>
          <a:p>
            <a:pPr marL="0" lvl="3" defTabSz="965200">
              <a:spcBef>
                <a:spcPct val="0"/>
              </a:spcBef>
            </a:pPr>
            <a:r>
              <a:rPr lang="en-US" altLang="fr-FR" dirty="0"/>
              <a:t>CREATE TABLE </a:t>
            </a:r>
            <a:r>
              <a:rPr lang="en-US" altLang="fr-FR" dirty="0" err="1"/>
              <a:t>emp_xml</a:t>
            </a:r>
            <a:r>
              <a:rPr lang="en-US" altLang="fr-FR" dirty="0"/>
              <a:t>(id </a:t>
            </a:r>
            <a:r>
              <a:rPr lang="en-US" altLang="fr-FR" dirty="0" err="1"/>
              <a:t>number,empname</a:t>
            </a:r>
            <a:r>
              <a:rPr lang="en-US" altLang="fr-FR" dirty="0"/>
              <a:t> varchar2(40),</a:t>
            </a:r>
            <a:r>
              <a:rPr lang="en-US" altLang="fr-FR" dirty="0" err="1"/>
              <a:t>empsal</a:t>
            </a:r>
            <a:r>
              <a:rPr lang="en-US" altLang="fr-FR" dirty="0"/>
              <a:t> number);</a:t>
            </a:r>
            <a:endParaRPr lang="fr-FR" altLang="fr-FR" dirty="0"/>
          </a:p>
          <a:p>
            <a:pPr defTabSz="965200">
              <a:spcBef>
                <a:spcPct val="0"/>
              </a:spcBef>
            </a:pPr>
            <a:endParaRPr lang="fr-FR" altLang="fr-FR" dirty="0"/>
          </a:p>
          <a:p>
            <a:pPr defTabSz="965200">
              <a:spcBef>
                <a:spcPct val="0"/>
              </a:spcBef>
            </a:pPr>
            <a:r>
              <a:rPr lang="fr-FR" altLang="fr-FR" b="1" dirty="0"/>
              <a:t>Exemple de fichier XML a insérer</a:t>
            </a:r>
          </a:p>
          <a:p>
            <a:pPr defTabSz="965200">
              <a:spcBef>
                <a:spcPct val="0"/>
              </a:spcBef>
            </a:pPr>
            <a:endParaRPr lang="fr-FR" altLang="fr-FR" dirty="0"/>
          </a:p>
          <a:p>
            <a:pPr defTabSz="965200">
              <a:spcBef>
                <a:spcPct val="0"/>
              </a:spcBef>
            </a:pPr>
            <a:r>
              <a:rPr lang="fr-FR" altLang="fr-FR" sz="1300" dirty="0"/>
              <a:t>&lt;?xml version="1.0" ?&gt;</a:t>
            </a:r>
          </a:p>
          <a:p>
            <a:pPr defTabSz="965200">
              <a:spcBef>
                <a:spcPct val="0"/>
              </a:spcBef>
            </a:pPr>
            <a:r>
              <a:rPr lang="fr-FR" altLang="fr-FR" sz="1300" dirty="0"/>
              <a:t>&lt;ROWSET&gt;</a:t>
            </a:r>
          </a:p>
          <a:p>
            <a:pPr defTabSz="965200">
              <a:spcBef>
                <a:spcPct val="0"/>
              </a:spcBef>
            </a:pPr>
            <a:r>
              <a:rPr lang="fr-FR" altLang="fr-FR" sz="1300" dirty="0"/>
              <a:t>	&lt;ROW ID="10"&gt;</a:t>
            </a:r>
          </a:p>
          <a:p>
            <a:pPr defTabSz="965200">
              <a:spcBef>
                <a:spcPct val="0"/>
              </a:spcBef>
            </a:pPr>
            <a:r>
              <a:rPr lang="fr-FR" altLang="fr-FR" sz="1300" dirty="0"/>
              <a:t>		&lt;</a:t>
            </a:r>
            <a:r>
              <a:rPr lang="fr-FR" altLang="fr-FR" sz="1300" dirty="0" err="1"/>
              <a:t>EmpName</a:t>
            </a:r>
            <a:r>
              <a:rPr lang="fr-FR" altLang="fr-FR" sz="1300" dirty="0"/>
              <a:t>&gt;</a:t>
            </a:r>
            <a:r>
              <a:rPr lang="fr-FR" altLang="fr-FR" sz="1300" dirty="0" err="1"/>
              <a:t>Gabbar</a:t>
            </a:r>
            <a:r>
              <a:rPr lang="fr-FR" altLang="fr-FR" sz="1300" dirty="0"/>
              <a:t>&lt;/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&gt;10000&lt;/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	&lt;ROW ID="20"&gt;</a:t>
            </a:r>
          </a:p>
          <a:p>
            <a:pPr defTabSz="965200">
              <a:spcBef>
                <a:spcPct val="0"/>
              </a:spcBef>
            </a:pPr>
            <a:r>
              <a:rPr lang="fr-FR" altLang="fr-FR" sz="1300" dirty="0"/>
              <a:t>		&lt;</a:t>
            </a:r>
            <a:r>
              <a:rPr lang="fr-FR" altLang="fr-FR" sz="1300" dirty="0" err="1"/>
              <a:t>EmpName</a:t>
            </a:r>
            <a:r>
              <a:rPr lang="fr-FR" altLang="fr-FR" sz="1300" dirty="0"/>
              <a:t>&gt;Singh&lt;/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&gt;20000&lt;/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&lt;/ROWSET&gt;</a:t>
            </a:r>
          </a:p>
          <a:p>
            <a:pPr defTabSz="965200">
              <a:spcBef>
                <a:spcPct val="0"/>
              </a:spcBef>
            </a:pPr>
            <a:endParaRPr lang="fr-FR" altLang="fr-FR" dirty="0"/>
          </a:p>
          <a:p>
            <a:pPr defTabSz="965200">
              <a:spcBef>
                <a:spcPct val="0"/>
              </a:spcBef>
            </a:pPr>
            <a:endParaRPr lang="fr-FR" altLang="fr-FR" dirty="0"/>
          </a:p>
          <a:p>
            <a:pPr defTabSz="965200">
              <a:spcBef>
                <a:spcPct val="0"/>
              </a:spcBef>
            </a:pPr>
            <a:r>
              <a:rPr lang="fr-FR" altLang="fr-FR" b="1" dirty="0"/>
              <a:t>DOC  Oracle XMLTYPE :</a:t>
            </a:r>
          </a:p>
          <a:p>
            <a:pPr defTabSz="965200">
              <a:spcBef>
                <a:spcPct val="0"/>
              </a:spcBef>
            </a:pPr>
            <a:r>
              <a:rPr lang="fr-FR" altLang="fr-FR" dirty="0"/>
              <a:t>http://docs.oracle.com/cd/B10500_01/appdev.920/a96620/xdb04cre.htm#1032612</a:t>
            </a:r>
          </a:p>
        </p:txBody>
      </p:sp>
      <p:sp>
        <p:nvSpPr>
          <p:cNvPr id="517124" name="Espace réservé du numéro de diapositive 3">
            <a:extLst>
              <a:ext uri="{FF2B5EF4-FFF2-40B4-BE49-F238E27FC236}">
                <a16:creationId xmlns:a16="http://schemas.microsoft.com/office/drawing/2014/main" id="{F4192E72-3F73-4289-8C57-894D2157D929}"/>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F22620-87E1-4152-AA54-EB1140BB5247}" type="slidenum">
              <a:rPr lang="fr-FR" altLang="fr-FR"/>
              <a:pPr fontAlgn="base">
                <a:spcBef>
                  <a:spcPct val="0"/>
                </a:spcBef>
                <a:spcAft>
                  <a:spcPct val="0"/>
                </a:spcAft>
              </a:pPr>
              <a:t>272</a:t>
            </a:fld>
            <a:endParaRPr lang="fr-FR" altLang="fr-F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Espace réservé de l'image des diapositives 1">
            <a:extLst>
              <a:ext uri="{FF2B5EF4-FFF2-40B4-BE49-F238E27FC236}">
                <a16:creationId xmlns:a16="http://schemas.microsoft.com/office/drawing/2014/main" id="{699F6CB9-D21D-4CED-94E5-D8A7A1ECC3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1" name="Espace réservé des commentaires 2">
            <a:extLst>
              <a:ext uri="{FF2B5EF4-FFF2-40B4-BE49-F238E27FC236}">
                <a16:creationId xmlns:a16="http://schemas.microsoft.com/office/drawing/2014/main" id="{3E128173-59BD-4BC0-BE39-E2590726CE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3" defTabSz="965200">
              <a:spcBef>
                <a:spcPct val="0"/>
              </a:spcBef>
            </a:pPr>
            <a:r>
              <a:rPr lang="en-US" altLang="fr-FR" b="1" dirty="0" err="1"/>
              <a:t>exemple</a:t>
            </a:r>
            <a:r>
              <a:rPr lang="en-US" altLang="fr-FR" b="1" dirty="0"/>
              <a:t> de table pour </a:t>
            </a:r>
            <a:r>
              <a:rPr lang="en-US" altLang="fr-FR" b="1" dirty="0" err="1"/>
              <a:t>l’insertion</a:t>
            </a:r>
            <a:r>
              <a:rPr lang="en-US" altLang="fr-FR" b="1" dirty="0"/>
              <a:t>:</a:t>
            </a:r>
          </a:p>
          <a:p>
            <a:pPr marL="0" lvl="3" defTabSz="965200">
              <a:spcBef>
                <a:spcPct val="0"/>
              </a:spcBef>
            </a:pPr>
            <a:endParaRPr lang="en-US" altLang="fr-FR" dirty="0"/>
          </a:p>
          <a:p>
            <a:pPr marL="0" lvl="3" defTabSz="965200">
              <a:spcBef>
                <a:spcPct val="0"/>
              </a:spcBef>
            </a:pPr>
            <a:r>
              <a:rPr lang="en-US" altLang="fr-FR" dirty="0"/>
              <a:t>CREATE TABLE </a:t>
            </a:r>
            <a:r>
              <a:rPr lang="en-US" altLang="fr-FR" dirty="0" err="1"/>
              <a:t>emp_xml</a:t>
            </a:r>
            <a:r>
              <a:rPr lang="en-US" altLang="fr-FR" dirty="0"/>
              <a:t>(id </a:t>
            </a:r>
            <a:r>
              <a:rPr lang="en-US" altLang="fr-FR" dirty="0" err="1"/>
              <a:t>number,empname</a:t>
            </a:r>
            <a:r>
              <a:rPr lang="en-US" altLang="fr-FR" dirty="0"/>
              <a:t> varchar2(40),</a:t>
            </a:r>
            <a:r>
              <a:rPr lang="en-US" altLang="fr-FR" dirty="0" err="1"/>
              <a:t>empsal</a:t>
            </a:r>
            <a:r>
              <a:rPr lang="en-US" altLang="fr-FR" dirty="0"/>
              <a:t> number);</a:t>
            </a:r>
            <a:endParaRPr lang="fr-FR" altLang="fr-FR" dirty="0"/>
          </a:p>
          <a:p>
            <a:pPr defTabSz="965200">
              <a:spcBef>
                <a:spcPct val="0"/>
              </a:spcBef>
            </a:pPr>
            <a:endParaRPr lang="fr-FR" altLang="fr-FR" dirty="0"/>
          </a:p>
          <a:p>
            <a:pPr defTabSz="965200">
              <a:spcBef>
                <a:spcPct val="0"/>
              </a:spcBef>
            </a:pPr>
            <a:r>
              <a:rPr lang="fr-FR" altLang="fr-FR" b="1" dirty="0"/>
              <a:t>Exemple de fichier XML a insérer</a:t>
            </a:r>
          </a:p>
          <a:p>
            <a:pPr defTabSz="965200">
              <a:spcBef>
                <a:spcPct val="0"/>
              </a:spcBef>
            </a:pPr>
            <a:endParaRPr lang="fr-FR" altLang="fr-FR" dirty="0"/>
          </a:p>
          <a:p>
            <a:pPr defTabSz="965200">
              <a:spcBef>
                <a:spcPct val="0"/>
              </a:spcBef>
            </a:pPr>
            <a:r>
              <a:rPr lang="fr-FR" altLang="fr-FR" sz="1300" dirty="0"/>
              <a:t>&lt;?xml version="1.0" ?&gt;</a:t>
            </a:r>
          </a:p>
          <a:p>
            <a:pPr defTabSz="965200">
              <a:spcBef>
                <a:spcPct val="0"/>
              </a:spcBef>
            </a:pPr>
            <a:r>
              <a:rPr lang="fr-FR" altLang="fr-FR" sz="1300" dirty="0"/>
              <a:t>&lt;ROWSET&gt;</a:t>
            </a:r>
          </a:p>
          <a:p>
            <a:pPr defTabSz="965200">
              <a:spcBef>
                <a:spcPct val="0"/>
              </a:spcBef>
            </a:pPr>
            <a:r>
              <a:rPr lang="fr-FR" altLang="fr-FR" sz="1300" dirty="0"/>
              <a:t>	&lt;ROW ID="10"&gt;</a:t>
            </a:r>
          </a:p>
          <a:p>
            <a:pPr defTabSz="965200">
              <a:spcBef>
                <a:spcPct val="0"/>
              </a:spcBef>
            </a:pPr>
            <a:r>
              <a:rPr lang="fr-FR" altLang="fr-FR" sz="1300" dirty="0"/>
              <a:t>		&lt;</a:t>
            </a:r>
            <a:r>
              <a:rPr lang="fr-FR" altLang="fr-FR" sz="1300" dirty="0" err="1"/>
              <a:t>EmpName</a:t>
            </a:r>
            <a:r>
              <a:rPr lang="fr-FR" altLang="fr-FR" sz="1300" dirty="0"/>
              <a:t>&gt;</a:t>
            </a:r>
            <a:r>
              <a:rPr lang="fr-FR" altLang="fr-FR" sz="1300" dirty="0" err="1"/>
              <a:t>Gabbar</a:t>
            </a:r>
            <a:r>
              <a:rPr lang="fr-FR" altLang="fr-FR" sz="1300" dirty="0"/>
              <a:t>&lt;/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&gt;10000&lt;/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	&lt;ROW ID="20"&gt;</a:t>
            </a:r>
          </a:p>
          <a:p>
            <a:pPr defTabSz="965200">
              <a:spcBef>
                <a:spcPct val="0"/>
              </a:spcBef>
            </a:pPr>
            <a:r>
              <a:rPr lang="fr-FR" altLang="fr-FR" sz="1300" dirty="0"/>
              <a:t>		&lt;</a:t>
            </a:r>
            <a:r>
              <a:rPr lang="fr-FR" altLang="fr-FR" sz="1300" dirty="0" err="1"/>
              <a:t>EmpName</a:t>
            </a:r>
            <a:r>
              <a:rPr lang="fr-FR" altLang="fr-FR" sz="1300" dirty="0"/>
              <a:t>&gt;Singh&lt;/</a:t>
            </a:r>
            <a:r>
              <a:rPr lang="fr-FR" altLang="fr-FR" sz="1300" dirty="0" err="1"/>
              <a:t>EmpName</a:t>
            </a:r>
            <a:r>
              <a:rPr lang="fr-FR" altLang="fr-FR" sz="1300" dirty="0"/>
              <a:t>&gt;</a:t>
            </a:r>
          </a:p>
          <a:p>
            <a:pPr defTabSz="965200">
              <a:spcBef>
                <a:spcPct val="0"/>
              </a:spcBef>
            </a:pPr>
            <a:r>
              <a:rPr lang="fr-FR" altLang="fr-FR" sz="1300" dirty="0"/>
              <a:t>		&lt;</a:t>
            </a:r>
            <a:r>
              <a:rPr lang="fr-FR" altLang="fr-FR" sz="1300" dirty="0" err="1"/>
              <a:t>EmpSal</a:t>
            </a:r>
            <a:r>
              <a:rPr lang="fr-FR" altLang="fr-FR" sz="1300" dirty="0"/>
              <a:t>&gt;20000&lt;/</a:t>
            </a:r>
            <a:r>
              <a:rPr lang="fr-FR" altLang="fr-FR" sz="1300" dirty="0" err="1"/>
              <a:t>EmpSal</a:t>
            </a:r>
            <a:r>
              <a:rPr lang="fr-FR" altLang="fr-FR" sz="1300" dirty="0"/>
              <a:t>&gt;</a:t>
            </a:r>
          </a:p>
          <a:p>
            <a:pPr defTabSz="965200">
              <a:spcBef>
                <a:spcPct val="0"/>
              </a:spcBef>
            </a:pPr>
            <a:r>
              <a:rPr lang="fr-FR" altLang="fr-FR" sz="1300" dirty="0"/>
              <a:t>	&lt;/ROW&gt;</a:t>
            </a:r>
          </a:p>
          <a:p>
            <a:pPr defTabSz="965200">
              <a:spcBef>
                <a:spcPct val="0"/>
              </a:spcBef>
            </a:pPr>
            <a:r>
              <a:rPr lang="fr-FR" altLang="fr-FR" sz="1300" dirty="0"/>
              <a:t>&lt;/ROWSET&gt;</a:t>
            </a:r>
          </a:p>
          <a:p>
            <a:pPr defTabSz="965200">
              <a:spcBef>
                <a:spcPct val="0"/>
              </a:spcBef>
            </a:pPr>
            <a:endParaRPr lang="fr-FR" altLang="fr-FR" dirty="0"/>
          </a:p>
          <a:p>
            <a:pPr defTabSz="965200">
              <a:spcBef>
                <a:spcPct val="0"/>
              </a:spcBef>
            </a:pPr>
            <a:endParaRPr lang="fr-FR" altLang="fr-FR" dirty="0"/>
          </a:p>
          <a:p>
            <a:pPr defTabSz="965200">
              <a:spcBef>
                <a:spcPct val="0"/>
              </a:spcBef>
            </a:pPr>
            <a:r>
              <a:rPr lang="fr-FR" altLang="fr-FR" b="1" dirty="0"/>
              <a:t>DOC  Oracle XMLTYPE :</a:t>
            </a:r>
          </a:p>
          <a:p>
            <a:pPr defTabSz="965200">
              <a:spcBef>
                <a:spcPct val="0"/>
              </a:spcBef>
            </a:pPr>
            <a:r>
              <a:rPr lang="fr-FR" altLang="fr-FR" dirty="0"/>
              <a:t>http://docs.oracle.com/cd/B10500_01/appdev.920/a96620/xdb04cre.htm#1032612</a:t>
            </a:r>
          </a:p>
        </p:txBody>
      </p:sp>
      <p:sp>
        <p:nvSpPr>
          <p:cNvPr id="519172" name="Espace réservé du numéro de diapositive 3">
            <a:extLst>
              <a:ext uri="{FF2B5EF4-FFF2-40B4-BE49-F238E27FC236}">
                <a16:creationId xmlns:a16="http://schemas.microsoft.com/office/drawing/2014/main" id="{7583C1F3-6F1B-4082-A52E-4FCA8DD91B2F}"/>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87ABCA5-7800-4C9F-AB1B-4BB66BAF384B}" type="slidenum">
              <a:rPr lang="fr-FR" altLang="fr-FR"/>
              <a:pPr fontAlgn="base">
                <a:spcBef>
                  <a:spcPct val="0"/>
                </a:spcBef>
                <a:spcAft>
                  <a:spcPct val="0"/>
                </a:spcAft>
              </a:pPr>
              <a:t>273</a:t>
            </a:fld>
            <a:endParaRPr lang="fr-FR" altLang="fr-F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Espace réservé de l'image des diapositives 1">
            <a:extLst>
              <a:ext uri="{FF2B5EF4-FFF2-40B4-BE49-F238E27FC236}">
                <a16:creationId xmlns:a16="http://schemas.microsoft.com/office/drawing/2014/main" id="{4D83B385-2FB4-4D2B-823F-2DD791910BE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19" name="Espace réservé des commentaires 2">
            <a:extLst>
              <a:ext uri="{FF2B5EF4-FFF2-40B4-BE49-F238E27FC236}">
                <a16:creationId xmlns:a16="http://schemas.microsoft.com/office/drawing/2014/main" id="{FB48A481-23A4-443F-BF21-D2C789D2C0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dirty="0"/>
              <a:t>table d’exemple:</a:t>
            </a:r>
          </a:p>
          <a:p>
            <a:pPr>
              <a:spcBef>
                <a:spcPct val="0"/>
              </a:spcBef>
            </a:pPr>
            <a:r>
              <a:rPr lang="fr-FR" altLang="fr-FR" dirty="0"/>
              <a:t>CREATE TABLE </a:t>
            </a:r>
            <a:r>
              <a:rPr lang="fr-FR" altLang="fr-FR" dirty="0" err="1"/>
              <a:t>Products</a:t>
            </a:r>
            <a:r>
              <a:rPr lang="fr-FR" altLang="fr-FR" dirty="0"/>
              <a:t> (</a:t>
            </a:r>
            <a:r>
              <a:rPr lang="fr-FR" altLang="fr-FR" dirty="0" err="1"/>
              <a:t>ProductID</a:t>
            </a:r>
            <a:r>
              <a:rPr lang="fr-FR" altLang="fr-FR" dirty="0"/>
              <a:t> </a:t>
            </a:r>
            <a:r>
              <a:rPr lang="fr-FR" altLang="fr-FR" dirty="0" err="1"/>
              <a:t>integer</a:t>
            </a:r>
            <a:r>
              <a:rPr lang="fr-FR" altLang="fr-FR" dirty="0"/>
              <a:t> </a:t>
            </a:r>
            <a:r>
              <a:rPr lang="fr-FR" altLang="fr-FR" dirty="0" err="1"/>
              <a:t>primary</a:t>
            </a:r>
            <a:r>
              <a:rPr lang="fr-FR" altLang="fr-FR" dirty="0"/>
              <a:t> key, </a:t>
            </a:r>
            <a:r>
              <a:rPr lang="fr-FR" altLang="fr-FR" dirty="0" err="1"/>
              <a:t>ProductName</a:t>
            </a:r>
            <a:r>
              <a:rPr lang="fr-FR" altLang="fr-FR" dirty="0"/>
              <a:t> varchar(64), </a:t>
            </a:r>
            <a:r>
              <a:rPr lang="fr-FR" altLang="fr-FR" dirty="0" err="1"/>
              <a:t>CategoryID</a:t>
            </a:r>
            <a:r>
              <a:rPr lang="fr-FR" altLang="fr-FR" dirty="0"/>
              <a:t> </a:t>
            </a:r>
            <a:r>
              <a:rPr lang="fr-FR" altLang="fr-FR" dirty="0" err="1"/>
              <a:t>integer</a:t>
            </a:r>
            <a:r>
              <a:rPr lang="fr-FR" altLang="fr-FR" dirty="0"/>
              <a:t>);</a:t>
            </a:r>
          </a:p>
          <a:p>
            <a:pPr>
              <a:spcBef>
                <a:spcPct val="0"/>
              </a:spcBef>
            </a:pPr>
            <a:r>
              <a:rPr lang="fr-FR" altLang="fr-FR" dirty="0"/>
              <a:t>CREATE TABLE </a:t>
            </a:r>
            <a:r>
              <a:rPr lang="fr-FR" altLang="fr-FR" dirty="0" err="1"/>
              <a:t>Categories</a:t>
            </a:r>
            <a:r>
              <a:rPr lang="fr-FR" altLang="fr-FR" dirty="0"/>
              <a:t> (ID </a:t>
            </a:r>
            <a:r>
              <a:rPr lang="fr-FR" altLang="fr-FR" dirty="0" err="1"/>
              <a:t>integer</a:t>
            </a:r>
            <a:r>
              <a:rPr lang="fr-FR" altLang="fr-FR" dirty="0"/>
              <a:t> PRIMARY KEY, </a:t>
            </a:r>
            <a:r>
              <a:rPr lang="fr-FR" altLang="fr-FR" dirty="0" err="1"/>
              <a:t>CategoryName</a:t>
            </a:r>
            <a:r>
              <a:rPr lang="fr-FR" altLang="fr-FR" dirty="0"/>
              <a:t> varchar(32));</a:t>
            </a:r>
          </a:p>
          <a:p>
            <a:pPr>
              <a:spcBef>
                <a:spcPct val="0"/>
              </a:spcBef>
            </a:pPr>
            <a:endParaRPr lang="fr-FR" altLang="fr-FR" dirty="0"/>
          </a:p>
          <a:p>
            <a:pPr>
              <a:spcBef>
                <a:spcPct val="0"/>
              </a:spcBef>
            </a:pPr>
            <a:endParaRPr lang="fr-FR" altLang="fr-FR" b="1" dirty="0"/>
          </a:p>
          <a:p>
            <a:pPr>
              <a:spcBef>
                <a:spcPct val="0"/>
              </a:spcBef>
            </a:pPr>
            <a:r>
              <a:rPr lang="fr-FR" altLang="fr-FR" b="1" dirty="0"/>
              <a:t>Lien documentation MSSQL 2005 XML :</a:t>
            </a:r>
          </a:p>
          <a:p>
            <a:pPr>
              <a:spcBef>
                <a:spcPct val="0"/>
              </a:spcBef>
            </a:pPr>
            <a:r>
              <a:rPr lang="fr-FR" altLang="fr-FR" dirty="0"/>
              <a:t>http://technet.microsoft.com/en-us/library/ms345137%28SQL.90%29.aspx#forxml2k5_topic8</a:t>
            </a:r>
          </a:p>
          <a:p>
            <a:pPr>
              <a:spcBef>
                <a:spcPct val="0"/>
              </a:spcBef>
            </a:pPr>
            <a:r>
              <a:rPr lang="fr-FR" altLang="fr-FR" b="1" dirty="0"/>
              <a:t>Lien tutoriel MSSQL SELECT vers XML :</a:t>
            </a:r>
          </a:p>
          <a:p>
            <a:pPr>
              <a:spcBef>
                <a:spcPct val="0"/>
              </a:spcBef>
            </a:pPr>
            <a:r>
              <a:rPr lang="fr-FR" altLang="fr-FR" dirty="0"/>
              <a:t>http://codingsense.wordpress.com/2008/12/31/mssql-output-in-xml-using-for-xml/</a:t>
            </a:r>
            <a:endParaRPr lang="fr-FR" altLang="fr-FR" dirty="0">
              <a:hlinkClick r:id="rId3"/>
            </a:endParaRPr>
          </a:p>
          <a:p>
            <a:pPr>
              <a:spcBef>
                <a:spcPct val="0"/>
              </a:spcBef>
            </a:pPr>
            <a:r>
              <a:rPr lang="fr-FR" altLang="fr-FR" dirty="0">
                <a:hlinkClick r:id="rId3"/>
              </a:rPr>
              <a:t>http://www.diaryofaninja.com/blog/2010/08/12/output-data-as-raw-xml-from-ms-sql-ndash-a-little-known-feature</a:t>
            </a:r>
            <a:r>
              <a:rPr lang="fr-FR" altLang="fr-FR" dirty="0"/>
              <a:t> (exemple)</a:t>
            </a:r>
          </a:p>
          <a:p>
            <a:pPr>
              <a:spcBef>
                <a:spcPct val="0"/>
              </a:spcBef>
            </a:pPr>
            <a:endParaRPr lang="fr-FR" altLang="fr-FR" dirty="0"/>
          </a:p>
        </p:txBody>
      </p:sp>
      <p:sp>
        <p:nvSpPr>
          <p:cNvPr id="521220" name="Espace réservé du numéro de diapositive 3">
            <a:extLst>
              <a:ext uri="{FF2B5EF4-FFF2-40B4-BE49-F238E27FC236}">
                <a16:creationId xmlns:a16="http://schemas.microsoft.com/office/drawing/2014/main" id="{169DAAE6-57CB-4EAF-9557-076D24984D2B}"/>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FFBA73-B63D-4504-B81E-5538F2E3C52C}" type="slidenum">
              <a:rPr lang="fr-FR" altLang="fr-FR"/>
              <a:pPr fontAlgn="base">
                <a:spcBef>
                  <a:spcPct val="0"/>
                </a:spcBef>
                <a:spcAft>
                  <a:spcPct val="0"/>
                </a:spcAft>
              </a:pPr>
              <a:t>274</a:t>
            </a:fld>
            <a:endParaRPr lang="fr-FR" altLang="fr-F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Espace réservé de l'image des diapositives 1">
            <a:extLst>
              <a:ext uri="{FF2B5EF4-FFF2-40B4-BE49-F238E27FC236}">
                <a16:creationId xmlns:a16="http://schemas.microsoft.com/office/drawing/2014/main" id="{AC5DB00C-B8A4-483D-8C6A-959EFF1609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7" name="Espace réservé des commentaires 2">
            <a:extLst>
              <a:ext uri="{FF2B5EF4-FFF2-40B4-BE49-F238E27FC236}">
                <a16:creationId xmlns:a16="http://schemas.microsoft.com/office/drawing/2014/main" id="{A5F20260-65F4-45B3-8662-B819C534D5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23268" name="Espace réservé du numéro de diapositive 3">
            <a:extLst>
              <a:ext uri="{FF2B5EF4-FFF2-40B4-BE49-F238E27FC236}">
                <a16:creationId xmlns:a16="http://schemas.microsoft.com/office/drawing/2014/main" id="{0CFE2CE4-901C-4F9B-9F13-48122E6E53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86F677-D456-4AA0-BAB7-052DF5D5FC7C}" type="slidenum">
              <a:rPr lang="fr-FR" altLang="fr-FR"/>
              <a:pPr fontAlgn="base">
                <a:spcBef>
                  <a:spcPct val="0"/>
                </a:spcBef>
                <a:spcAft>
                  <a:spcPct val="0"/>
                </a:spcAft>
              </a:pPr>
              <a:t>275</a:t>
            </a:fld>
            <a:endParaRPr lang="fr-FR" altLang="fr-F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Espace réservé de l'image des diapositives 1">
            <a:extLst>
              <a:ext uri="{FF2B5EF4-FFF2-40B4-BE49-F238E27FC236}">
                <a16:creationId xmlns:a16="http://schemas.microsoft.com/office/drawing/2014/main" id="{D36ECF7E-CF1A-4E54-86A1-3D81422277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5" name="Espace réservé des commentaires 2">
            <a:extLst>
              <a:ext uri="{FF2B5EF4-FFF2-40B4-BE49-F238E27FC236}">
                <a16:creationId xmlns:a16="http://schemas.microsoft.com/office/drawing/2014/main" id="{0599C7F2-7A9D-41C2-8577-F0580F9799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25316" name="Espace réservé du numéro de diapositive 3">
            <a:extLst>
              <a:ext uri="{FF2B5EF4-FFF2-40B4-BE49-F238E27FC236}">
                <a16:creationId xmlns:a16="http://schemas.microsoft.com/office/drawing/2014/main" id="{EDAE733E-EF9E-4D89-B1C0-F40FC50111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3E9812-D1CD-494A-A8BF-E028631C8478}" type="slidenum">
              <a:rPr lang="fr-FR" altLang="fr-FR"/>
              <a:pPr fontAlgn="base">
                <a:spcBef>
                  <a:spcPct val="0"/>
                </a:spcBef>
                <a:spcAft>
                  <a:spcPct val="0"/>
                </a:spcAft>
              </a:pPr>
              <a:t>276</a:t>
            </a:fld>
            <a:endParaRPr lang="fr-FR" altLang="fr-F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Espace réservé de l'image des diapositives 1">
            <a:extLst>
              <a:ext uri="{FF2B5EF4-FFF2-40B4-BE49-F238E27FC236}">
                <a16:creationId xmlns:a16="http://schemas.microsoft.com/office/drawing/2014/main" id="{6DB708A3-7A5C-427F-A699-5A877515BA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3" name="Espace réservé des commentaires 2">
            <a:extLst>
              <a:ext uri="{FF2B5EF4-FFF2-40B4-BE49-F238E27FC236}">
                <a16:creationId xmlns:a16="http://schemas.microsoft.com/office/drawing/2014/main" id="{C180ECCD-809B-4F6C-8707-BC2E2FD99F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dirty="0"/>
              <a:t>model de table:</a:t>
            </a:r>
          </a:p>
          <a:p>
            <a:pPr>
              <a:spcBef>
                <a:spcPct val="0"/>
              </a:spcBef>
            </a:pPr>
            <a:r>
              <a:rPr lang="fr-FR" altLang="fr-FR" dirty="0"/>
              <a:t>CREATE TABLE personne(ID </a:t>
            </a:r>
            <a:r>
              <a:rPr lang="fr-FR" altLang="fr-FR" dirty="0" err="1"/>
              <a:t>integer</a:t>
            </a:r>
            <a:r>
              <a:rPr lang="fr-FR" altLang="fr-FR" dirty="0"/>
              <a:t> </a:t>
            </a:r>
            <a:r>
              <a:rPr lang="fr-FR" altLang="fr-FR" dirty="0" err="1"/>
              <a:t>primary</a:t>
            </a:r>
            <a:r>
              <a:rPr lang="fr-FR" altLang="fr-FR" dirty="0"/>
              <a:t> </a:t>
            </a:r>
            <a:r>
              <a:rPr lang="fr-FR" altLang="fr-FR" dirty="0" err="1"/>
              <a:t>key,nom</a:t>
            </a:r>
            <a:r>
              <a:rPr lang="fr-FR" altLang="fr-FR" dirty="0"/>
              <a:t> varchar(32),</a:t>
            </a:r>
            <a:r>
              <a:rPr lang="fr-FR" altLang="fr-FR" dirty="0" err="1"/>
              <a:t>pnom</a:t>
            </a:r>
            <a:r>
              <a:rPr lang="fr-FR" altLang="fr-FR" dirty="0"/>
              <a:t> varchar(32));</a:t>
            </a:r>
          </a:p>
          <a:p>
            <a:pPr>
              <a:spcBef>
                <a:spcPct val="0"/>
              </a:spcBef>
            </a:pPr>
            <a:r>
              <a:rPr lang="fr-FR" altLang="fr-FR" b="1" u="sng" dirty="0"/>
              <a:t>model de fichier XML :</a:t>
            </a:r>
          </a:p>
          <a:p>
            <a:pPr>
              <a:spcBef>
                <a:spcPct val="0"/>
              </a:spcBef>
            </a:pPr>
            <a:r>
              <a:rPr lang="fr-FR" altLang="fr-FR" dirty="0"/>
              <a:t>&lt;personnes&gt;</a:t>
            </a:r>
          </a:p>
          <a:p>
            <a:pPr>
              <a:spcBef>
                <a:spcPct val="0"/>
              </a:spcBef>
            </a:pPr>
            <a:r>
              <a:rPr lang="fr-FR" altLang="fr-FR" dirty="0"/>
              <a:t>    &lt;personne ID=‘1’&gt;</a:t>
            </a:r>
          </a:p>
          <a:p>
            <a:pPr>
              <a:spcBef>
                <a:spcPct val="0"/>
              </a:spcBef>
            </a:pPr>
            <a:r>
              <a:rPr lang="fr-FR" altLang="fr-FR" dirty="0"/>
              <a:t>        &lt;ID&gt;1&lt;/ID&gt;</a:t>
            </a:r>
          </a:p>
          <a:p>
            <a:pPr>
              <a:spcBef>
                <a:spcPct val="0"/>
              </a:spcBef>
            </a:pPr>
            <a:r>
              <a:rPr lang="fr-FR" altLang="fr-FR" dirty="0"/>
              <a:t>        &lt;nom&gt;Alexandre&lt;/nom&gt;</a:t>
            </a:r>
          </a:p>
          <a:p>
            <a:pPr>
              <a:spcBef>
                <a:spcPct val="0"/>
              </a:spcBef>
            </a:pPr>
            <a:r>
              <a:rPr lang="fr-FR" altLang="fr-FR" dirty="0"/>
              <a:t>        &lt;</a:t>
            </a:r>
            <a:r>
              <a:rPr lang="fr-FR" altLang="fr-FR" dirty="0" err="1"/>
              <a:t>pnom</a:t>
            </a:r>
            <a:r>
              <a:rPr lang="fr-FR" altLang="fr-FR" dirty="0"/>
              <a:t>&gt;DESORBAIX&lt;/</a:t>
            </a:r>
            <a:r>
              <a:rPr lang="fr-FR" altLang="fr-FR" dirty="0" err="1"/>
              <a:t>pnom</a:t>
            </a:r>
            <a:r>
              <a:rPr lang="fr-FR" altLang="fr-FR" dirty="0"/>
              <a:t>&gt;</a:t>
            </a:r>
          </a:p>
          <a:p>
            <a:pPr>
              <a:spcBef>
                <a:spcPct val="0"/>
              </a:spcBef>
            </a:pPr>
            <a:r>
              <a:rPr lang="fr-FR" altLang="fr-FR" dirty="0"/>
              <a:t>    &lt;/personne&gt;</a:t>
            </a:r>
          </a:p>
          <a:p>
            <a:pPr>
              <a:spcBef>
                <a:spcPct val="0"/>
              </a:spcBef>
            </a:pPr>
            <a:r>
              <a:rPr lang="fr-FR" altLang="fr-FR" dirty="0"/>
              <a:t>&lt;/personnes&gt;</a:t>
            </a:r>
          </a:p>
          <a:p>
            <a:pPr>
              <a:spcBef>
                <a:spcPct val="0"/>
              </a:spcBef>
            </a:pPr>
            <a:r>
              <a:rPr lang="fr-FR" altLang="fr-FR" b="1" u="sng" dirty="0"/>
              <a:t>Liens d’aide :</a:t>
            </a:r>
          </a:p>
          <a:p>
            <a:pPr>
              <a:spcBef>
                <a:spcPct val="0"/>
              </a:spcBef>
            </a:pPr>
            <a:r>
              <a:rPr lang="fr-FR" altLang="fr-FR" dirty="0"/>
              <a:t>http://msdn.microsoft.com/en-us/library/ms191184.aspx</a:t>
            </a:r>
          </a:p>
          <a:p>
            <a:pPr>
              <a:spcBef>
                <a:spcPct val="0"/>
              </a:spcBef>
            </a:pPr>
            <a:r>
              <a:rPr lang="fr-FR" altLang="fr-FR" dirty="0"/>
              <a:t>http://weblogs.sqlteam.com/mladenp/archive/2007/06/18/60235.aspx</a:t>
            </a:r>
          </a:p>
          <a:p>
            <a:pPr>
              <a:spcBef>
                <a:spcPct val="0"/>
              </a:spcBef>
            </a:pPr>
            <a:endParaRPr lang="fr-FR" altLang="fr-FR" dirty="0"/>
          </a:p>
          <a:p>
            <a:pPr>
              <a:spcBef>
                <a:spcPct val="0"/>
              </a:spcBef>
            </a:pPr>
            <a:endParaRPr lang="fr-FR" altLang="fr-FR" dirty="0"/>
          </a:p>
        </p:txBody>
      </p:sp>
      <p:sp>
        <p:nvSpPr>
          <p:cNvPr id="527364" name="Espace réservé du numéro de diapositive 3">
            <a:extLst>
              <a:ext uri="{FF2B5EF4-FFF2-40B4-BE49-F238E27FC236}">
                <a16:creationId xmlns:a16="http://schemas.microsoft.com/office/drawing/2014/main" id="{E6405522-73B1-4160-BDD2-DE2D575207D5}"/>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620833D-0A4E-45FE-B5DC-991698AF64DC}" type="slidenum">
              <a:rPr lang="fr-FR" altLang="fr-FR"/>
              <a:pPr fontAlgn="base">
                <a:spcBef>
                  <a:spcPct val="0"/>
                </a:spcBef>
                <a:spcAft>
                  <a:spcPct val="0"/>
                </a:spcAft>
              </a:pPr>
              <a:t>277</a:t>
            </a:fld>
            <a:endParaRPr lang="fr-FR" altLang="fr-F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Espace réservé de l'image des diapositives 1">
            <a:extLst>
              <a:ext uri="{FF2B5EF4-FFF2-40B4-BE49-F238E27FC236}">
                <a16:creationId xmlns:a16="http://schemas.microsoft.com/office/drawing/2014/main" id="{9B910249-4069-4EE3-8500-7C4AE88D59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1" name="Espace réservé des commentaires 2">
            <a:extLst>
              <a:ext uri="{FF2B5EF4-FFF2-40B4-BE49-F238E27FC236}">
                <a16:creationId xmlns:a16="http://schemas.microsoft.com/office/drawing/2014/main" id="{454CB60C-0BA0-4420-A9DC-4D1BE7C2467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a:t>Model de table dans DB people :</a:t>
            </a:r>
          </a:p>
          <a:p>
            <a:pPr>
              <a:spcBef>
                <a:spcPct val="0"/>
              </a:spcBef>
            </a:pPr>
            <a:r>
              <a:rPr lang="fr-FR" altLang="fr-FR"/>
              <a:t>CREATE TABLE IF NOT EXISTS `users` (</a:t>
            </a:r>
          </a:p>
          <a:p>
            <a:pPr>
              <a:spcBef>
                <a:spcPct val="0"/>
              </a:spcBef>
            </a:pPr>
            <a:r>
              <a:rPr lang="fr-FR" altLang="fr-FR"/>
              <a:t>  `id` int(10) NOT NULL AUTO_INCREMENT,</a:t>
            </a:r>
          </a:p>
          <a:p>
            <a:pPr>
              <a:spcBef>
                <a:spcPct val="0"/>
              </a:spcBef>
            </a:pPr>
            <a:r>
              <a:rPr lang="fr-FR" altLang="fr-FR"/>
              <a:t>  `nom` varchar(250) NOT NULL,</a:t>
            </a:r>
          </a:p>
          <a:p>
            <a:pPr>
              <a:spcBef>
                <a:spcPct val="0"/>
              </a:spcBef>
            </a:pPr>
            <a:r>
              <a:rPr lang="fr-FR" altLang="fr-FR"/>
              <a:t>  `pnom` varchar(250) NOT NULL,</a:t>
            </a:r>
          </a:p>
          <a:p>
            <a:pPr>
              <a:spcBef>
                <a:spcPct val="0"/>
              </a:spcBef>
            </a:pPr>
            <a:r>
              <a:rPr lang="fr-FR" altLang="fr-FR"/>
              <a:t>  `mdp` varchar(100) NOT NULL,</a:t>
            </a:r>
          </a:p>
          <a:p>
            <a:pPr>
              <a:spcBef>
                <a:spcPct val="0"/>
              </a:spcBef>
            </a:pPr>
            <a:r>
              <a:rPr lang="fr-FR" altLang="fr-FR"/>
              <a:t>PRIMARY KEY (`id`)</a:t>
            </a:r>
          </a:p>
          <a:p>
            <a:pPr>
              <a:spcBef>
                <a:spcPct val="0"/>
              </a:spcBef>
            </a:pPr>
            <a:r>
              <a:rPr lang="fr-FR" altLang="fr-FR"/>
              <a:t>);</a:t>
            </a:r>
          </a:p>
          <a:p>
            <a:pPr>
              <a:spcBef>
                <a:spcPct val="0"/>
              </a:spcBef>
            </a:pPr>
            <a:endParaRPr lang="fr-FR" altLang="fr-FR"/>
          </a:p>
          <a:p>
            <a:pPr>
              <a:spcBef>
                <a:spcPct val="0"/>
              </a:spcBef>
            </a:pPr>
            <a:r>
              <a:rPr lang="fr-FR" altLang="fr-FR" b="1" i="1"/>
              <a:t>détail  commande </a:t>
            </a:r>
            <a:r>
              <a:rPr lang="fr-FR" altLang="fr-FR" b="1" i="1" u="sng"/>
              <a:t>mysql.exe</a:t>
            </a:r>
            <a:r>
              <a:rPr lang="fr-FR" altLang="fr-FR" b="1" i="1"/>
              <a:t>:</a:t>
            </a:r>
          </a:p>
          <a:p>
            <a:pPr>
              <a:spcBef>
                <a:spcPct val="0"/>
              </a:spcBef>
            </a:pPr>
            <a:endParaRPr lang="fr-FR" altLang="fr-FR" b="1" i="1"/>
          </a:p>
          <a:p>
            <a:pPr>
              <a:spcBef>
                <a:spcPct val="0"/>
              </a:spcBef>
            </a:pPr>
            <a:r>
              <a:rPr lang="fr-FR" altLang="fr-FR"/>
              <a:t>le paramètre –X peut être remplacer par –xml</a:t>
            </a:r>
          </a:p>
          <a:p>
            <a:pPr>
              <a:spcBef>
                <a:spcPct val="0"/>
              </a:spcBef>
            </a:pPr>
            <a:endParaRPr lang="fr-FR" altLang="fr-FR"/>
          </a:p>
          <a:p>
            <a:pPr>
              <a:spcBef>
                <a:spcPct val="0"/>
              </a:spcBef>
            </a:pPr>
            <a:r>
              <a:rPr lang="fr-FR" altLang="fr-FR"/>
              <a:t>En cas de présence de mot de passe pour l’acces a la BDD,</a:t>
            </a:r>
          </a:p>
          <a:p>
            <a:pPr>
              <a:spcBef>
                <a:spcPct val="0"/>
              </a:spcBef>
            </a:pPr>
            <a:r>
              <a:rPr lang="fr-FR" altLang="fr-FR"/>
              <a:t>le parametre –p ou –password suivi du mot de passe, est necessaire</a:t>
            </a:r>
          </a:p>
        </p:txBody>
      </p:sp>
      <p:sp>
        <p:nvSpPr>
          <p:cNvPr id="529412" name="Espace réservé du numéro de diapositive 3">
            <a:extLst>
              <a:ext uri="{FF2B5EF4-FFF2-40B4-BE49-F238E27FC236}">
                <a16:creationId xmlns:a16="http://schemas.microsoft.com/office/drawing/2014/main" id="{23A6AB15-6697-410A-821A-85BDA59D82D4}"/>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DB7630-6DF3-4E74-A26E-B884452CB40F}" type="slidenum">
              <a:rPr lang="fr-FR" altLang="fr-FR"/>
              <a:pPr fontAlgn="base">
                <a:spcBef>
                  <a:spcPct val="0"/>
                </a:spcBef>
                <a:spcAft>
                  <a:spcPct val="0"/>
                </a:spcAft>
              </a:pPr>
              <a:t>278</a:t>
            </a:fld>
            <a:endParaRPr lang="fr-FR" altLang="fr-F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Espace réservé de l'image des diapositives 1">
            <a:extLst>
              <a:ext uri="{FF2B5EF4-FFF2-40B4-BE49-F238E27FC236}">
                <a16:creationId xmlns:a16="http://schemas.microsoft.com/office/drawing/2014/main" id="{638A8598-A620-40E7-9DAD-C69E3285E1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59" name="Espace réservé des commentaires 2">
            <a:extLst>
              <a:ext uri="{FF2B5EF4-FFF2-40B4-BE49-F238E27FC236}">
                <a16:creationId xmlns:a16="http://schemas.microsoft.com/office/drawing/2014/main" id="{AA69C0D7-C15F-4B04-8C9F-52288A7E45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dirty="0"/>
              <a:t>Lien d’aide :</a:t>
            </a:r>
          </a:p>
          <a:p>
            <a:pPr>
              <a:spcBef>
                <a:spcPct val="0"/>
              </a:spcBef>
            </a:pPr>
            <a:r>
              <a:rPr lang="fr-FR" altLang="fr-FR" dirty="0"/>
              <a:t>http://www.jasny.net/articles/load-xml-contribution-added-to-mysql/</a:t>
            </a:r>
          </a:p>
        </p:txBody>
      </p:sp>
      <p:sp>
        <p:nvSpPr>
          <p:cNvPr id="531460" name="Espace réservé du numéro de diapositive 3">
            <a:extLst>
              <a:ext uri="{FF2B5EF4-FFF2-40B4-BE49-F238E27FC236}">
                <a16:creationId xmlns:a16="http://schemas.microsoft.com/office/drawing/2014/main" id="{14D956D4-1925-4C6E-B43B-738FF583611F}"/>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BB27DFF-FA0E-494B-A653-B76D3B8BA025}" type="slidenum">
              <a:rPr lang="fr-FR" altLang="fr-FR"/>
              <a:pPr fontAlgn="base">
                <a:spcBef>
                  <a:spcPct val="0"/>
                </a:spcBef>
                <a:spcAft>
                  <a:spcPct val="0"/>
                </a:spcAft>
              </a:pPr>
              <a:t>279</a:t>
            </a:fld>
            <a:endParaRPr lang="fr-FR" altLang="fr-F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Espace réservé de l'image des diapositives 1">
            <a:extLst>
              <a:ext uri="{FF2B5EF4-FFF2-40B4-BE49-F238E27FC236}">
                <a16:creationId xmlns:a16="http://schemas.microsoft.com/office/drawing/2014/main" id="{E7B633F5-2CDF-4AB5-A2A3-8C920B2D68C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7" name="Espace réservé des commentaires 2">
            <a:extLst>
              <a:ext uri="{FF2B5EF4-FFF2-40B4-BE49-F238E27FC236}">
                <a16:creationId xmlns:a16="http://schemas.microsoft.com/office/drawing/2014/main" id="{285B8B97-BF8A-4FE1-BE77-6F0B2FE827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u="sng"/>
              <a:t>Lien d’aide :</a:t>
            </a:r>
          </a:p>
          <a:p>
            <a:pPr>
              <a:spcBef>
                <a:spcPct val="0"/>
              </a:spcBef>
            </a:pPr>
            <a:r>
              <a:rPr lang="fr-FR" altLang="fr-FR"/>
              <a:t>http://www.jasny.net/articles/load-xml-contribution-added-to-mysql/</a:t>
            </a:r>
          </a:p>
        </p:txBody>
      </p:sp>
      <p:sp>
        <p:nvSpPr>
          <p:cNvPr id="533508" name="Espace réservé du numéro de diapositive 3">
            <a:extLst>
              <a:ext uri="{FF2B5EF4-FFF2-40B4-BE49-F238E27FC236}">
                <a16:creationId xmlns:a16="http://schemas.microsoft.com/office/drawing/2014/main" id="{75675C45-9662-4C13-847B-9EAD871EF052}"/>
              </a:ext>
            </a:extLst>
          </p:cNvPr>
          <p:cNvSpPr>
            <a:spLocks noGrp="1" noChangeArrowheads="1"/>
          </p:cNvSpPr>
          <p:nvPr>
            <p:ph type="sldNum" sz="quarter" idx="5"/>
          </p:nvPr>
        </p:nvSpPr>
        <p:spPr bwMode="auto">
          <a:xfrm>
            <a:off x="4021138" y="9721850"/>
            <a:ext cx="3076575"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8008F2F-4583-4D21-A07C-5E8E311A1525}" type="slidenum">
              <a:rPr lang="fr-FR" altLang="fr-FR"/>
              <a:pPr fontAlgn="base">
                <a:spcBef>
                  <a:spcPct val="0"/>
                </a:spcBef>
                <a:spcAft>
                  <a:spcPct val="0"/>
                </a:spcAft>
              </a:pPr>
              <a:t>280</a:t>
            </a:fld>
            <a:endParaRPr lang="fr-FR" altLang="fr-F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Espace réservé de l'image des diapositives 1">
            <a:extLst>
              <a:ext uri="{FF2B5EF4-FFF2-40B4-BE49-F238E27FC236}">
                <a16:creationId xmlns:a16="http://schemas.microsoft.com/office/drawing/2014/main" id="{F617C889-B746-4618-9E06-94188EFD57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5" name="Espace réservé des commentaires 2">
            <a:extLst>
              <a:ext uri="{FF2B5EF4-FFF2-40B4-BE49-F238E27FC236}">
                <a16:creationId xmlns:a16="http://schemas.microsoft.com/office/drawing/2014/main" id="{4A09831B-C11D-43E1-8258-651FCF9924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35556" name="Espace réservé du numéro de diapositive 3">
            <a:extLst>
              <a:ext uri="{FF2B5EF4-FFF2-40B4-BE49-F238E27FC236}">
                <a16:creationId xmlns:a16="http://schemas.microsoft.com/office/drawing/2014/main" id="{76BEFBB5-AD48-415E-83B9-EE4D5F2FAF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3A5BC3-7EBF-48C4-9F28-0221CDD6D079}" type="slidenum">
              <a:rPr lang="fr-FR" altLang="fr-FR"/>
              <a:pPr fontAlgn="base">
                <a:spcBef>
                  <a:spcPct val="0"/>
                </a:spcBef>
                <a:spcAft>
                  <a:spcPct val="0"/>
                </a:spcAft>
              </a:pPr>
              <a:t>281</a:t>
            </a:fld>
            <a:endParaRPr lang="fr-FR" alt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image des diapositives 1">
            <a:extLst>
              <a:ext uri="{FF2B5EF4-FFF2-40B4-BE49-F238E27FC236}">
                <a16:creationId xmlns:a16="http://schemas.microsoft.com/office/drawing/2014/main" id="{2EBEFE3B-65B0-4103-9FD2-6A5A7B91F4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Espace réservé des commentaires 2">
            <a:extLst>
              <a:ext uri="{FF2B5EF4-FFF2-40B4-BE49-F238E27FC236}">
                <a16:creationId xmlns:a16="http://schemas.microsoft.com/office/drawing/2014/main" id="{50679800-0618-4EB5-9D25-929E6FF239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82948" name="Espace réservé du numéro de diapositive 3">
            <a:extLst>
              <a:ext uri="{FF2B5EF4-FFF2-40B4-BE49-F238E27FC236}">
                <a16:creationId xmlns:a16="http://schemas.microsoft.com/office/drawing/2014/main" id="{F0BCDDDA-AED8-4D9D-8887-3C0EB85441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9002F9-7220-4C3B-9FB1-9BF84DBA918F}" type="slidenum">
              <a:rPr lang="fr-FR" altLang="fr-FR"/>
              <a:pPr fontAlgn="base">
                <a:spcBef>
                  <a:spcPct val="0"/>
                </a:spcBef>
                <a:spcAft>
                  <a:spcPct val="0"/>
                </a:spcAft>
              </a:pPr>
              <a:t>28</a:t>
            </a:fld>
            <a:endParaRPr lang="fr-FR" altLang="fr-F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Espace réservé de l'image des diapositives 1">
            <a:extLst>
              <a:ext uri="{FF2B5EF4-FFF2-40B4-BE49-F238E27FC236}">
                <a16:creationId xmlns:a16="http://schemas.microsoft.com/office/drawing/2014/main" id="{70A018C6-3ED8-4FD2-9FD5-81A3D960A9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Espace réservé des commentaires 2">
            <a:extLst>
              <a:ext uri="{FF2B5EF4-FFF2-40B4-BE49-F238E27FC236}">
                <a16:creationId xmlns:a16="http://schemas.microsoft.com/office/drawing/2014/main" id="{77040A76-100A-44B1-8B3B-4E93004A33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37604" name="Espace réservé du numéro de diapositive 3">
            <a:extLst>
              <a:ext uri="{FF2B5EF4-FFF2-40B4-BE49-F238E27FC236}">
                <a16:creationId xmlns:a16="http://schemas.microsoft.com/office/drawing/2014/main" id="{FA619A5F-73E1-48E3-90CE-BFFCE29F76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619C7CE-5244-4127-B557-B4AD30442BFA}" type="slidenum">
              <a:rPr lang="fr-FR" altLang="fr-FR"/>
              <a:pPr fontAlgn="base">
                <a:spcBef>
                  <a:spcPct val="0"/>
                </a:spcBef>
                <a:spcAft>
                  <a:spcPct val="0"/>
                </a:spcAft>
              </a:pPr>
              <a:t>282</a:t>
            </a:fld>
            <a:endParaRPr lang="fr-FR" altLang="fr-F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Espace réservé de l'image des diapositives 1">
            <a:extLst>
              <a:ext uri="{FF2B5EF4-FFF2-40B4-BE49-F238E27FC236}">
                <a16:creationId xmlns:a16="http://schemas.microsoft.com/office/drawing/2014/main" id="{F6809AA3-7227-4DF1-9BEF-BFBFA83C19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1" name="Espace réservé des commentaires 2">
            <a:extLst>
              <a:ext uri="{FF2B5EF4-FFF2-40B4-BE49-F238E27FC236}">
                <a16:creationId xmlns:a16="http://schemas.microsoft.com/office/drawing/2014/main" id="{D35BF323-2743-4867-B197-446DEAE5F8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39652" name="Espace réservé du numéro de diapositive 3">
            <a:extLst>
              <a:ext uri="{FF2B5EF4-FFF2-40B4-BE49-F238E27FC236}">
                <a16:creationId xmlns:a16="http://schemas.microsoft.com/office/drawing/2014/main" id="{4B40D2EB-8B8C-4B5D-96A2-44A25D74B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8275BC-3E38-4F4C-B420-346D1453321D}" type="slidenum">
              <a:rPr lang="fr-FR" altLang="fr-FR"/>
              <a:pPr fontAlgn="base">
                <a:spcBef>
                  <a:spcPct val="0"/>
                </a:spcBef>
                <a:spcAft>
                  <a:spcPct val="0"/>
                </a:spcAft>
              </a:pPr>
              <a:t>283</a:t>
            </a:fld>
            <a:endParaRPr lang="fr-FR" altLang="fr-F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Espace réservé de l'image des diapositives 1">
            <a:extLst>
              <a:ext uri="{FF2B5EF4-FFF2-40B4-BE49-F238E27FC236}">
                <a16:creationId xmlns:a16="http://schemas.microsoft.com/office/drawing/2014/main" id="{C6652009-2F57-4BC3-9699-13FBC7E980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Espace réservé des notes 2">
            <a:extLst>
              <a:ext uri="{FF2B5EF4-FFF2-40B4-BE49-F238E27FC236}">
                <a16:creationId xmlns:a16="http://schemas.microsoft.com/office/drawing/2014/main" id="{BFAC5582-0E94-4C97-9A76-27D2DD094E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41700" name="Espace réservé du numéro de diapositive 3">
            <a:extLst>
              <a:ext uri="{FF2B5EF4-FFF2-40B4-BE49-F238E27FC236}">
                <a16:creationId xmlns:a16="http://schemas.microsoft.com/office/drawing/2014/main" id="{2E0A7637-CD19-4BA3-94EF-3A8891E8B8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42FF31D-0B87-4BDC-B597-3ABE34F912F6}" type="slidenum">
              <a:rPr lang="fr-FR" altLang="fr-FR"/>
              <a:pPr fontAlgn="base">
                <a:spcBef>
                  <a:spcPct val="0"/>
                </a:spcBef>
                <a:spcAft>
                  <a:spcPct val="0"/>
                </a:spcAft>
              </a:pPr>
              <a:t>284</a:t>
            </a:fld>
            <a:endParaRPr lang="fr-FR" altLang="fr-F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Espace réservé de l'image des diapositives 1">
            <a:extLst>
              <a:ext uri="{FF2B5EF4-FFF2-40B4-BE49-F238E27FC236}">
                <a16:creationId xmlns:a16="http://schemas.microsoft.com/office/drawing/2014/main" id="{2F5ED93F-1EBC-45C5-8815-5B00892C23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Espace réservé des notes 2">
            <a:extLst>
              <a:ext uri="{FF2B5EF4-FFF2-40B4-BE49-F238E27FC236}">
                <a16:creationId xmlns:a16="http://schemas.microsoft.com/office/drawing/2014/main" id="{C18682AD-CF64-45F9-8132-13B1E2876E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43748" name="Espace réservé du numéro de diapositive 3">
            <a:extLst>
              <a:ext uri="{FF2B5EF4-FFF2-40B4-BE49-F238E27FC236}">
                <a16:creationId xmlns:a16="http://schemas.microsoft.com/office/drawing/2014/main" id="{8E99BB6A-10D6-471C-92A7-0905B4AC09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C84701F-7A13-4735-86AF-AEC692D73F35}" type="slidenum">
              <a:rPr lang="fr-FR" altLang="fr-FR"/>
              <a:pPr fontAlgn="base">
                <a:spcBef>
                  <a:spcPct val="0"/>
                </a:spcBef>
                <a:spcAft>
                  <a:spcPct val="0"/>
                </a:spcAft>
              </a:pPr>
              <a:t>285</a:t>
            </a:fld>
            <a:endParaRPr lang="fr-FR" altLang="fr-F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Espace réservé de l'image des diapositives 1">
            <a:extLst>
              <a:ext uri="{FF2B5EF4-FFF2-40B4-BE49-F238E27FC236}">
                <a16:creationId xmlns:a16="http://schemas.microsoft.com/office/drawing/2014/main" id="{16D992D9-1FFE-4514-838B-6E2D0B84F7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Espace réservé des notes 2">
            <a:extLst>
              <a:ext uri="{FF2B5EF4-FFF2-40B4-BE49-F238E27FC236}">
                <a16:creationId xmlns:a16="http://schemas.microsoft.com/office/drawing/2014/main" id="{4DEFD0B6-DDB9-441E-887D-9628FB2002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45796" name="Espace réservé du numéro de diapositive 3">
            <a:extLst>
              <a:ext uri="{FF2B5EF4-FFF2-40B4-BE49-F238E27FC236}">
                <a16:creationId xmlns:a16="http://schemas.microsoft.com/office/drawing/2014/main" id="{B39FB40A-B563-47D0-A77E-5E4970BDEA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887D01-4DA8-49B1-B91C-BEE0E78A0B56}" type="slidenum">
              <a:rPr lang="fr-FR" altLang="fr-FR"/>
              <a:pPr fontAlgn="base">
                <a:spcBef>
                  <a:spcPct val="0"/>
                </a:spcBef>
                <a:spcAft>
                  <a:spcPct val="0"/>
                </a:spcAft>
              </a:pPr>
              <a:t>286</a:t>
            </a:fld>
            <a:endParaRPr lang="fr-FR" altLang="fr-F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a:extLst>
              <a:ext uri="{FF2B5EF4-FFF2-40B4-BE49-F238E27FC236}">
                <a16:creationId xmlns:a16="http://schemas.microsoft.com/office/drawing/2014/main" id="{EB76C245-8625-4D14-9B3E-3F38900A39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Rectangle 3">
            <a:extLst>
              <a:ext uri="{FF2B5EF4-FFF2-40B4-BE49-F238E27FC236}">
                <a16:creationId xmlns:a16="http://schemas.microsoft.com/office/drawing/2014/main" id="{8316D5F6-C950-4E0C-AFB0-71837852E6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Précisions : </a:t>
            </a:r>
            <a:r>
              <a:rPr lang="fr-FR" altLang="fr-FR"/>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pPr>
              <a:spcBef>
                <a:spcPct val="0"/>
              </a:spcBef>
            </a:pPr>
            <a:endParaRPr lang="fr-FR" altLang="fr-FR"/>
          </a:p>
          <a:p>
            <a:pPr>
              <a:spcBef>
                <a:spcPct val="0"/>
              </a:spcBef>
            </a:pPr>
            <a:r>
              <a:rPr lang="en-US" altLang="fr-FR" b="1"/>
              <a:t>REST (</a:t>
            </a:r>
            <a:r>
              <a:rPr lang="en-US" altLang="fr-FR" b="1" i="1"/>
              <a:t>Representational State Transfer</a:t>
            </a:r>
            <a:r>
              <a:rPr lang="en-US" altLang="fr-FR"/>
              <a:t>)</a:t>
            </a:r>
            <a:r>
              <a:rPr lang="fr-FR" altLang="fr-FR" b="1"/>
              <a:t> :</a:t>
            </a:r>
            <a:r>
              <a:rPr lang="fr-FR" altLang="fr-FR"/>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pPr>
              <a:spcBef>
                <a:spcPct val="0"/>
              </a:spcBef>
            </a:pPr>
            <a:endParaRPr lang="fr-FR" altLang="fr-FR"/>
          </a:p>
          <a:p>
            <a:pPr>
              <a:spcBef>
                <a:spcPct val="0"/>
              </a:spcBef>
            </a:pPr>
            <a:r>
              <a:rPr lang="fr-FR" altLang="fr-FR" b="1">
                <a:ea typeface="MS Mincho" panose="020B0400000000000000" pitchFamily="49" charset="-128"/>
              </a:rPr>
              <a:t>RPC (</a:t>
            </a:r>
            <a:r>
              <a:rPr lang="fr-FR" altLang="fr-FR" b="1" i="1">
                <a:ea typeface="MS Mincho" panose="020B0400000000000000" pitchFamily="49" charset="-128"/>
              </a:rPr>
              <a:t>Remote Procedure Call</a:t>
            </a:r>
            <a:r>
              <a:rPr lang="fr-FR" altLang="fr-FR" b="1">
                <a:ea typeface="MS Mincho" panose="020B0400000000000000" pitchFamily="49" charset="-128"/>
              </a:rPr>
              <a:t>) :</a:t>
            </a:r>
            <a:r>
              <a:rPr lang="fr-FR" altLang="fr-FR">
                <a:ea typeface="MS Mincho" panose="020B0400000000000000"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altLang="fr-F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a:extLst>
              <a:ext uri="{FF2B5EF4-FFF2-40B4-BE49-F238E27FC236}">
                <a16:creationId xmlns:a16="http://schemas.microsoft.com/office/drawing/2014/main" id="{B70827C6-52DC-495A-A8E9-351E2017A6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Rectangle 3">
            <a:extLst>
              <a:ext uri="{FF2B5EF4-FFF2-40B4-BE49-F238E27FC236}">
                <a16:creationId xmlns:a16="http://schemas.microsoft.com/office/drawing/2014/main" id="{528F9F18-BA26-4B61-89C6-7201B465A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SOAP/WSDL/UDDI :</a:t>
            </a:r>
            <a:r>
              <a:rPr lang="fr-FR" altLang="fr-FR"/>
              <a:t> Initialement Simple Access Object Protocol (donc un protocole) puis Service Oriented Architecture Protocol (donc une architecture de service) </a:t>
            </a:r>
            <a:r>
              <a:rPr lang="fr-FR" altLang="fr-FR">
                <a:ea typeface="MS Mincho" panose="020B0400000000000000" pitchFamily="49" charset="-128"/>
              </a:rPr>
              <a:t>et aujourd'hui acronyme sans sens (SOAP = savon)</a:t>
            </a:r>
            <a:r>
              <a:rPr lang="fr-FR" altLang="fr-FR"/>
              <a:t> est un ensemble de spécifications pour les services Web. SOAP sert à la transmission de messages XML entre les différents acteurs, WSDL (</a:t>
            </a:r>
            <a:r>
              <a:rPr lang="fr-FR" altLang="fr-FR" i="1"/>
              <a:t>Web Services Description Language</a:t>
            </a:r>
            <a:r>
              <a:rPr lang="fr-FR" altLang="fr-FR"/>
              <a:t>)</a:t>
            </a:r>
            <a:r>
              <a:rPr lang="fr-FR" altLang="fr-FR" i="1"/>
              <a:t> </a:t>
            </a:r>
            <a:r>
              <a:rPr lang="fr-FR" altLang="fr-FR"/>
              <a:t>décrit le service, UDDI (</a:t>
            </a:r>
            <a:r>
              <a:rPr lang="en-US" altLang="fr-FR" i="1"/>
              <a:t>Universal Description Discovery and Integration</a:t>
            </a:r>
            <a:r>
              <a:rPr lang="en-US" altLang="fr-FR"/>
              <a:t>) </a:t>
            </a:r>
            <a:r>
              <a:rPr lang="fr-FR" altLang="fr-FR"/>
              <a:t>est</a:t>
            </a:r>
            <a:r>
              <a:rPr lang="en-US" altLang="fr-FR"/>
              <a:t> un </a:t>
            </a:r>
            <a:r>
              <a:rPr lang="fr-FR" altLang="fr-FR"/>
              <a:t>annuaire répertoriant les services. On parle aussi de services WS-*, définis par le WS-I (</a:t>
            </a:r>
            <a:r>
              <a:rPr lang="fr-FR" altLang="fr-FR" i="1"/>
              <a:t>Web Services Interoperability</a:t>
            </a:r>
            <a:r>
              <a:rPr lang="fr-FR" altLang="fr-FR"/>
              <a:t>). Ce type de service est souvent critiqué par les adeptes du Web agile comme étant complexe et lourd à mettre en œuvre et particulièrement consommateur de ressources (systèmes et/ou réseau).</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a:extLst>
              <a:ext uri="{FF2B5EF4-FFF2-40B4-BE49-F238E27FC236}">
                <a16:creationId xmlns:a16="http://schemas.microsoft.com/office/drawing/2014/main" id="{A8A704B9-D9C9-47EF-A63F-2EFB1A7A45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Rectangle 3">
            <a:extLst>
              <a:ext uri="{FF2B5EF4-FFF2-40B4-BE49-F238E27FC236}">
                <a16:creationId xmlns:a16="http://schemas.microsoft.com/office/drawing/2014/main" id="{F645664B-9C7F-42D6-B4B8-1EF9EEF073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a:extLst>
              <a:ext uri="{FF2B5EF4-FFF2-40B4-BE49-F238E27FC236}">
                <a16:creationId xmlns:a16="http://schemas.microsoft.com/office/drawing/2014/main" id="{943C3434-E246-4E24-A9B8-DDEA6F96B4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1923" name="Rectangle 3">
            <a:extLst>
              <a:ext uri="{FF2B5EF4-FFF2-40B4-BE49-F238E27FC236}">
                <a16:creationId xmlns:a16="http://schemas.microsoft.com/office/drawing/2014/main" id="{7E911943-97A5-43CD-A690-0EAF3C8BD231}"/>
              </a:ext>
            </a:extLst>
          </p:cNvPr>
          <p:cNvSpPr>
            <a:spLocks noGrp="1" noChangeArrowheads="1"/>
          </p:cNvSpPr>
          <p:nvPr>
            <p:ph type="body" idx="1"/>
          </p:nvPr>
        </p:nvSpPr>
        <p:spPr>
          <a:ln/>
        </p:spPr>
        <p:txBody>
          <a:bodyPr>
            <a:normAutofit fontScale="85000" lnSpcReduction="20000"/>
          </a:bodyPr>
          <a:lstStyle/>
          <a:p>
            <a:pPr fontAlgn="auto">
              <a:spcBef>
                <a:spcPts val="0"/>
              </a:spcBef>
              <a:spcAft>
                <a:spcPts val="0"/>
              </a:spcAft>
              <a:defRPr/>
            </a:pPr>
            <a:r>
              <a:rPr lang="fr-FR" b="1" dirty="0">
                <a:ea typeface="MS Mincho" pitchFamily="49" charset="-128"/>
              </a:rPr>
              <a:t>Structure d'un message SOAP :</a:t>
            </a:r>
            <a:br>
              <a:rPr lang="fr-FR" b="1" dirty="0">
                <a:ea typeface="MS Mincho" pitchFamily="49" charset="-128"/>
              </a:rPr>
            </a:b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="http://www.w3.org/2001/12/soap-envelope"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soap:Header</a:t>
            </a:r>
            <a:r>
              <a:rPr lang="fr-FR" dirty="0">
                <a:solidFill>
                  <a:srgbClr val="000000"/>
                </a:solidFill>
                <a:cs typeface="Arial" charset="0"/>
              </a:rPr>
              <a:t>&gt; ... &lt;/</a:t>
            </a:r>
            <a:r>
              <a:rPr lang="fr-FR" dirty="0" err="1">
                <a:solidFill>
                  <a:srgbClr val="000000"/>
                </a:solidFill>
                <a:cs typeface="Arial" charset="0"/>
              </a:rPr>
              <a:t>soap:Header</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soap:Fault</a:t>
            </a:r>
            <a:r>
              <a:rPr lang="fr-FR" dirty="0">
                <a:solidFill>
                  <a:srgbClr val="000000"/>
                </a:solidFill>
                <a:cs typeface="Arial" charset="0"/>
              </a:rPr>
              <a:t>&gt; ... &lt;/</a:t>
            </a:r>
            <a:r>
              <a:rPr lang="fr-FR" dirty="0" err="1">
                <a:solidFill>
                  <a:srgbClr val="000000"/>
                </a:solidFill>
                <a:cs typeface="Arial" charset="0"/>
              </a:rPr>
              <a:t>soap:Fault</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br>
              <a:rPr lang="fr-FR" dirty="0">
                <a:solidFill>
                  <a:srgbClr val="000000"/>
                </a:solidFill>
                <a:cs typeface="Times New Roman" charset="0"/>
              </a:rPr>
            </a:br>
            <a:endParaRPr lang="fr-FR" dirty="0">
              <a:solidFill>
                <a:srgbClr val="000000"/>
              </a:solidFill>
              <a:cs typeface="Times New Roman" charset="0"/>
            </a:endParaRPr>
          </a:p>
          <a:p>
            <a:pPr fontAlgn="auto">
              <a:spcBef>
                <a:spcPts val="0"/>
              </a:spcBef>
              <a:spcAft>
                <a:spcPts val="0"/>
              </a:spcAft>
              <a:defRPr/>
            </a:pPr>
            <a:r>
              <a:rPr lang="fr-FR" b="1" dirty="0">
                <a:solidFill>
                  <a:srgbClr val="000000"/>
                </a:solidFill>
                <a:cs typeface="Times New Roman" charset="0"/>
              </a:rPr>
              <a:t>Exemple de requête SOAP :</a:t>
            </a:r>
            <a:br>
              <a:rPr lang="fr-FR" b="1" dirty="0">
                <a:solidFill>
                  <a:srgbClr val="000000"/>
                </a:solidFill>
                <a:cs typeface="Times New Roman" charset="0"/>
              </a:rPr>
            </a:b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sr:GetCustNo</a:t>
            </a:r>
            <a:r>
              <a:rPr lang="fr-FR" dirty="0">
                <a:solidFill>
                  <a:srgbClr val="000000"/>
                </a:solidFill>
                <a:cs typeface="Arial" charset="0"/>
              </a:rPr>
              <a:t> </a:t>
            </a:r>
            <a:r>
              <a:rPr lang="fr-FR" dirty="0" err="1">
                <a:solidFill>
                  <a:srgbClr val="000000"/>
                </a:solidFill>
                <a:cs typeface="Arial" charset="0"/>
              </a:rPr>
              <a:t>xmlns:m</a:t>
            </a:r>
            <a:r>
              <a:rPr lang="fr-FR" dirty="0">
                <a:solidFill>
                  <a:srgbClr val="000000"/>
                </a:solidFill>
                <a:cs typeface="Arial" charset="0"/>
              </a:rPr>
              <a:t>="http://www.01-it.com/customers"&gt;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sr:CustName</a:t>
            </a:r>
            <a:r>
              <a:rPr lang="fr-FR" dirty="0">
                <a:solidFill>
                  <a:srgbClr val="000000"/>
                </a:solidFill>
                <a:cs typeface="Arial" charset="0"/>
              </a:rPr>
              <a:t> </a:t>
            </a:r>
            <a:r>
              <a:rPr lang="fr-FR" dirty="0" err="1">
                <a:solidFill>
                  <a:srgbClr val="000000"/>
                </a:solidFill>
                <a:cs typeface="Arial" charset="0"/>
              </a:rPr>
              <a:t>SearchOpt</a:t>
            </a:r>
            <a:r>
              <a:rPr lang="fr-FR" dirty="0">
                <a:solidFill>
                  <a:srgbClr val="000000"/>
                </a:solidFill>
                <a:cs typeface="Arial" charset="0"/>
              </a:rPr>
              <a:t>="</a:t>
            </a:r>
            <a:r>
              <a:rPr lang="fr-FR" dirty="0" err="1">
                <a:solidFill>
                  <a:srgbClr val="000000"/>
                </a:solidFill>
                <a:cs typeface="Arial" charset="0"/>
              </a:rPr>
              <a:t>like</a:t>
            </a:r>
            <a:r>
              <a:rPr lang="fr-FR" dirty="0">
                <a:solidFill>
                  <a:srgbClr val="000000"/>
                </a:solidFill>
                <a:cs typeface="Arial" charset="0"/>
              </a:rPr>
              <a:t>"&gt;BALL&lt;/</a:t>
            </a:r>
            <a:r>
              <a:rPr lang="fr-FR" dirty="0" err="1">
                <a:solidFill>
                  <a:srgbClr val="000000"/>
                </a:solidFill>
                <a:cs typeface="Arial" charset="0"/>
              </a:rPr>
              <a:t>sr:CustName</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&lt;/sr: </a:t>
            </a:r>
            <a:r>
              <a:rPr lang="fr-FR" dirty="0" err="1">
                <a:solidFill>
                  <a:srgbClr val="000000"/>
                </a:solidFill>
                <a:cs typeface="Arial" charset="0"/>
              </a:rPr>
              <a:t>GetCustNo</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p>
          <a:p>
            <a:pPr fontAlgn="auto">
              <a:spcBef>
                <a:spcPts val="0"/>
              </a:spcBef>
              <a:spcAft>
                <a:spcPts val="0"/>
              </a:spcAft>
              <a:defRPr/>
            </a:pPr>
            <a:endParaRPr lang="fr-FR" dirty="0">
              <a:solidFill>
                <a:srgbClr val="000000"/>
              </a:solidFill>
              <a:cs typeface="Times New Roman" charset="0"/>
            </a:endParaRPr>
          </a:p>
          <a:p>
            <a:pPr fontAlgn="auto">
              <a:spcBef>
                <a:spcPts val="0"/>
              </a:spcBef>
              <a:spcAft>
                <a:spcPts val="0"/>
              </a:spcAft>
              <a:defRPr/>
            </a:pPr>
            <a:r>
              <a:rPr lang="fr-FR" b="1" dirty="0">
                <a:solidFill>
                  <a:srgbClr val="000000"/>
                </a:solidFill>
                <a:cs typeface="Times New Roman" charset="0"/>
              </a:rPr>
              <a:t>Exemple de réponse :</a:t>
            </a:r>
          </a:p>
          <a:p>
            <a:pPr fontAlgn="auto">
              <a:spcBef>
                <a:spcPts val="0"/>
              </a:spcBef>
              <a:spcAft>
                <a:spcPts val="0"/>
              </a:spcAft>
              <a:defRPr/>
            </a:pP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sr:Customers</a:t>
            </a:r>
            <a:r>
              <a:rPr lang="fr-FR" dirty="0">
                <a:solidFill>
                  <a:srgbClr val="000000"/>
                </a:solidFill>
                <a:cs typeface="Arial" charset="0"/>
              </a:rPr>
              <a:t> </a:t>
            </a:r>
            <a:r>
              <a:rPr lang="fr-FR" dirty="0" err="1">
                <a:solidFill>
                  <a:srgbClr val="000000"/>
                </a:solidFill>
                <a:cs typeface="Arial" charset="0"/>
              </a:rPr>
              <a:t>xmlns:m</a:t>
            </a:r>
            <a:r>
              <a:rPr lang="fr-FR" dirty="0">
                <a:solidFill>
                  <a:srgbClr val="000000"/>
                </a:solidFill>
                <a:cs typeface="Arial" charset="0"/>
              </a:rPr>
              <a:t>="http://www.01-it.com/customers"&gt;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sr:CustNo</a:t>
            </a:r>
            <a:r>
              <a:rPr lang="fr-FR" dirty="0">
                <a:solidFill>
                  <a:srgbClr val="000000"/>
                </a:solidFill>
                <a:cs typeface="Arial" charset="0"/>
              </a:rPr>
              <a:t>&gt;1&lt;/</a:t>
            </a:r>
            <a:r>
              <a:rPr lang="fr-FR" dirty="0" err="1">
                <a:solidFill>
                  <a:srgbClr val="000000"/>
                </a:solidFill>
                <a:cs typeface="Arial" charset="0"/>
              </a:rPr>
              <a:t>sr:CustNo</a:t>
            </a:r>
            <a:r>
              <a:rPr lang="fr-FR" dirty="0">
                <a:solidFill>
                  <a:srgbClr val="000000"/>
                </a:solidFill>
                <a:cs typeface="Arial" charset="0"/>
              </a:rPr>
              <a:t>&gt;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sr:CustNo</a:t>
            </a:r>
            <a:r>
              <a:rPr lang="fr-FR" dirty="0">
                <a:solidFill>
                  <a:srgbClr val="000000"/>
                </a:solidFill>
                <a:cs typeface="Arial" charset="0"/>
              </a:rPr>
              <a:t>&gt;401&lt;/</a:t>
            </a:r>
            <a:r>
              <a:rPr lang="fr-FR" dirty="0" err="1">
                <a:solidFill>
                  <a:srgbClr val="000000"/>
                </a:solidFill>
                <a:cs typeface="Arial" charset="0"/>
              </a:rPr>
              <a:t>sr:CustNo</a:t>
            </a:r>
            <a:r>
              <a:rPr lang="fr-FR" dirty="0">
                <a:solidFill>
                  <a:srgbClr val="000000"/>
                </a:solidFill>
                <a:cs typeface="Arial" charset="0"/>
              </a:rPr>
              <a:t>&gt;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sr:Customers</a:t>
            </a:r>
            <a:r>
              <a:rPr lang="fr-FR" dirty="0">
                <a:solidFill>
                  <a:srgbClr val="000000"/>
                </a:solidFill>
                <a:cs typeface="Arial" charset="0"/>
              </a:rPr>
              <a:t> &gt;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endParaRPr lang="fr-FR" dirty="0"/>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a:extLst>
              <a:ext uri="{FF2B5EF4-FFF2-40B4-BE49-F238E27FC236}">
                <a16:creationId xmlns:a16="http://schemas.microsoft.com/office/drawing/2014/main" id="{0427134E-50B9-408A-908F-B7A08BFEA0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Rectangle 3">
            <a:extLst>
              <a:ext uri="{FF2B5EF4-FFF2-40B4-BE49-F238E27FC236}">
                <a16:creationId xmlns:a16="http://schemas.microsoft.com/office/drawing/2014/main" id="{0367B7EF-6F28-4C4C-A0C0-8DD67A56E3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245168C-32E2-454F-AD30-1EDFAA9C3B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a:extLst>
              <a:ext uri="{FF2B5EF4-FFF2-40B4-BE49-F238E27FC236}">
                <a16:creationId xmlns:a16="http://schemas.microsoft.com/office/drawing/2014/main" id="{BB63E974-AFCB-4A3A-A10A-1A2979A35E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Espace réservé de l'image des diapositives 1">
            <a:extLst>
              <a:ext uri="{FF2B5EF4-FFF2-40B4-BE49-F238E27FC236}">
                <a16:creationId xmlns:a16="http://schemas.microsoft.com/office/drawing/2014/main" id="{AED3379E-3A7F-41F4-A785-E1A0E27392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Espace réservé des notes 2">
            <a:extLst>
              <a:ext uri="{FF2B5EF4-FFF2-40B4-BE49-F238E27FC236}">
                <a16:creationId xmlns:a16="http://schemas.microsoft.com/office/drawing/2014/main" id="{CEA4AF45-C017-43AF-A8BE-9C078974CE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58084" name="Espace réservé du numéro de diapositive 3">
            <a:extLst>
              <a:ext uri="{FF2B5EF4-FFF2-40B4-BE49-F238E27FC236}">
                <a16:creationId xmlns:a16="http://schemas.microsoft.com/office/drawing/2014/main" id="{2DB09E9A-9039-40B3-85EB-BEB5610DBD9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27B666-D993-4715-B25C-4567A8E5377A}" type="slidenum">
              <a:rPr lang="fr-FR" altLang="fr-FR"/>
              <a:pPr fontAlgn="base">
                <a:spcBef>
                  <a:spcPct val="0"/>
                </a:spcBef>
                <a:spcAft>
                  <a:spcPct val="0"/>
                </a:spcAft>
              </a:pPr>
              <a:t>292</a:t>
            </a:fld>
            <a:endParaRPr lang="fr-FR" altLang="fr-F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a:extLst>
              <a:ext uri="{FF2B5EF4-FFF2-40B4-BE49-F238E27FC236}">
                <a16:creationId xmlns:a16="http://schemas.microsoft.com/office/drawing/2014/main" id="{C28FD5E1-53CE-49F8-9CBA-9C3373E43F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Rectangle 3">
            <a:extLst>
              <a:ext uri="{FF2B5EF4-FFF2-40B4-BE49-F238E27FC236}">
                <a16:creationId xmlns:a16="http://schemas.microsoft.com/office/drawing/2014/main" id="{A2085A6A-20BE-41DB-B264-CD237C89A2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a:extLst>
              <a:ext uri="{FF2B5EF4-FFF2-40B4-BE49-F238E27FC236}">
                <a16:creationId xmlns:a16="http://schemas.microsoft.com/office/drawing/2014/main" id="{97B42B7F-0854-414D-9A9C-EBAEDCDA85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Rectangle 3">
            <a:extLst>
              <a:ext uri="{FF2B5EF4-FFF2-40B4-BE49-F238E27FC236}">
                <a16:creationId xmlns:a16="http://schemas.microsoft.com/office/drawing/2014/main" id="{28979B91-7CBE-45B7-8E99-8087830969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a:extLst>
              <a:ext uri="{FF2B5EF4-FFF2-40B4-BE49-F238E27FC236}">
                <a16:creationId xmlns:a16="http://schemas.microsoft.com/office/drawing/2014/main" id="{4841714A-1007-4902-9AAC-FC50DFD81D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Rectangle 3">
            <a:extLst>
              <a:ext uri="{FF2B5EF4-FFF2-40B4-BE49-F238E27FC236}">
                <a16:creationId xmlns:a16="http://schemas.microsoft.com/office/drawing/2014/main" id="{724092A8-D671-4977-B57A-A17C42F6F5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a:extLst>
              <a:ext uri="{FF2B5EF4-FFF2-40B4-BE49-F238E27FC236}">
                <a16:creationId xmlns:a16="http://schemas.microsoft.com/office/drawing/2014/main" id="{E477BFB6-F6CE-4A28-B507-43A5D720B1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6275" name="Rectangle 3">
            <a:extLst>
              <a:ext uri="{FF2B5EF4-FFF2-40B4-BE49-F238E27FC236}">
                <a16:creationId xmlns:a16="http://schemas.microsoft.com/office/drawing/2014/main" id="{1EC9E9A4-B547-4BD4-9B02-7889A0A594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ea typeface="MS Mincho" panose="020B0400000000000000" pitchFamily="49" charset="-128"/>
              </a:rPr>
              <a:t>Pour en savoir plus sur REST :</a:t>
            </a:r>
          </a:p>
          <a:p>
            <a:pPr>
              <a:spcBef>
                <a:spcPct val="0"/>
              </a:spcBef>
            </a:pPr>
            <a:r>
              <a:rPr lang="fr-FR" altLang="fr-FR">
                <a:ea typeface="MS Mincho" panose="020B0400000000000000" pitchFamily="49" charset="-128"/>
              </a:rPr>
              <a:t>http://www.ics.uci.edu/~fielding/pubs/dissertation/rest_arch_style.htm</a:t>
            </a:r>
          </a:p>
          <a:p>
            <a:pPr>
              <a:spcBef>
                <a:spcPct val="0"/>
              </a:spcBef>
            </a:pPr>
            <a:r>
              <a:rPr lang="fr-FR" altLang="fr-FR">
                <a:ea typeface="MS Mincho" panose="020B0400000000000000" pitchFamily="49" charset="-128"/>
              </a:rPr>
              <a:t>http://www.biologeek.com/journal/index.php/pour-ne-plus-etre-en-rest-comprendre-cette-architecture</a:t>
            </a:r>
            <a:endParaRPr lang="fr-FR" altLang="fr-F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Espace réservé de l'image des diapositives 1">
            <a:extLst>
              <a:ext uri="{FF2B5EF4-FFF2-40B4-BE49-F238E27FC236}">
                <a16:creationId xmlns:a16="http://schemas.microsoft.com/office/drawing/2014/main" id="{FD4F9E7A-C26D-4ED5-BF2D-5DFA61E41E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8323" name="Espace réservé des commentaires 2">
            <a:extLst>
              <a:ext uri="{FF2B5EF4-FFF2-40B4-BE49-F238E27FC236}">
                <a16:creationId xmlns:a16="http://schemas.microsoft.com/office/drawing/2014/main" id="{2144F66B-E39F-4EA9-9101-984A9C6EBD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68324" name="Espace réservé du numéro de diapositive 3">
            <a:extLst>
              <a:ext uri="{FF2B5EF4-FFF2-40B4-BE49-F238E27FC236}">
                <a16:creationId xmlns:a16="http://schemas.microsoft.com/office/drawing/2014/main" id="{7F3071CE-4E0E-495A-8A1D-16B0027E105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3537AFD-AC09-43D8-9825-5361CAC88E7D}" type="slidenum">
              <a:rPr lang="fr-FR" altLang="fr-FR"/>
              <a:pPr fontAlgn="base">
                <a:spcBef>
                  <a:spcPct val="0"/>
                </a:spcBef>
                <a:spcAft>
                  <a:spcPct val="0"/>
                </a:spcAft>
              </a:pPr>
              <a:t>297</a:t>
            </a:fld>
            <a:endParaRPr lang="fr-FR" altLang="fr-F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a:extLst>
              <a:ext uri="{FF2B5EF4-FFF2-40B4-BE49-F238E27FC236}">
                <a16:creationId xmlns:a16="http://schemas.microsoft.com/office/drawing/2014/main" id="{7C0C110C-67A9-46AC-8F75-A85D5DD92F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0371" name="Rectangle 3">
            <a:extLst>
              <a:ext uri="{FF2B5EF4-FFF2-40B4-BE49-F238E27FC236}">
                <a16:creationId xmlns:a16="http://schemas.microsoft.com/office/drawing/2014/main" id="{6659D6B7-5ED1-4FC4-9DB9-49FE337A7C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a:p>
            <a:pPr>
              <a:spcBef>
                <a:spcPct val="0"/>
              </a:spcBef>
            </a:pPr>
            <a:r>
              <a:rPr lang="fr-FR" altLang="fr-FR" b="1"/>
              <a:t>Pour en savoir plus sur WSS :</a:t>
            </a:r>
          </a:p>
          <a:p>
            <a:pPr>
              <a:spcBef>
                <a:spcPct val="0"/>
              </a:spcBef>
            </a:pPr>
            <a:r>
              <a:rPr lang="fr-FR" altLang="fr-FR"/>
              <a:t>http://www.journaldunet.com/developpeur/tutoriel/xml/070502-xml-ws-security.shtml</a:t>
            </a:r>
          </a:p>
          <a:p>
            <a:pPr>
              <a:spcBef>
                <a:spcPct val="0"/>
              </a:spcBef>
            </a:pPr>
            <a:r>
              <a:rPr lang="fr-FR" altLang="fr-FR"/>
              <a:t>SPEC WS-Coordination:http://docs.oasis-open.org/ws-tx/wstx-wscoor-1.2-spec.html</a:t>
            </a:r>
          </a:p>
          <a:p>
            <a:pPr>
              <a:spcBef>
                <a:spcPct val="0"/>
              </a:spcBef>
            </a:pPr>
            <a:r>
              <a:rPr lang="fr-FR" altLang="fr-FR"/>
              <a:t>SPEC WS-Transaction : https://msdn.microsoft.com/en-us/library/ms951262.aspx</a:t>
            </a:r>
          </a:p>
          <a:p>
            <a:pPr>
              <a:spcBef>
                <a:spcPct val="0"/>
              </a:spcBef>
            </a:pPr>
            <a:endParaRPr lang="fr-FR" altLang="fr-FR"/>
          </a:p>
          <a:p>
            <a:pPr>
              <a:spcBef>
                <a:spcPct val="0"/>
              </a:spcBef>
            </a:pPr>
            <a:endParaRPr lang="fr-FR" altLang="fr-F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Espace réservé de l'image des diapositives 1">
            <a:extLst>
              <a:ext uri="{FF2B5EF4-FFF2-40B4-BE49-F238E27FC236}">
                <a16:creationId xmlns:a16="http://schemas.microsoft.com/office/drawing/2014/main" id="{FB4004FC-9827-415E-BE09-059F2ADA35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Espace réservé des commentaires 2">
            <a:extLst>
              <a:ext uri="{FF2B5EF4-FFF2-40B4-BE49-F238E27FC236}">
                <a16:creationId xmlns:a16="http://schemas.microsoft.com/office/drawing/2014/main" id="{B24E0068-111D-457C-B9A9-13A0C06884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https://www.eclipse.org/webtools/community/education/web/t320/Generating_a_client_from_WSDL.pdf</a:t>
            </a:r>
          </a:p>
          <a:p>
            <a:pPr lvl="1">
              <a:spcBef>
                <a:spcPct val="0"/>
              </a:spcBef>
            </a:pPr>
            <a:r>
              <a:rPr lang="fr-FR" altLang="fr-FR">
                <a:solidFill>
                  <a:srgbClr val="2B91AF"/>
                </a:solidFill>
                <a:latin typeface="inherit"/>
              </a:rPr>
              <a:t>XmlDocument</a:t>
            </a:r>
            <a:r>
              <a:rPr lang="fr-FR" altLang="fr-FR">
                <a:solidFill>
                  <a:srgbClr val="303336"/>
                </a:solidFill>
                <a:latin typeface="inherit"/>
              </a:rPr>
              <a:t> soapEnvelopeXml = </a:t>
            </a:r>
            <a:r>
              <a:rPr lang="fr-FR" altLang="fr-FR">
                <a:solidFill>
                  <a:srgbClr val="2B91AF"/>
                </a:solidFill>
                <a:latin typeface="inherit"/>
              </a:rPr>
              <a:t>CreateSoapEnvelope</a:t>
            </a:r>
            <a:r>
              <a:rPr lang="fr-FR" altLang="fr-FR">
                <a:solidFill>
                  <a:srgbClr val="303336"/>
                </a:solidFill>
                <a:latin typeface="inherit"/>
              </a:rPr>
              <a:t>(); </a:t>
            </a:r>
          </a:p>
          <a:p>
            <a:pPr lvl="1">
              <a:spcBef>
                <a:spcPct val="0"/>
              </a:spcBef>
            </a:pPr>
            <a:r>
              <a:rPr lang="fr-FR" altLang="fr-FR">
                <a:solidFill>
                  <a:srgbClr val="2B91AF"/>
                </a:solidFill>
                <a:latin typeface="inherit"/>
              </a:rPr>
              <a:t>HttpWebRequest</a:t>
            </a:r>
            <a:r>
              <a:rPr lang="fr-FR" altLang="fr-FR">
                <a:solidFill>
                  <a:srgbClr val="303336"/>
                </a:solidFill>
                <a:latin typeface="inherit"/>
              </a:rPr>
              <a:t> webRequest = </a:t>
            </a:r>
            <a:r>
              <a:rPr lang="fr-FR" altLang="fr-FR">
                <a:solidFill>
                  <a:srgbClr val="2B91AF"/>
                </a:solidFill>
                <a:latin typeface="inherit"/>
              </a:rPr>
              <a:t>CreateWebRequest</a:t>
            </a:r>
            <a:r>
              <a:rPr lang="fr-FR" altLang="fr-FR">
                <a:solidFill>
                  <a:srgbClr val="303336"/>
                </a:solidFill>
                <a:latin typeface="inherit"/>
              </a:rPr>
              <a:t>(_url, _action); </a:t>
            </a:r>
          </a:p>
          <a:p>
            <a:pPr lvl="1">
              <a:spcBef>
                <a:spcPct val="0"/>
              </a:spcBef>
            </a:pPr>
            <a:r>
              <a:rPr lang="fr-FR" altLang="fr-FR">
                <a:solidFill>
                  <a:srgbClr val="2B91AF"/>
                </a:solidFill>
                <a:latin typeface="inherit"/>
              </a:rPr>
              <a:t>InsertSoapEnvelopeIntoWebRequest</a:t>
            </a:r>
            <a:r>
              <a:rPr lang="fr-FR" altLang="fr-FR">
                <a:solidFill>
                  <a:srgbClr val="303336"/>
                </a:solidFill>
                <a:latin typeface="inherit"/>
              </a:rPr>
              <a:t>(soapEnvelopeXml, webRequest); </a:t>
            </a:r>
          </a:p>
          <a:p>
            <a:pPr lvl="1">
              <a:spcBef>
                <a:spcPct val="0"/>
              </a:spcBef>
            </a:pPr>
            <a:r>
              <a:rPr lang="fr-FR" altLang="fr-FR">
                <a:solidFill>
                  <a:srgbClr val="2B91AF"/>
                </a:solidFill>
                <a:latin typeface="inherit"/>
              </a:rPr>
              <a:t>IAsyncResult</a:t>
            </a:r>
            <a:r>
              <a:rPr lang="fr-FR" altLang="fr-FR">
                <a:solidFill>
                  <a:srgbClr val="303336"/>
                </a:solidFill>
                <a:latin typeface="inherit"/>
              </a:rPr>
              <a:t> asyncResult = webRequest.</a:t>
            </a:r>
            <a:r>
              <a:rPr lang="fr-FR" altLang="fr-FR">
                <a:solidFill>
                  <a:srgbClr val="2B91AF"/>
                </a:solidFill>
                <a:latin typeface="inherit"/>
              </a:rPr>
              <a:t>BeginGetResponse</a:t>
            </a:r>
            <a:r>
              <a:rPr lang="fr-FR" altLang="fr-FR">
                <a:solidFill>
                  <a:srgbClr val="303336"/>
                </a:solidFill>
                <a:latin typeface="inherit"/>
              </a:rPr>
              <a:t>(</a:t>
            </a:r>
            <a:r>
              <a:rPr lang="fr-FR" altLang="fr-FR">
                <a:solidFill>
                  <a:srgbClr val="101094"/>
                </a:solidFill>
                <a:latin typeface="inherit"/>
              </a:rPr>
              <a:t>null</a:t>
            </a:r>
            <a:r>
              <a:rPr lang="fr-FR" altLang="fr-FR">
                <a:solidFill>
                  <a:srgbClr val="303336"/>
                </a:solidFill>
                <a:latin typeface="inherit"/>
              </a:rPr>
              <a:t>, </a:t>
            </a:r>
            <a:r>
              <a:rPr lang="fr-FR" altLang="fr-FR">
                <a:solidFill>
                  <a:srgbClr val="101094"/>
                </a:solidFill>
                <a:latin typeface="inherit"/>
              </a:rPr>
              <a:t>null</a:t>
            </a:r>
            <a:r>
              <a:rPr lang="fr-FR" altLang="fr-FR">
                <a:solidFill>
                  <a:srgbClr val="303336"/>
                </a:solidFill>
                <a:latin typeface="inherit"/>
              </a:rPr>
              <a:t>); </a:t>
            </a:r>
          </a:p>
          <a:p>
            <a:pPr lvl="1">
              <a:spcBef>
                <a:spcPct val="0"/>
              </a:spcBef>
            </a:pPr>
            <a:r>
              <a:rPr lang="fr-FR" altLang="fr-FR">
                <a:solidFill>
                  <a:srgbClr val="303336"/>
                </a:solidFill>
                <a:latin typeface="inherit"/>
              </a:rPr>
              <a:t>asyncResult.</a:t>
            </a:r>
            <a:r>
              <a:rPr lang="fr-FR" altLang="fr-FR">
                <a:solidFill>
                  <a:srgbClr val="2B91AF"/>
                </a:solidFill>
                <a:latin typeface="inherit"/>
              </a:rPr>
              <a:t>AsyncWaitHandle</a:t>
            </a:r>
            <a:r>
              <a:rPr lang="fr-FR" altLang="fr-FR">
                <a:solidFill>
                  <a:srgbClr val="303336"/>
                </a:solidFill>
                <a:latin typeface="inherit"/>
              </a:rPr>
              <a:t>.</a:t>
            </a:r>
            <a:r>
              <a:rPr lang="fr-FR" altLang="fr-FR">
                <a:solidFill>
                  <a:srgbClr val="2B91AF"/>
                </a:solidFill>
                <a:latin typeface="inherit"/>
              </a:rPr>
              <a:t>WaitOne</a:t>
            </a:r>
            <a:r>
              <a:rPr lang="fr-FR" altLang="fr-FR">
                <a:solidFill>
                  <a:srgbClr val="303336"/>
                </a:solidFill>
                <a:latin typeface="inherit"/>
              </a:rPr>
              <a:t>(); </a:t>
            </a:r>
          </a:p>
          <a:p>
            <a:pPr lvl="1">
              <a:spcBef>
                <a:spcPct val="0"/>
              </a:spcBef>
            </a:pPr>
            <a:r>
              <a:rPr lang="fr-FR" altLang="fr-FR">
                <a:solidFill>
                  <a:srgbClr val="101094"/>
                </a:solidFill>
                <a:latin typeface="inherit"/>
              </a:rPr>
              <a:t>string </a:t>
            </a:r>
            <a:r>
              <a:rPr lang="fr-FR" altLang="fr-FR">
                <a:solidFill>
                  <a:srgbClr val="303336"/>
                </a:solidFill>
                <a:latin typeface="inherit"/>
              </a:rPr>
              <a:t>soapResult; </a:t>
            </a:r>
          </a:p>
          <a:p>
            <a:pPr lvl="1">
              <a:spcBef>
                <a:spcPct val="0"/>
              </a:spcBef>
            </a:pPr>
            <a:r>
              <a:rPr lang="fr-FR" altLang="fr-FR">
                <a:solidFill>
                  <a:srgbClr val="303336"/>
                </a:solidFill>
                <a:latin typeface="inherit"/>
              </a:rPr>
              <a:t>using (</a:t>
            </a:r>
            <a:r>
              <a:rPr lang="fr-FR" altLang="fr-FR">
                <a:solidFill>
                  <a:srgbClr val="2B91AF"/>
                </a:solidFill>
                <a:latin typeface="inherit"/>
              </a:rPr>
              <a:t>WebResponse</a:t>
            </a:r>
            <a:r>
              <a:rPr lang="fr-FR" altLang="fr-FR">
                <a:solidFill>
                  <a:srgbClr val="303336"/>
                </a:solidFill>
                <a:latin typeface="inherit"/>
              </a:rPr>
              <a:t> webResponse = WebRequest.</a:t>
            </a:r>
            <a:r>
              <a:rPr lang="fr-FR" altLang="fr-FR">
                <a:solidFill>
                  <a:srgbClr val="2B91AF"/>
                </a:solidFill>
                <a:latin typeface="inherit"/>
              </a:rPr>
              <a:t>EndGetResponse</a:t>
            </a:r>
            <a:r>
              <a:rPr lang="fr-FR" altLang="fr-FR">
                <a:solidFill>
                  <a:srgbClr val="303336"/>
                </a:solidFill>
                <a:latin typeface="inherit"/>
              </a:rPr>
              <a:t>(asyncResult)) </a:t>
            </a:r>
          </a:p>
          <a:p>
            <a:pPr lvl="1">
              <a:spcBef>
                <a:spcPct val="0"/>
              </a:spcBef>
            </a:pPr>
            <a:r>
              <a:rPr lang="fr-FR" altLang="fr-FR">
                <a:solidFill>
                  <a:srgbClr val="303336"/>
                </a:solidFill>
                <a:latin typeface="inherit"/>
              </a:rPr>
              <a:t>{ </a:t>
            </a:r>
          </a:p>
          <a:p>
            <a:pPr lvl="1">
              <a:spcBef>
                <a:spcPct val="0"/>
              </a:spcBef>
            </a:pPr>
            <a:r>
              <a:rPr lang="fr-FR" altLang="fr-FR">
                <a:solidFill>
                  <a:srgbClr val="303336"/>
                </a:solidFill>
                <a:latin typeface="inherit"/>
              </a:rPr>
              <a:t>	using (</a:t>
            </a:r>
            <a:r>
              <a:rPr lang="fr-FR" altLang="fr-FR">
                <a:solidFill>
                  <a:srgbClr val="2B91AF"/>
                </a:solidFill>
                <a:latin typeface="inherit"/>
              </a:rPr>
              <a:t>StreamReader</a:t>
            </a:r>
            <a:r>
              <a:rPr lang="fr-FR" altLang="fr-FR">
                <a:solidFill>
                  <a:srgbClr val="303336"/>
                </a:solidFill>
                <a:latin typeface="inherit"/>
              </a:rPr>
              <a:t> rd = </a:t>
            </a:r>
            <a:r>
              <a:rPr lang="fr-FR" altLang="fr-FR">
                <a:solidFill>
                  <a:srgbClr val="101094"/>
                </a:solidFill>
                <a:latin typeface="inherit"/>
              </a:rPr>
              <a:t>new</a:t>
            </a:r>
            <a:r>
              <a:rPr lang="fr-FR" altLang="fr-FR">
                <a:solidFill>
                  <a:srgbClr val="303336"/>
                </a:solidFill>
                <a:latin typeface="inherit"/>
              </a:rPr>
              <a:t> </a:t>
            </a:r>
            <a:r>
              <a:rPr lang="fr-FR" altLang="fr-FR">
                <a:solidFill>
                  <a:srgbClr val="2B91AF"/>
                </a:solidFill>
                <a:latin typeface="inherit"/>
              </a:rPr>
              <a:t>StreamReader</a:t>
            </a:r>
            <a:r>
              <a:rPr lang="fr-FR" altLang="fr-FR">
                <a:solidFill>
                  <a:srgbClr val="303336"/>
                </a:solidFill>
                <a:latin typeface="inherit"/>
              </a:rPr>
              <a:t>(webResponse.</a:t>
            </a:r>
            <a:r>
              <a:rPr lang="fr-FR" altLang="fr-FR">
                <a:solidFill>
                  <a:srgbClr val="2B91AF"/>
                </a:solidFill>
                <a:latin typeface="inherit"/>
              </a:rPr>
              <a:t>GetResponseStream</a:t>
            </a:r>
            <a:r>
              <a:rPr lang="fr-FR" altLang="fr-FR">
                <a:solidFill>
                  <a:srgbClr val="303336"/>
                </a:solidFill>
                <a:latin typeface="inherit"/>
              </a:rPr>
              <a:t>())) </a:t>
            </a:r>
          </a:p>
          <a:p>
            <a:pPr lvl="1">
              <a:spcBef>
                <a:spcPct val="0"/>
              </a:spcBef>
            </a:pPr>
            <a:r>
              <a:rPr lang="fr-FR" altLang="fr-FR">
                <a:solidFill>
                  <a:srgbClr val="303336"/>
                </a:solidFill>
                <a:latin typeface="inherit"/>
              </a:rPr>
              <a:t>	{ soapResult = rd.</a:t>
            </a:r>
            <a:r>
              <a:rPr lang="fr-FR" altLang="fr-FR">
                <a:solidFill>
                  <a:srgbClr val="2B91AF"/>
                </a:solidFill>
                <a:latin typeface="inherit"/>
              </a:rPr>
              <a:t>ReadToEnd</a:t>
            </a:r>
            <a:r>
              <a:rPr lang="fr-FR" altLang="fr-FR">
                <a:solidFill>
                  <a:srgbClr val="303336"/>
                </a:solidFill>
                <a:latin typeface="inherit"/>
              </a:rPr>
              <a:t>(); } </a:t>
            </a:r>
          </a:p>
          <a:p>
            <a:pPr lvl="1">
              <a:spcBef>
                <a:spcPct val="0"/>
              </a:spcBef>
            </a:pPr>
            <a:r>
              <a:rPr lang="fr-FR" altLang="fr-FR">
                <a:solidFill>
                  <a:srgbClr val="303336"/>
                </a:solidFill>
                <a:latin typeface="inherit"/>
              </a:rPr>
              <a:t>	</a:t>
            </a:r>
            <a:r>
              <a:rPr lang="fr-FR" altLang="fr-FR">
                <a:solidFill>
                  <a:srgbClr val="2B91AF"/>
                </a:solidFill>
                <a:latin typeface="inherit"/>
              </a:rPr>
              <a:t>Console</a:t>
            </a:r>
            <a:r>
              <a:rPr lang="fr-FR" altLang="fr-FR">
                <a:solidFill>
                  <a:srgbClr val="303336"/>
                </a:solidFill>
                <a:latin typeface="inherit"/>
              </a:rPr>
              <a:t>.</a:t>
            </a:r>
            <a:r>
              <a:rPr lang="fr-FR" altLang="fr-FR">
                <a:solidFill>
                  <a:srgbClr val="2B91AF"/>
                </a:solidFill>
                <a:latin typeface="inherit"/>
              </a:rPr>
              <a:t>Write</a:t>
            </a:r>
            <a:r>
              <a:rPr lang="fr-FR" altLang="fr-FR">
                <a:solidFill>
                  <a:srgbClr val="303336"/>
                </a:solidFill>
                <a:latin typeface="inherit"/>
              </a:rPr>
              <a:t>(soapResult); </a:t>
            </a:r>
          </a:p>
          <a:p>
            <a:pPr lvl="1">
              <a:spcBef>
                <a:spcPct val="0"/>
              </a:spcBef>
            </a:pPr>
            <a:r>
              <a:rPr lang="fr-FR" altLang="fr-FR">
                <a:solidFill>
                  <a:srgbClr val="303336"/>
                </a:solidFill>
                <a:latin typeface="inherit"/>
              </a:rPr>
              <a:t>}</a:t>
            </a:r>
            <a:endParaRPr lang="fr-FR" altLang="fr-FR"/>
          </a:p>
        </p:txBody>
      </p:sp>
      <p:sp>
        <p:nvSpPr>
          <p:cNvPr id="572420" name="Espace réservé du numéro de diapositive 3">
            <a:extLst>
              <a:ext uri="{FF2B5EF4-FFF2-40B4-BE49-F238E27FC236}">
                <a16:creationId xmlns:a16="http://schemas.microsoft.com/office/drawing/2014/main" id="{A70AA0DC-68FF-44F4-8463-253A764E0F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28BBDDA-EE3A-473D-AF40-7ED6BAA24D78}" type="slidenum">
              <a:rPr lang="fr-FR" altLang="fr-FR"/>
              <a:pPr fontAlgn="base">
                <a:spcBef>
                  <a:spcPct val="0"/>
                </a:spcBef>
                <a:spcAft>
                  <a:spcPct val="0"/>
                </a:spcAft>
              </a:pPr>
              <a:t>299</a:t>
            </a:fld>
            <a:endParaRPr lang="fr-FR" altLang="fr-F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Espace réservé de l'image des diapositives 1">
            <a:extLst>
              <a:ext uri="{FF2B5EF4-FFF2-40B4-BE49-F238E27FC236}">
                <a16:creationId xmlns:a16="http://schemas.microsoft.com/office/drawing/2014/main" id="{8A413E39-5AFF-4702-99DC-9E80E92826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5100858-6F6E-46CF-9E35-AC2CEEC88672}"/>
              </a:ext>
            </a:extLst>
          </p:cNvPr>
          <p:cNvSpPr>
            <a:spLocks noGrp="1"/>
          </p:cNvSpPr>
          <p:nvPr>
            <p:ph type="body" idx="1"/>
          </p:nvPr>
        </p:nvSpPr>
        <p:spPr/>
        <p:txBody>
          <a:bodyPr>
            <a:normAutofit fontScale="55000" lnSpcReduction="20000"/>
          </a:bodyPr>
          <a:lstStyle/>
          <a:p>
            <a:pPr fontAlgn="auto">
              <a:spcBef>
                <a:spcPts val="0"/>
              </a:spcBef>
              <a:spcAft>
                <a:spcPts val="0"/>
              </a:spcAft>
              <a:defRPr/>
            </a:pPr>
            <a:r>
              <a:rPr lang="fr-FR" dirty="0"/>
              <a:t>https://www.javatpoint.com/jax-ws-example-rpc-style</a:t>
            </a:r>
          </a:p>
          <a:p>
            <a:pPr fontAlgn="auto">
              <a:spcBef>
                <a:spcPts val="0"/>
              </a:spcBef>
              <a:spcAft>
                <a:spcPts val="0"/>
              </a:spcAft>
              <a:defRPr/>
            </a:pPr>
            <a:endParaRPr lang="fr-FR" dirty="0"/>
          </a:p>
          <a:p>
            <a:pPr fontAlgn="auto">
              <a:spcBef>
                <a:spcPts val="0"/>
              </a:spcBef>
              <a:spcAft>
                <a:spcPts val="0"/>
              </a:spcAft>
              <a:defRPr/>
            </a:pPr>
            <a:r>
              <a:rPr lang="fr-FR" dirty="0" err="1"/>
              <a:t>implementation</a:t>
            </a:r>
            <a:r>
              <a:rPr lang="fr-FR" dirty="0"/>
              <a:t> :</a:t>
            </a:r>
          </a:p>
          <a:p>
            <a:pPr fontAlgn="auto">
              <a:spcBef>
                <a:spcPts val="0"/>
              </a:spcBef>
              <a:spcAft>
                <a:spcPts val="0"/>
              </a:spcAft>
              <a:defRPr/>
            </a:pPr>
            <a:r>
              <a:rPr lang="fr-FR" b="1" dirty="0"/>
              <a:t>package</a:t>
            </a:r>
            <a:r>
              <a:rPr lang="fr-FR" dirty="0"/>
              <a:t> </a:t>
            </a:r>
            <a:r>
              <a:rPr lang="fr-FR" dirty="0" err="1"/>
              <a:t>com.javatpoint</a:t>
            </a:r>
            <a:r>
              <a:rPr lang="fr-FR" dirty="0"/>
              <a:t>;  </a:t>
            </a:r>
          </a:p>
          <a:p>
            <a:pPr fontAlgn="auto">
              <a:spcBef>
                <a:spcPts val="0"/>
              </a:spcBef>
              <a:spcAft>
                <a:spcPts val="0"/>
              </a:spcAft>
              <a:defRPr/>
            </a:pPr>
            <a:r>
              <a:rPr lang="fr-FR" b="1" dirty="0"/>
              <a:t>import</a:t>
            </a:r>
            <a:r>
              <a:rPr lang="fr-FR" dirty="0"/>
              <a:t> javax.jws.WebService;  </a:t>
            </a:r>
          </a:p>
          <a:p>
            <a:pPr fontAlgn="auto">
              <a:spcBef>
                <a:spcPts val="0"/>
              </a:spcBef>
              <a:spcAft>
                <a:spcPts val="0"/>
              </a:spcAft>
              <a:defRPr/>
            </a:pPr>
            <a:r>
              <a:rPr lang="fr-FR" dirty="0"/>
              <a:t>//Service </a:t>
            </a:r>
            <a:r>
              <a:rPr lang="fr-FR" dirty="0" err="1"/>
              <a:t>Implementation</a:t>
            </a:r>
            <a:r>
              <a:rPr lang="fr-FR" dirty="0"/>
              <a:t>  </a:t>
            </a:r>
          </a:p>
          <a:p>
            <a:pPr fontAlgn="auto">
              <a:spcBef>
                <a:spcPts val="0"/>
              </a:spcBef>
              <a:spcAft>
                <a:spcPts val="0"/>
              </a:spcAft>
              <a:defRPr/>
            </a:pPr>
            <a:r>
              <a:rPr lang="fr-FR" dirty="0"/>
              <a:t>@</a:t>
            </a:r>
            <a:r>
              <a:rPr lang="fr-FR" dirty="0" err="1"/>
              <a:t>WebService</a:t>
            </a:r>
            <a:r>
              <a:rPr lang="fr-FR" dirty="0"/>
              <a:t>(</a:t>
            </a:r>
            <a:r>
              <a:rPr lang="fr-FR" dirty="0" err="1"/>
              <a:t>endpointInterface</a:t>
            </a:r>
            <a:r>
              <a:rPr lang="fr-FR" dirty="0"/>
              <a:t> = "</a:t>
            </a:r>
            <a:r>
              <a:rPr lang="fr-FR" dirty="0" err="1"/>
              <a:t>com.javatpoint.HelloWorld</a:t>
            </a:r>
            <a:r>
              <a:rPr lang="fr-FR" dirty="0"/>
              <a:t>")  </a:t>
            </a:r>
          </a:p>
          <a:p>
            <a:pPr fontAlgn="auto">
              <a:spcBef>
                <a:spcPts val="0"/>
              </a:spcBef>
              <a:spcAft>
                <a:spcPts val="0"/>
              </a:spcAft>
              <a:defRPr/>
            </a:pPr>
            <a:r>
              <a:rPr lang="fr-FR" b="1" dirty="0"/>
              <a:t>public</a:t>
            </a:r>
            <a:r>
              <a:rPr lang="fr-FR" dirty="0"/>
              <a:t> </a:t>
            </a:r>
            <a:r>
              <a:rPr lang="fr-FR" b="1" dirty="0"/>
              <a:t>class</a:t>
            </a:r>
            <a:r>
              <a:rPr lang="fr-FR" dirty="0"/>
              <a:t> </a:t>
            </a:r>
            <a:r>
              <a:rPr lang="fr-FR" dirty="0" err="1"/>
              <a:t>HelloWorldImpl</a:t>
            </a:r>
            <a:r>
              <a:rPr lang="fr-FR" dirty="0"/>
              <a:t> </a:t>
            </a:r>
            <a:r>
              <a:rPr lang="fr-FR" b="1" dirty="0" err="1"/>
              <a:t>implements</a:t>
            </a:r>
            <a:r>
              <a:rPr lang="fr-FR" dirty="0"/>
              <a:t> </a:t>
            </a:r>
            <a:r>
              <a:rPr lang="fr-FR" dirty="0" err="1"/>
              <a:t>HelloWorld</a:t>
            </a:r>
            <a:r>
              <a:rPr lang="fr-FR" dirty="0"/>
              <a:t>{  </a:t>
            </a:r>
          </a:p>
          <a:p>
            <a:pPr fontAlgn="auto">
              <a:spcBef>
                <a:spcPts val="0"/>
              </a:spcBef>
              <a:spcAft>
                <a:spcPts val="0"/>
              </a:spcAft>
              <a:defRPr/>
            </a:pPr>
            <a:r>
              <a:rPr lang="fr-FR" dirty="0"/>
              <a:t>    @</a:t>
            </a:r>
            <a:r>
              <a:rPr lang="fr-FR" dirty="0" err="1"/>
              <a:t>Override</a:t>
            </a:r>
            <a:r>
              <a:rPr lang="fr-FR" dirty="0"/>
              <a:t>  </a:t>
            </a:r>
          </a:p>
          <a:p>
            <a:pPr fontAlgn="auto">
              <a:spcBef>
                <a:spcPts val="0"/>
              </a:spcBef>
              <a:spcAft>
                <a:spcPts val="0"/>
              </a:spcAft>
              <a:defRPr/>
            </a:pPr>
            <a:r>
              <a:rPr lang="fr-FR" dirty="0"/>
              <a:t>    </a:t>
            </a:r>
            <a:r>
              <a:rPr lang="fr-FR" b="1" dirty="0"/>
              <a:t>public</a:t>
            </a:r>
            <a:r>
              <a:rPr lang="fr-FR" dirty="0"/>
              <a:t> String </a:t>
            </a:r>
            <a:r>
              <a:rPr lang="fr-FR" dirty="0" err="1"/>
              <a:t>getHelloWorldAsString</a:t>
            </a:r>
            <a:r>
              <a:rPr lang="fr-FR" dirty="0"/>
              <a:t>(String </a:t>
            </a:r>
            <a:r>
              <a:rPr lang="fr-FR" dirty="0" err="1"/>
              <a:t>name</a:t>
            </a:r>
            <a:r>
              <a:rPr lang="fr-FR" dirty="0"/>
              <a:t>) {  </a:t>
            </a:r>
          </a:p>
          <a:p>
            <a:pPr fontAlgn="auto">
              <a:spcBef>
                <a:spcPts val="0"/>
              </a:spcBef>
              <a:spcAft>
                <a:spcPts val="0"/>
              </a:spcAft>
              <a:defRPr/>
            </a:pPr>
            <a:r>
              <a:rPr lang="fr-FR" dirty="0"/>
              <a:t>        </a:t>
            </a:r>
            <a:r>
              <a:rPr lang="fr-FR" b="1" dirty="0"/>
              <a:t>return</a:t>
            </a:r>
            <a:r>
              <a:rPr lang="fr-FR" dirty="0"/>
              <a:t> "Hello World JAX-WS " + </a:t>
            </a:r>
            <a:r>
              <a:rPr lang="fr-FR" dirty="0" err="1"/>
              <a:t>name</a:t>
            </a:r>
            <a:r>
              <a:rPr lang="fr-FR" dirty="0"/>
              <a:t>;  </a:t>
            </a:r>
          </a:p>
          <a:p>
            <a:pPr fontAlgn="auto">
              <a:spcBef>
                <a:spcPts val="0"/>
              </a:spcBef>
              <a:spcAft>
                <a:spcPts val="0"/>
              </a:spcAft>
              <a:defRPr/>
            </a:pPr>
            <a:r>
              <a:rPr lang="fr-FR" dirty="0"/>
              <a:t>    }  </a:t>
            </a:r>
          </a:p>
          <a:p>
            <a:pPr fontAlgn="auto">
              <a:spcBef>
                <a:spcPts val="0"/>
              </a:spcBef>
              <a:spcAft>
                <a:spcPts val="0"/>
              </a:spcAft>
              <a:defRPr/>
            </a:pPr>
            <a:r>
              <a:rPr lang="fr-FR" dirty="0"/>
              <a:t>}  </a:t>
            </a:r>
          </a:p>
          <a:p>
            <a:pPr fontAlgn="auto">
              <a:spcBef>
                <a:spcPts val="0"/>
              </a:spcBef>
              <a:spcAft>
                <a:spcPts val="0"/>
              </a:spcAft>
              <a:defRPr/>
            </a:pPr>
            <a:endParaRPr lang="fr-FR" dirty="0"/>
          </a:p>
          <a:p>
            <a:pPr fontAlgn="auto">
              <a:spcBef>
                <a:spcPts val="0"/>
              </a:spcBef>
              <a:spcAft>
                <a:spcPts val="0"/>
              </a:spcAft>
              <a:defRPr/>
            </a:pPr>
            <a:r>
              <a:rPr lang="fr-FR" dirty="0" err="1"/>
              <a:t>publisher</a:t>
            </a:r>
            <a:r>
              <a:rPr lang="fr-FR" dirty="0"/>
              <a:t> :</a:t>
            </a:r>
          </a:p>
          <a:p>
            <a:pPr fontAlgn="auto">
              <a:spcBef>
                <a:spcPts val="0"/>
              </a:spcBef>
              <a:spcAft>
                <a:spcPts val="0"/>
              </a:spcAft>
              <a:defRPr/>
            </a:pPr>
            <a:r>
              <a:rPr lang="fr-FR" b="1" dirty="0"/>
              <a:t>package</a:t>
            </a:r>
            <a:r>
              <a:rPr lang="fr-FR" dirty="0"/>
              <a:t> </a:t>
            </a:r>
            <a:r>
              <a:rPr lang="fr-FR" dirty="0" err="1"/>
              <a:t>com.javatpoint</a:t>
            </a:r>
            <a:r>
              <a:rPr lang="fr-FR" dirty="0"/>
              <a:t>;  </a:t>
            </a:r>
          </a:p>
          <a:p>
            <a:pPr fontAlgn="auto">
              <a:spcBef>
                <a:spcPts val="0"/>
              </a:spcBef>
              <a:spcAft>
                <a:spcPts val="0"/>
              </a:spcAft>
              <a:defRPr/>
            </a:pPr>
            <a:r>
              <a:rPr lang="fr-FR" b="1" dirty="0"/>
              <a:t>import</a:t>
            </a:r>
            <a:r>
              <a:rPr lang="fr-FR" dirty="0"/>
              <a:t> javax.xml.ws.Endpoint;  </a:t>
            </a:r>
          </a:p>
          <a:p>
            <a:pPr fontAlgn="auto">
              <a:spcBef>
                <a:spcPts val="0"/>
              </a:spcBef>
              <a:spcAft>
                <a:spcPts val="0"/>
              </a:spcAft>
              <a:defRPr/>
            </a:pPr>
            <a:r>
              <a:rPr lang="fr-FR" dirty="0"/>
              <a:t>//</a:t>
            </a:r>
            <a:r>
              <a:rPr lang="fr-FR" dirty="0" err="1"/>
              <a:t>Endpoint</a:t>
            </a:r>
            <a:r>
              <a:rPr lang="fr-FR" dirty="0"/>
              <a:t> </a:t>
            </a:r>
            <a:r>
              <a:rPr lang="fr-FR" dirty="0" err="1"/>
              <a:t>publisher</a:t>
            </a:r>
            <a:r>
              <a:rPr lang="fr-FR" dirty="0"/>
              <a:t>  </a:t>
            </a:r>
          </a:p>
          <a:p>
            <a:pPr fontAlgn="auto">
              <a:spcBef>
                <a:spcPts val="0"/>
              </a:spcBef>
              <a:spcAft>
                <a:spcPts val="0"/>
              </a:spcAft>
              <a:defRPr/>
            </a:pPr>
            <a:r>
              <a:rPr lang="fr-FR" b="1" dirty="0"/>
              <a:t>public</a:t>
            </a:r>
            <a:r>
              <a:rPr lang="fr-FR" dirty="0"/>
              <a:t> </a:t>
            </a:r>
            <a:r>
              <a:rPr lang="fr-FR" b="1" dirty="0"/>
              <a:t>class</a:t>
            </a:r>
            <a:r>
              <a:rPr lang="fr-FR" dirty="0"/>
              <a:t> </a:t>
            </a:r>
            <a:r>
              <a:rPr lang="fr-FR" dirty="0" err="1"/>
              <a:t>HelloWorldPublisher</a:t>
            </a:r>
            <a:r>
              <a:rPr lang="fr-FR" dirty="0"/>
              <a:t>{  </a:t>
            </a:r>
          </a:p>
          <a:p>
            <a:pPr fontAlgn="auto">
              <a:spcBef>
                <a:spcPts val="0"/>
              </a:spcBef>
              <a:spcAft>
                <a:spcPts val="0"/>
              </a:spcAft>
              <a:defRPr/>
            </a:pPr>
            <a:r>
              <a:rPr lang="fr-FR" dirty="0"/>
              <a:t>    </a:t>
            </a:r>
            <a:r>
              <a:rPr lang="fr-FR" b="1" dirty="0"/>
              <a:t>public</a:t>
            </a:r>
            <a:r>
              <a:rPr lang="fr-FR" dirty="0"/>
              <a:t> </a:t>
            </a:r>
            <a:r>
              <a:rPr lang="fr-FR" b="1" dirty="0" err="1"/>
              <a:t>static</a:t>
            </a:r>
            <a:r>
              <a:rPr lang="fr-FR" dirty="0"/>
              <a:t> </a:t>
            </a:r>
            <a:r>
              <a:rPr lang="fr-FR" b="1" dirty="0" err="1"/>
              <a:t>void</a:t>
            </a:r>
            <a:r>
              <a:rPr lang="fr-FR" dirty="0"/>
              <a:t> main(String[] </a:t>
            </a:r>
            <a:r>
              <a:rPr lang="fr-FR" dirty="0" err="1"/>
              <a:t>args</a:t>
            </a:r>
            <a:r>
              <a:rPr lang="fr-FR" dirty="0"/>
              <a:t>) {  </a:t>
            </a:r>
          </a:p>
          <a:p>
            <a:pPr fontAlgn="auto">
              <a:spcBef>
                <a:spcPts val="0"/>
              </a:spcBef>
              <a:spcAft>
                <a:spcPts val="0"/>
              </a:spcAft>
              <a:defRPr/>
            </a:pPr>
            <a:r>
              <a:rPr lang="fr-FR" dirty="0"/>
              <a:t>       </a:t>
            </a:r>
            <a:r>
              <a:rPr lang="fr-FR" dirty="0" err="1"/>
              <a:t>Endpoint.publish</a:t>
            </a:r>
            <a:r>
              <a:rPr lang="fr-FR" dirty="0"/>
              <a:t>("http://localhost:7779/ws/hello", </a:t>
            </a:r>
            <a:r>
              <a:rPr lang="fr-FR" b="1" dirty="0"/>
              <a:t>new</a:t>
            </a:r>
            <a:r>
              <a:rPr lang="fr-FR" dirty="0"/>
              <a:t> </a:t>
            </a:r>
            <a:r>
              <a:rPr lang="fr-FR" dirty="0" err="1"/>
              <a:t>HelloWorldImpl</a:t>
            </a:r>
            <a:r>
              <a:rPr lang="fr-FR" dirty="0"/>
              <a:t>());  </a:t>
            </a:r>
          </a:p>
          <a:p>
            <a:pPr fontAlgn="auto">
              <a:spcBef>
                <a:spcPts val="0"/>
              </a:spcBef>
              <a:spcAft>
                <a:spcPts val="0"/>
              </a:spcAft>
              <a:defRPr/>
            </a:pPr>
            <a:r>
              <a:rPr lang="fr-FR" dirty="0"/>
              <a:t>        }  </a:t>
            </a:r>
          </a:p>
          <a:p>
            <a:pPr fontAlgn="auto">
              <a:spcBef>
                <a:spcPts val="0"/>
              </a:spcBef>
              <a:spcAft>
                <a:spcPts val="0"/>
              </a:spcAft>
              <a:defRPr/>
            </a:pPr>
            <a:r>
              <a:rPr lang="fr-FR" dirty="0"/>
              <a:t>}  </a:t>
            </a:r>
          </a:p>
          <a:p>
            <a:pPr fontAlgn="auto">
              <a:spcBef>
                <a:spcPts val="0"/>
              </a:spcBef>
              <a:spcAft>
                <a:spcPts val="0"/>
              </a:spcAft>
              <a:defRPr/>
            </a:pPr>
            <a:endParaRPr lang="fr-FR" dirty="0"/>
          </a:p>
          <a:p>
            <a:pPr fontAlgn="auto">
              <a:spcBef>
                <a:spcPts val="0"/>
              </a:spcBef>
              <a:spcAft>
                <a:spcPts val="0"/>
              </a:spcAft>
              <a:defRPr/>
            </a:pPr>
            <a:endParaRPr lang="fr-FR" dirty="0"/>
          </a:p>
          <a:p>
            <a:pPr fontAlgn="auto">
              <a:spcBef>
                <a:spcPts val="0"/>
              </a:spcBef>
              <a:spcAft>
                <a:spcPts val="0"/>
              </a:spcAft>
              <a:defRPr/>
            </a:pPr>
            <a:r>
              <a:rPr lang="fr-FR" dirty="0"/>
              <a:t>client :</a:t>
            </a:r>
          </a:p>
          <a:p>
            <a:pPr fontAlgn="auto">
              <a:spcBef>
                <a:spcPts val="0"/>
              </a:spcBef>
              <a:spcAft>
                <a:spcPts val="0"/>
              </a:spcAft>
              <a:defRPr/>
            </a:pPr>
            <a:r>
              <a:rPr lang="fr-FR" b="1" dirty="0"/>
              <a:t>package</a:t>
            </a:r>
            <a:r>
              <a:rPr lang="fr-FR" dirty="0"/>
              <a:t> </a:t>
            </a:r>
            <a:r>
              <a:rPr lang="fr-FR" dirty="0" err="1"/>
              <a:t>com.javatpoint</a:t>
            </a:r>
            <a:r>
              <a:rPr lang="fr-FR" dirty="0"/>
              <a:t>;  </a:t>
            </a:r>
          </a:p>
          <a:p>
            <a:pPr fontAlgn="auto">
              <a:spcBef>
                <a:spcPts val="0"/>
              </a:spcBef>
              <a:spcAft>
                <a:spcPts val="0"/>
              </a:spcAft>
              <a:defRPr/>
            </a:pPr>
            <a:r>
              <a:rPr lang="fr-FR" b="1" dirty="0"/>
              <a:t>import</a:t>
            </a:r>
            <a:r>
              <a:rPr lang="fr-FR" dirty="0"/>
              <a:t> java.net.URL;  </a:t>
            </a:r>
          </a:p>
          <a:p>
            <a:pPr fontAlgn="auto">
              <a:spcBef>
                <a:spcPts val="0"/>
              </a:spcBef>
              <a:spcAft>
                <a:spcPts val="0"/>
              </a:spcAft>
              <a:defRPr/>
            </a:pPr>
            <a:r>
              <a:rPr lang="fr-FR" b="1" dirty="0"/>
              <a:t>import</a:t>
            </a:r>
            <a:r>
              <a:rPr lang="fr-FR" dirty="0"/>
              <a:t> javax.xml.namespace.QName;  </a:t>
            </a:r>
          </a:p>
          <a:p>
            <a:pPr fontAlgn="auto">
              <a:spcBef>
                <a:spcPts val="0"/>
              </a:spcBef>
              <a:spcAft>
                <a:spcPts val="0"/>
              </a:spcAft>
              <a:defRPr/>
            </a:pPr>
            <a:r>
              <a:rPr lang="fr-FR" b="1" dirty="0"/>
              <a:t>import</a:t>
            </a:r>
            <a:r>
              <a:rPr lang="fr-FR" dirty="0"/>
              <a:t> javax.xml.ws.Service;  </a:t>
            </a:r>
          </a:p>
          <a:p>
            <a:pPr fontAlgn="auto">
              <a:spcBef>
                <a:spcPts val="0"/>
              </a:spcBef>
              <a:spcAft>
                <a:spcPts val="0"/>
              </a:spcAft>
              <a:defRPr/>
            </a:pPr>
            <a:r>
              <a:rPr lang="fr-FR" b="1" dirty="0"/>
              <a:t>public</a:t>
            </a:r>
            <a:r>
              <a:rPr lang="fr-FR" dirty="0"/>
              <a:t> </a:t>
            </a:r>
            <a:r>
              <a:rPr lang="fr-FR" b="1" dirty="0"/>
              <a:t>class</a:t>
            </a:r>
            <a:r>
              <a:rPr lang="fr-FR" dirty="0"/>
              <a:t> </a:t>
            </a:r>
            <a:r>
              <a:rPr lang="fr-FR" dirty="0" err="1"/>
              <a:t>HelloWorldClient</a:t>
            </a:r>
            <a:r>
              <a:rPr lang="fr-FR" dirty="0"/>
              <a:t>{  </a:t>
            </a:r>
          </a:p>
          <a:p>
            <a:pPr fontAlgn="auto">
              <a:spcBef>
                <a:spcPts val="0"/>
              </a:spcBef>
              <a:spcAft>
                <a:spcPts val="0"/>
              </a:spcAft>
              <a:defRPr/>
            </a:pPr>
            <a:r>
              <a:rPr lang="fr-FR" dirty="0"/>
              <a:t>    </a:t>
            </a:r>
            <a:r>
              <a:rPr lang="fr-FR" b="1" dirty="0"/>
              <a:t>public</a:t>
            </a:r>
            <a:r>
              <a:rPr lang="fr-FR" dirty="0"/>
              <a:t> </a:t>
            </a:r>
            <a:r>
              <a:rPr lang="fr-FR" b="1" dirty="0" err="1"/>
              <a:t>static</a:t>
            </a:r>
            <a:r>
              <a:rPr lang="fr-FR" dirty="0"/>
              <a:t> </a:t>
            </a:r>
            <a:r>
              <a:rPr lang="fr-FR" b="1" dirty="0" err="1"/>
              <a:t>void</a:t>
            </a:r>
            <a:r>
              <a:rPr lang="fr-FR" dirty="0"/>
              <a:t> main(String[] </a:t>
            </a:r>
            <a:r>
              <a:rPr lang="fr-FR" dirty="0" err="1"/>
              <a:t>args</a:t>
            </a:r>
            <a:r>
              <a:rPr lang="fr-FR" dirty="0"/>
              <a:t>) </a:t>
            </a:r>
            <a:r>
              <a:rPr lang="fr-FR" b="1" dirty="0" err="1"/>
              <a:t>throws</a:t>
            </a:r>
            <a:r>
              <a:rPr lang="fr-FR" dirty="0"/>
              <a:t> Exception {  </a:t>
            </a:r>
          </a:p>
          <a:p>
            <a:pPr fontAlgn="auto">
              <a:spcBef>
                <a:spcPts val="0"/>
              </a:spcBef>
              <a:spcAft>
                <a:spcPts val="0"/>
              </a:spcAft>
              <a:defRPr/>
            </a:pPr>
            <a:r>
              <a:rPr lang="fr-FR" dirty="0"/>
              <a:t>    URL </a:t>
            </a:r>
            <a:r>
              <a:rPr lang="fr-FR" dirty="0" err="1"/>
              <a:t>url</a:t>
            </a:r>
            <a:r>
              <a:rPr lang="fr-FR" dirty="0"/>
              <a:t> = </a:t>
            </a:r>
            <a:r>
              <a:rPr lang="fr-FR" b="1" dirty="0"/>
              <a:t>new</a:t>
            </a:r>
            <a:r>
              <a:rPr lang="fr-FR" dirty="0"/>
              <a:t> URL("http://localhost:7779/ws/hello?wsdl");  </a:t>
            </a:r>
          </a:p>
          <a:p>
            <a:pPr fontAlgn="auto">
              <a:spcBef>
                <a:spcPts val="0"/>
              </a:spcBef>
              <a:spcAft>
                <a:spcPts val="0"/>
              </a:spcAft>
              <a:defRPr/>
            </a:pPr>
            <a:r>
              <a:rPr lang="fr-FR" dirty="0"/>
              <a:t>   </a:t>
            </a:r>
          </a:p>
          <a:p>
            <a:pPr fontAlgn="auto">
              <a:spcBef>
                <a:spcPts val="0"/>
              </a:spcBef>
              <a:spcAft>
                <a:spcPts val="0"/>
              </a:spcAft>
              <a:defRPr/>
            </a:pPr>
            <a:r>
              <a:rPr lang="fr-FR" dirty="0"/>
              <a:t>        //1st argument service URI, </a:t>
            </a:r>
            <a:r>
              <a:rPr lang="fr-FR" dirty="0" err="1"/>
              <a:t>refer</a:t>
            </a:r>
            <a:r>
              <a:rPr lang="fr-FR" dirty="0"/>
              <a:t> to </a:t>
            </a:r>
            <a:r>
              <a:rPr lang="fr-FR" dirty="0" err="1"/>
              <a:t>wsdl</a:t>
            </a:r>
            <a:r>
              <a:rPr lang="fr-FR" dirty="0"/>
              <a:t> document </a:t>
            </a:r>
            <a:r>
              <a:rPr lang="fr-FR" dirty="0" err="1"/>
              <a:t>above</a:t>
            </a:r>
            <a:r>
              <a:rPr lang="fr-FR" dirty="0"/>
              <a:t>  </a:t>
            </a:r>
          </a:p>
          <a:p>
            <a:pPr fontAlgn="auto">
              <a:spcBef>
                <a:spcPts val="0"/>
              </a:spcBef>
              <a:spcAft>
                <a:spcPts val="0"/>
              </a:spcAft>
              <a:defRPr/>
            </a:pPr>
            <a:r>
              <a:rPr lang="fr-FR" dirty="0"/>
              <a:t>    //2nd argument </a:t>
            </a:r>
            <a:r>
              <a:rPr lang="fr-FR" dirty="0" err="1"/>
              <a:t>is</a:t>
            </a:r>
            <a:r>
              <a:rPr lang="fr-FR" dirty="0"/>
              <a:t> service </a:t>
            </a:r>
            <a:r>
              <a:rPr lang="fr-FR" dirty="0" err="1"/>
              <a:t>name</a:t>
            </a:r>
            <a:r>
              <a:rPr lang="fr-FR" dirty="0"/>
              <a:t>, </a:t>
            </a:r>
            <a:r>
              <a:rPr lang="fr-FR" dirty="0" err="1"/>
              <a:t>refer</a:t>
            </a:r>
            <a:r>
              <a:rPr lang="fr-FR" dirty="0"/>
              <a:t> to </a:t>
            </a:r>
            <a:r>
              <a:rPr lang="fr-FR" dirty="0" err="1"/>
              <a:t>wsdl</a:t>
            </a:r>
            <a:r>
              <a:rPr lang="fr-FR" dirty="0"/>
              <a:t> document </a:t>
            </a:r>
            <a:r>
              <a:rPr lang="fr-FR" dirty="0" err="1"/>
              <a:t>above</a:t>
            </a:r>
            <a:r>
              <a:rPr lang="fr-FR" dirty="0"/>
              <a:t>  </a:t>
            </a:r>
          </a:p>
          <a:p>
            <a:pPr fontAlgn="auto">
              <a:spcBef>
                <a:spcPts val="0"/>
              </a:spcBef>
              <a:spcAft>
                <a:spcPts val="0"/>
              </a:spcAft>
              <a:defRPr/>
            </a:pPr>
            <a:r>
              <a:rPr lang="fr-FR" dirty="0"/>
              <a:t>        </a:t>
            </a:r>
            <a:r>
              <a:rPr lang="fr-FR" dirty="0" err="1"/>
              <a:t>QName</a:t>
            </a:r>
            <a:r>
              <a:rPr lang="fr-FR" dirty="0"/>
              <a:t> </a:t>
            </a:r>
            <a:r>
              <a:rPr lang="fr-FR" dirty="0" err="1"/>
              <a:t>qname</a:t>
            </a:r>
            <a:r>
              <a:rPr lang="fr-FR" dirty="0"/>
              <a:t> = </a:t>
            </a:r>
            <a:r>
              <a:rPr lang="fr-FR" b="1" dirty="0"/>
              <a:t>new</a:t>
            </a:r>
            <a:r>
              <a:rPr lang="fr-FR" dirty="0"/>
              <a:t> </a:t>
            </a:r>
            <a:r>
              <a:rPr lang="fr-FR" dirty="0" err="1"/>
              <a:t>QName</a:t>
            </a:r>
            <a:r>
              <a:rPr lang="fr-FR" dirty="0"/>
              <a:t>("http://javatpoint.com/", "</a:t>
            </a:r>
            <a:r>
              <a:rPr lang="fr-FR" dirty="0" err="1"/>
              <a:t>HelloWorldImplService</a:t>
            </a:r>
            <a:r>
              <a:rPr lang="fr-FR" dirty="0"/>
              <a:t>");  </a:t>
            </a:r>
          </a:p>
          <a:p>
            <a:pPr fontAlgn="auto">
              <a:spcBef>
                <a:spcPts val="0"/>
              </a:spcBef>
              <a:spcAft>
                <a:spcPts val="0"/>
              </a:spcAft>
              <a:defRPr/>
            </a:pPr>
            <a:r>
              <a:rPr lang="fr-FR" dirty="0"/>
              <a:t>        Service </a:t>
            </a:r>
            <a:r>
              <a:rPr lang="fr-FR" dirty="0" err="1"/>
              <a:t>service</a:t>
            </a:r>
            <a:r>
              <a:rPr lang="fr-FR" dirty="0"/>
              <a:t> = </a:t>
            </a:r>
            <a:r>
              <a:rPr lang="fr-FR" dirty="0" err="1"/>
              <a:t>Service.create</a:t>
            </a:r>
            <a:r>
              <a:rPr lang="fr-FR" dirty="0"/>
              <a:t>(url, </a:t>
            </a:r>
            <a:r>
              <a:rPr lang="fr-FR" dirty="0" err="1"/>
              <a:t>qname</a:t>
            </a:r>
            <a:r>
              <a:rPr lang="fr-FR" dirty="0"/>
              <a:t>);  </a:t>
            </a:r>
          </a:p>
          <a:p>
            <a:pPr fontAlgn="auto">
              <a:spcBef>
                <a:spcPts val="0"/>
              </a:spcBef>
              <a:spcAft>
                <a:spcPts val="0"/>
              </a:spcAft>
              <a:defRPr/>
            </a:pPr>
            <a:r>
              <a:rPr lang="fr-FR" dirty="0"/>
              <a:t>        </a:t>
            </a:r>
            <a:r>
              <a:rPr lang="fr-FR" dirty="0" err="1"/>
              <a:t>HelloWorld</a:t>
            </a:r>
            <a:r>
              <a:rPr lang="fr-FR" dirty="0"/>
              <a:t> hello = </a:t>
            </a:r>
            <a:r>
              <a:rPr lang="fr-FR" dirty="0" err="1"/>
              <a:t>service.getPort</a:t>
            </a:r>
            <a:r>
              <a:rPr lang="fr-FR" dirty="0"/>
              <a:t>(</a:t>
            </a:r>
            <a:r>
              <a:rPr lang="fr-FR" dirty="0" err="1"/>
              <a:t>HelloWorld.</a:t>
            </a:r>
            <a:r>
              <a:rPr lang="fr-FR" b="1" dirty="0" err="1"/>
              <a:t>class</a:t>
            </a:r>
            <a:r>
              <a:rPr lang="fr-FR" dirty="0"/>
              <a:t>);  </a:t>
            </a:r>
          </a:p>
          <a:p>
            <a:pPr fontAlgn="auto">
              <a:spcBef>
                <a:spcPts val="0"/>
              </a:spcBef>
              <a:spcAft>
                <a:spcPts val="0"/>
              </a:spcAft>
              <a:defRPr/>
            </a:pPr>
            <a:r>
              <a:rPr lang="fr-FR" dirty="0"/>
              <a:t>        System.out.println(</a:t>
            </a:r>
            <a:r>
              <a:rPr lang="fr-FR" dirty="0" err="1"/>
              <a:t>hello.getHelloWorldAsString</a:t>
            </a:r>
            <a:r>
              <a:rPr lang="fr-FR" dirty="0"/>
              <a:t>("</a:t>
            </a:r>
            <a:r>
              <a:rPr lang="fr-FR" dirty="0" err="1"/>
              <a:t>javatpoint</a:t>
            </a:r>
            <a:r>
              <a:rPr lang="fr-FR" dirty="0"/>
              <a:t> document"));  </a:t>
            </a:r>
          </a:p>
          <a:p>
            <a:pPr fontAlgn="auto">
              <a:spcBef>
                <a:spcPts val="0"/>
              </a:spcBef>
              <a:spcAft>
                <a:spcPts val="0"/>
              </a:spcAft>
              <a:defRPr/>
            </a:pPr>
            <a:r>
              <a:rPr lang="fr-FR" dirty="0"/>
              <a:t>     }  </a:t>
            </a:r>
          </a:p>
          <a:p>
            <a:pPr fontAlgn="auto">
              <a:spcBef>
                <a:spcPts val="0"/>
              </a:spcBef>
              <a:spcAft>
                <a:spcPts val="0"/>
              </a:spcAft>
              <a:defRPr/>
            </a:pPr>
            <a:r>
              <a:rPr lang="fr-FR" dirty="0"/>
              <a:t> }  </a:t>
            </a:r>
          </a:p>
          <a:p>
            <a:pPr fontAlgn="auto">
              <a:spcBef>
                <a:spcPts val="0"/>
              </a:spcBef>
              <a:spcAft>
                <a:spcPts val="0"/>
              </a:spcAft>
              <a:defRPr/>
            </a:pPr>
            <a:endParaRPr lang="fr-FR" dirty="0"/>
          </a:p>
        </p:txBody>
      </p:sp>
      <p:sp>
        <p:nvSpPr>
          <p:cNvPr id="574468" name="Espace réservé du numéro de diapositive 3">
            <a:extLst>
              <a:ext uri="{FF2B5EF4-FFF2-40B4-BE49-F238E27FC236}">
                <a16:creationId xmlns:a16="http://schemas.microsoft.com/office/drawing/2014/main" id="{4C42C00A-DA00-4DB9-AEE6-C26EFEFB1B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AA76EC2-AF85-462F-84F6-847F129BF05F}" type="slidenum">
              <a:rPr lang="fr-FR" altLang="fr-FR"/>
              <a:pPr fontAlgn="base">
                <a:spcBef>
                  <a:spcPct val="0"/>
                </a:spcBef>
                <a:spcAft>
                  <a:spcPct val="0"/>
                </a:spcAft>
              </a:pPr>
              <a:t>300</a:t>
            </a:fld>
            <a:endParaRPr lang="fr-FR" altLang="fr-F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Espace réservé de l'image des diapositives 1">
            <a:extLst>
              <a:ext uri="{FF2B5EF4-FFF2-40B4-BE49-F238E27FC236}">
                <a16:creationId xmlns:a16="http://schemas.microsoft.com/office/drawing/2014/main" id="{C6144FB2-BC2A-478E-8F0B-86535472744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5" name="Espace réservé des commentaires 2">
            <a:extLst>
              <a:ext uri="{FF2B5EF4-FFF2-40B4-BE49-F238E27FC236}">
                <a16:creationId xmlns:a16="http://schemas.microsoft.com/office/drawing/2014/main" id="{2544ABFB-85FC-4310-9871-3079CE794E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76516" name="Espace réservé du numéro de diapositive 3">
            <a:extLst>
              <a:ext uri="{FF2B5EF4-FFF2-40B4-BE49-F238E27FC236}">
                <a16:creationId xmlns:a16="http://schemas.microsoft.com/office/drawing/2014/main" id="{15F7395D-9E75-4005-BC6B-35EE5EEC98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7F91F5-5145-4EBF-B14B-A0A384706E4F}" type="slidenum">
              <a:rPr lang="fr-FR" altLang="fr-FR"/>
              <a:pPr fontAlgn="base">
                <a:spcBef>
                  <a:spcPct val="0"/>
                </a:spcBef>
                <a:spcAft>
                  <a:spcPct val="0"/>
                </a:spcAft>
              </a:pPr>
              <a:t>301</a:t>
            </a:fld>
            <a:endParaRPr lang="fr-FR" alt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image des diapositives 1">
            <a:extLst>
              <a:ext uri="{FF2B5EF4-FFF2-40B4-BE49-F238E27FC236}">
                <a16:creationId xmlns:a16="http://schemas.microsoft.com/office/drawing/2014/main" id="{78B00285-F410-46AB-954D-590B7573A3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Espace réservé des commentaires 2">
            <a:extLst>
              <a:ext uri="{FF2B5EF4-FFF2-40B4-BE49-F238E27FC236}">
                <a16:creationId xmlns:a16="http://schemas.microsoft.com/office/drawing/2014/main" id="{CE8C2D3B-9B75-4252-A166-D37ACCF7C1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1748" name="Espace réservé du numéro de diapositive 3">
            <a:extLst>
              <a:ext uri="{FF2B5EF4-FFF2-40B4-BE49-F238E27FC236}">
                <a16:creationId xmlns:a16="http://schemas.microsoft.com/office/drawing/2014/main" id="{BB8167C5-07E0-4676-B69E-702CF481A93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6F5A38-60AD-4028-99F4-022EB72D8309}" type="slidenum">
              <a:rPr lang="fr-FR" altLang="fr-FR"/>
              <a:pPr fontAlgn="base">
                <a:spcBef>
                  <a:spcPct val="0"/>
                </a:spcBef>
                <a:spcAft>
                  <a:spcPct val="0"/>
                </a:spcAft>
              </a:pPr>
              <a:t>3</a:t>
            </a:fld>
            <a:endParaRPr lang="fr-FR" alt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F310499-4CF8-4FE7-8A68-80CBFA3DAE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a:extLst>
              <a:ext uri="{FF2B5EF4-FFF2-40B4-BE49-F238E27FC236}">
                <a16:creationId xmlns:a16="http://schemas.microsoft.com/office/drawing/2014/main" id="{B3C46F0B-2517-4FDF-9D6E-55E39F7D3B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Espace réservé de l'image des diapositives 1">
            <a:extLst>
              <a:ext uri="{FF2B5EF4-FFF2-40B4-BE49-F238E27FC236}">
                <a16:creationId xmlns:a16="http://schemas.microsoft.com/office/drawing/2014/main" id="{E611B583-E7CD-43DB-AEF5-E46766D6BF3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Espace réservé des commentaires 2">
            <a:extLst>
              <a:ext uri="{FF2B5EF4-FFF2-40B4-BE49-F238E27FC236}">
                <a16:creationId xmlns:a16="http://schemas.microsoft.com/office/drawing/2014/main" id="{C18DD3F7-CB7A-4571-9C14-7E677D8F8D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https://www.commentcamarche.com/contents/1241-soa-architecture-orientee-service</a:t>
            </a:r>
          </a:p>
        </p:txBody>
      </p:sp>
      <p:sp>
        <p:nvSpPr>
          <p:cNvPr id="578564" name="Espace réservé du numéro de diapositive 3">
            <a:extLst>
              <a:ext uri="{FF2B5EF4-FFF2-40B4-BE49-F238E27FC236}">
                <a16:creationId xmlns:a16="http://schemas.microsoft.com/office/drawing/2014/main" id="{BACF6466-1B3A-4D82-B062-CEF3580DD99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EBAB45E-D1CD-41B6-97CE-1F95BBB01090}" type="slidenum">
              <a:rPr lang="fr-FR" altLang="fr-FR"/>
              <a:pPr fontAlgn="base">
                <a:spcBef>
                  <a:spcPct val="0"/>
                </a:spcBef>
                <a:spcAft>
                  <a:spcPct val="0"/>
                </a:spcAft>
              </a:pPr>
              <a:t>302</a:t>
            </a:fld>
            <a:endParaRPr lang="fr-FR" altLang="fr-F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Espace réservé de l'image des diapositives 1">
            <a:extLst>
              <a:ext uri="{FF2B5EF4-FFF2-40B4-BE49-F238E27FC236}">
                <a16:creationId xmlns:a16="http://schemas.microsoft.com/office/drawing/2014/main" id="{43361EA4-C376-41A1-8850-BFFB6F6632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1" name="Espace réservé des commentaires 2">
            <a:extLst>
              <a:ext uri="{FF2B5EF4-FFF2-40B4-BE49-F238E27FC236}">
                <a16:creationId xmlns:a16="http://schemas.microsoft.com/office/drawing/2014/main" id="{3870337E-680D-494E-A438-6690DFB467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http://www.revue-banque.fr/management-fonctions-supports/article/soa-bpm-un-effet-mode-une-realite-terrain</a:t>
            </a:r>
          </a:p>
        </p:txBody>
      </p:sp>
      <p:sp>
        <p:nvSpPr>
          <p:cNvPr id="580612" name="Espace réservé du numéro de diapositive 3">
            <a:extLst>
              <a:ext uri="{FF2B5EF4-FFF2-40B4-BE49-F238E27FC236}">
                <a16:creationId xmlns:a16="http://schemas.microsoft.com/office/drawing/2014/main" id="{B31BE353-ED9F-472B-99A3-D44836C4AC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5C5C5C-F843-4ADD-A339-32F99897ED1F}" type="slidenum">
              <a:rPr lang="fr-FR" altLang="fr-FR"/>
              <a:pPr fontAlgn="base">
                <a:spcBef>
                  <a:spcPct val="0"/>
                </a:spcBef>
                <a:spcAft>
                  <a:spcPct val="0"/>
                </a:spcAft>
              </a:pPr>
              <a:t>303</a:t>
            </a:fld>
            <a:endParaRPr lang="fr-FR" altLang="fr-F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Espace réservé de l'image des diapositives 1">
            <a:extLst>
              <a:ext uri="{FF2B5EF4-FFF2-40B4-BE49-F238E27FC236}">
                <a16:creationId xmlns:a16="http://schemas.microsoft.com/office/drawing/2014/main" id="{233DC4E2-6DEA-415E-9B06-D10897C298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919EA73-0294-4B68-996B-13BEBF00AD7C}"/>
              </a:ext>
            </a:extLst>
          </p:cNvPr>
          <p:cNvSpPr>
            <a:spLocks noGrp="1"/>
          </p:cNvSpPr>
          <p:nvPr>
            <p:ph type="body" idx="1"/>
          </p:nvPr>
        </p:nvSpPr>
        <p:spPr/>
        <p:txBody>
          <a:bodyPr>
            <a:normAutofit fontScale="25000" lnSpcReduction="20000"/>
          </a:bodyPr>
          <a:lstStyle/>
          <a:p>
            <a:pPr fontAlgn="auto">
              <a:spcBef>
                <a:spcPts val="0"/>
              </a:spcBef>
              <a:spcAft>
                <a:spcPts val="0"/>
              </a:spcAft>
              <a:defRPr/>
            </a:pPr>
            <a:r>
              <a:rPr lang="fr-FR" dirty="0"/>
              <a:t>http://www.bpms.info/bpmn-la-norme-du-bpm/</a:t>
            </a:r>
          </a:p>
          <a:p>
            <a:pPr fontAlgn="auto">
              <a:spcBef>
                <a:spcPts val="0"/>
              </a:spcBef>
              <a:spcAft>
                <a:spcPts val="0"/>
              </a:spcAft>
              <a:defRPr/>
            </a:pPr>
            <a:r>
              <a:rPr lang="fr-FR" dirty="0"/>
              <a:t>https://www.omg.org/cgi-bin/doc?dtc/10-06-02.pdf</a:t>
            </a:r>
          </a:p>
          <a:p>
            <a:pPr fontAlgn="auto">
              <a:spcBef>
                <a:spcPts val="0"/>
              </a:spcBef>
              <a:spcAft>
                <a:spcPts val="0"/>
              </a:spcAft>
              <a:defRPr/>
            </a:pPr>
            <a:endParaRPr lang="fr-FR" dirty="0"/>
          </a:p>
          <a:p>
            <a:pPr fontAlgn="auto">
              <a:spcBef>
                <a:spcPts val="0"/>
              </a:spcBef>
              <a:spcAft>
                <a:spcPts val="0"/>
              </a:spcAft>
              <a:defRPr/>
            </a:pPr>
            <a:r>
              <a:rPr lang="fr-FR" dirty="0"/>
              <a:t>&lt;?xml version=</a:t>
            </a:r>
            <a:r>
              <a:rPr lang="fr-FR" i="1" dirty="0"/>
              <a:t>"1.0" encoding="UTF-8"?&gt; </a:t>
            </a:r>
          </a:p>
          <a:p>
            <a:pPr fontAlgn="auto">
              <a:spcBef>
                <a:spcPts val="0"/>
              </a:spcBef>
              <a:spcAft>
                <a:spcPts val="0"/>
              </a:spcAft>
              <a:defRPr/>
            </a:pPr>
            <a:r>
              <a:rPr lang="fr-FR" dirty="0"/>
              <a:t>&lt;</a:t>
            </a:r>
            <a:r>
              <a:rPr lang="fr-FR" dirty="0" err="1"/>
              <a:t>definitions</a:t>
            </a:r>
            <a:r>
              <a:rPr lang="fr-FR" dirty="0"/>
              <a:t> id=</a:t>
            </a:r>
            <a:r>
              <a:rPr lang="fr-FR" i="1" dirty="0"/>
              <a:t>"</a:t>
            </a:r>
            <a:r>
              <a:rPr lang="fr-FR" i="1" dirty="0" err="1"/>
              <a:t>def</a:t>
            </a:r>
            <a:r>
              <a:rPr lang="fr-FR" i="1" dirty="0"/>
              <a:t>"</a:t>
            </a:r>
          </a:p>
          <a:p>
            <a:pPr fontAlgn="auto">
              <a:spcBef>
                <a:spcPts val="0"/>
              </a:spcBef>
              <a:spcAft>
                <a:spcPts val="0"/>
              </a:spcAft>
              <a:defRPr/>
            </a:pPr>
            <a:r>
              <a:rPr lang="fr-FR" dirty="0"/>
              <a:t>	</a:t>
            </a:r>
            <a:r>
              <a:rPr lang="fr-FR" dirty="0" err="1"/>
              <a:t>targetNamespace</a:t>
            </a:r>
            <a:r>
              <a:rPr lang="fr-FR" dirty="0"/>
              <a:t>=</a:t>
            </a:r>
            <a:r>
              <a:rPr lang="fr-FR" i="1" dirty="0"/>
              <a:t>"http://www.example.org/Processes/sellerProcess" 	</a:t>
            </a:r>
          </a:p>
          <a:p>
            <a:pPr fontAlgn="auto">
              <a:spcBef>
                <a:spcPts val="0"/>
              </a:spcBef>
              <a:spcAft>
                <a:spcPts val="0"/>
              </a:spcAft>
              <a:defRPr/>
            </a:pPr>
            <a:r>
              <a:rPr lang="fr-FR" dirty="0"/>
              <a:t>	</a:t>
            </a:r>
            <a:r>
              <a:rPr lang="fr-FR" dirty="0" err="1"/>
              <a:t>typeLanguage</a:t>
            </a:r>
            <a:r>
              <a:rPr lang="fr-FR" dirty="0"/>
              <a:t>=</a:t>
            </a:r>
            <a:r>
              <a:rPr lang="fr-FR" i="1" dirty="0"/>
              <a:t>"http://www.w3.org/2001/XMLSchema" 	</a:t>
            </a:r>
          </a:p>
          <a:p>
            <a:pPr fontAlgn="auto">
              <a:spcBef>
                <a:spcPts val="0"/>
              </a:spcBef>
              <a:spcAft>
                <a:spcPts val="0"/>
              </a:spcAft>
              <a:defRPr/>
            </a:pPr>
            <a:r>
              <a:rPr lang="fr-FR" dirty="0"/>
              <a:t>	</a:t>
            </a:r>
            <a:r>
              <a:rPr lang="fr-FR" dirty="0" err="1"/>
              <a:t>expressionLanguage</a:t>
            </a:r>
            <a:r>
              <a:rPr lang="fr-FR" dirty="0"/>
              <a:t>=</a:t>
            </a:r>
            <a:r>
              <a:rPr lang="fr-FR" i="1" dirty="0"/>
              <a:t>"http://www.w3.org/1999/XPath" 	</a:t>
            </a:r>
          </a:p>
          <a:p>
            <a:pPr fontAlgn="auto">
              <a:spcBef>
                <a:spcPts val="0"/>
              </a:spcBef>
              <a:spcAft>
                <a:spcPts val="0"/>
              </a:spcAft>
              <a:defRPr/>
            </a:pPr>
            <a:r>
              <a:rPr lang="fr-FR" dirty="0"/>
              <a:t>	</a:t>
            </a:r>
            <a:r>
              <a:rPr lang="fr-FR" dirty="0" err="1"/>
              <a:t>xmlns</a:t>
            </a:r>
            <a:r>
              <a:rPr lang="fr-FR" dirty="0"/>
              <a:t>=</a:t>
            </a:r>
            <a:r>
              <a:rPr lang="fr-FR" i="1" dirty="0"/>
              <a:t>"http://www.omg.org/spec/BPMN/20100524/MODEL"</a:t>
            </a:r>
          </a:p>
          <a:p>
            <a:pPr fontAlgn="auto">
              <a:spcBef>
                <a:spcPts val="0"/>
              </a:spcBef>
              <a:spcAft>
                <a:spcPts val="0"/>
              </a:spcAft>
              <a:defRPr/>
            </a:pPr>
            <a:r>
              <a:rPr lang="fr-FR" dirty="0"/>
              <a:t>	</a:t>
            </a:r>
            <a:r>
              <a:rPr lang="fr-FR" dirty="0" err="1"/>
              <a:t>xmlns:xsi</a:t>
            </a:r>
            <a:r>
              <a:rPr lang="fr-FR" dirty="0"/>
              <a:t>=</a:t>
            </a:r>
            <a:r>
              <a:rPr lang="fr-FR" i="1" dirty="0"/>
              <a:t>"http://www.w3.org/2001/XMLSchema-instance" 	</a:t>
            </a:r>
          </a:p>
          <a:p>
            <a:pPr fontAlgn="auto">
              <a:spcBef>
                <a:spcPts val="0"/>
              </a:spcBef>
              <a:spcAft>
                <a:spcPts val="0"/>
              </a:spcAft>
              <a:defRPr/>
            </a:pPr>
            <a:r>
              <a:rPr lang="fr-FR" dirty="0"/>
              <a:t>	</a:t>
            </a:r>
            <a:r>
              <a:rPr lang="fr-FR" dirty="0" err="1"/>
              <a:t>xmlns:xsd</a:t>
            </a:r>
            <a:r>
              <a:rPr lang="fr-FR" dirty="0"/>
              <a:t>=</a:t>
            </a:r>
            <a:r>
              <a:rPr lang="fr-FR" i="1" dirty="0"/>
              <a:t>"http://www.w3.org/2001/XMLSchema"</a:t>
            </a:r>
          </a:p>
          <a:p>
            <a:pPr fontAlgn="auto">
              <a:spcBef>
                <a:spcPts val="0"/>
              </a:spcBef>
              <a:spcAft>
                <a:spcPts val="0"/>
              </a:spcAft>
              <a:defRPr/>
            </a:pPr>
            <a:r>
              <a:rPr lang="fr-FR" dirty="0"/>
              <a:t>	</a:t>
            </a:r>
            <a:r>
              <a:rPr lang="fr-FR" dirty="0" err="1"/>
              <a:t>xmlns:myData</a:t>
            </a:r>
            <a:r>
              <a:rPr lang="fr-FR" dirty="0"/>
              <a:t>=</a:t>
            </a:r>
            <a:r>
              <a:rPr lang="fr-FR" i="1" dirty="0"/>
              <a:t>"http://www.example.org/Messages" </a:t>
            </a:r>
          </a:p>
          <a:p>
            <a:pPr fontAlgn="auto">
              <a:spcBef>
                <a:spcPts val="0"/>
              </a:spcBef>
              <a:spcAft>
                <a:spcPts val="0"/>
              </a:spcAft>
              <a:defRPr/>
            </a:pPr>
            <a:r>
              <a:rPr lang="fr-FR" dirty="0"/>
              <a:t>	</a:t>
            </a:r>
            <a:r>
              <a:rPr lang="fr-FR" dirty="0" err="1"/>
              <a:t>xmlns:tns</a:t>
            </a:r>
            <a:r>
              <a:rPr lang="fr-FR" dirty="0"/>
              <a:t>=</a:t>
            </a:r>
            <a:r>
              <a:rPr lang="fr-FR" i="1" dirty="0"/>
              <a:t>"http://www.example.org/Processes/sellerProcess" &gt;</a:t>
            </a:r>
          </a:p>
          <a:p>
            <a:pPr fontAlgn="auto">
              <a:spcBef>
                <a:spcPts val="0"/>
              </a:spcBef>
              <a:spcAft>
                <a:spcPts val="0"/>
              </a:spcAft>
              <a:defRPr/>
            </a:pPr>
            <a:endParaRPr lang="fr" dirty="0"/>
          </a:p>
          <a:p>
            <a:pPr fontAlgn="auto">
              <a:spcBef>
                <a:spcPts val="0"/>
              </a:spcBef>
              <a:spcAft>
                <a:spcPts val="0"/>
              </a:spcAft>
              <a:defRPr/>
            </a:pPr>
            <a:r>
              <a:rPr lang="fr-FR" dirty="0"/>
              <a:t>   &lt;!--    Structures and Messages --&gt;</a:t>
            </a:r>
          </a:p>
          <a:p>
            <a:pPr fontAlgn="auto">
              <a:spcBef>
                <a:spcPts val="0"/>
              </a:spcBef>
              <a:spcAft>
                <a:spcPts val="0"/>
              </a:spcAft>
              <a:defRPr/>
            </a:pPr>
            <a:r>
              <a:rPr lang="fr-FR" dirty="0"/>
              <a:t>   &lt;import </a:t>
            </a:r>
            <a:r>
              <a:rPr lang="fr-FR" dirty="0" err="1"/>
              <a:t>importType</a:t>
            </a:r>
            <a:r>
              <a:rPr lang="fr-FR" dirty="0"/>
              <a:t>=</a:t>
            </a:r>
            <a:r>
              <a:rPr lang="fr-FR" i="1" dirty="0"/>
              <a:t>"http://www.w3.org/2001/XMLSchema" 	</a:t>
            </a:r>
          </a:p>
          <a:p>
            <a:pPr fontAlgn="auto">
              <a:spcBef>
                <a:spcPts val="0"/>
              </a:spcBef>
              <a:spcAft>
                <a:spcPts val="0"/>
              </a:spcAft>
              <a:defRPr/>
            </a:pPr>
            <a:r>
              <a:rPr lang="fr-FR" dirty="0"/>
              <a:t>	location=</a:t>
            </a:r>
            <a:r>
              <a:rPr lang="fr-FR" i="1" dirty="0"/>
              <a:t>"DataDefinitions.xsd" </a:t>
            </a:r>
          </a:p>
          <a:p>
            <a:pPr fontAlgn="auto">
              <a:spcBef>
                <a:spcPts val="0"/>
              </a:spcBef>
              <a:spcAft>
                <a:spcPts val="0"/>
              </a:spcAft>
              <a:defRPr/>
            </a:pPr>
            <a:r>
              <a:rPr lang="fr-FR" dirty="0"/>
              <a:t>	</a:t>
            </a:r>
            <a:r>
              <a:rPr lang="fr-FR" dirty="0" err="1"/>
              <a:t>namespace</a:t>
            </a:r>
            <a:r>
              <a:rPr lang="fr-FR" dirty="0"/>
              <a:t>=</a:t>
            </a:r>
            <a:r>
              <a:rPr lang="fr-FR" i="1" dirty="0"/>
              <a:t>"http://www.example.org/Messages"/&gt;</a:t>
            </a:r>
          </a:p>
          <a:p>
            <a:pPr fontAlgn="auto">
              <a:spcBef>
                <a:spcPts val="0"/>
              </a:spcBef>
              <a:spcAft>
                <a:spcPts val="0"/>
              </a:spcAft>
              <a:defRPr/>
            </a:pPr>
            <a:r>
              <a:rPr lang="fr-FR" dirty="0"/>
              <a:t>   &lt;import </a:t>
            </a:r>
            <a:r>
              <a:rPr lang="fr-FR" dirty="0" err="1"/>
              <a:t>importType</a:t>
            </a:r>
            <a:r>
              <a:rPr lang="fr-FR" dirty="0"/>
              <a:t>=</a:t>
            </a:r>
            <a:r>
              <a:rPr lang="fr-FR" i="1" dirty="0"/>
              <a:t>"http://schemas.xmlsoap.org/wsdl/" 	</a:t>
            </a:r>
          </a:p>
          <a:p>
            <a:pPr fontAlgn="auto">
              <a:spcBef>
                <a:spcPts val="0"/>
              </a:spcBef>
              <a:spcAft>
                <a:spcPts val="0"/>
              </a:spcAft>
              <a:defRPr/>
            </a:pPr>
            <a:r>
              <a:rPr lang="fr-FR" dirty="0"/>
              <a:t>	location=</a:t>
            </a:r>
            <a:r>
              <a:rPr lang="fr-FR" i="1" dirty="0"/>
              <a:t>"</a:t>
            </a:r>
            <a:r>
              <a:rPr lang="fr-FR" i="1" dirty="0" err="1"/>
              <a:t>Interfaces.wsdl</a:t>
            </a:r>
            <a:r>
              <a:rPr lang="fr-FR" i="1" dirty="0"/>
              <a:t>" </a:t>
            </a:r>
          </a:p>
          <a:p>
            <a:pPr fontAlgn="auto">
              <a:spcBef>
                <a:spcPts val="0"/>
              </a:spcBef>
              <a:spcAft>
                <a:spcPts val="0"/>
              </a:spcAft>
              <a:defRPr/>
            </a:pPr>
            <a:r>
              <a:rPr lang="fr-FR" dirty="0"/>
              <a:t>	</a:t>
            </a:r>
            <a:r>
              <a:rPr lang="fr-FR" dirty="0" err="1"/>
              <a:t>namespace</a:t>
            </a:r>
            <a:r>
              <a:rPr lang="fr-FR" dirty="0"/>
              <a:t>=</a:t>
            </a:r>
            <a:r>
              <a:rPr lang="fr-FR" i="1" dirty="0"/>
              <a:t>"http://www.example.org/Messages"/&gt;</a:t>
            </a:r>
          </a:p>
          <a:p>
            <a:pPr fontAlgn="auto">
              <a:spcBef>
                <a:spcPts val="0"/>
              </a:spcBef>
              <a:spcAft>
                <a:spcPts val="0"/>
              </a:spcAft>
              <a:defRPr/>
            </a:pPr>
            <a:endParaRPr lang="fr" dirty="0"/>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itemRFQMessage</a:t>
            </a:r>
            <a:r>
              <a:rPr lang="fr-FR" i="1" dirty="0"/>
              <a:t>" </a:t>
            </a:r>
            <a:r>
              <a:rPr lang="fr-FR" i="1" dirty="0" err="1"/>
              <a:t>structureRef</a:t>
            </a:r>
            <a:r>
              <a:rPr lang="fr-FR" i="1" dirty="0"/>
              <a:t>="</a:t>
            </a:r>
            <a:r>
              <a:rPr lang="fr-FR" i="1" dirty="0" err="1"/>
              <a:t>myData:rfqRequest</a:t>
            </a:r>
            <a:r>
              <a:rPr lang="fr-FR" i="1" dirty="0"/>
              <a:t>"&gt;</a:t>
            </a:r>
          </a:p>
          <a:p>
            <a:pPr fontAlgn="auto">
              <a:spcBef>
                <a:spcPts val="0"/>
              </a:spcBef>
              <a:spcAft>
                <a:spcPts val="0"/>
              </a:spcAft>
              <a:defRPr/>
            </a:pPr>
            <a:r>
              <a:rPr lang="fr-FR" dirty="0"/>
              <a:t>      &lt;!-- Single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itemQuoteMessage</a:t>
            </a:r>
            <a:r>
              <a:rPr lang="fr-FR" i="1" dirty="0"/>
              <a:t>" </a:t>
            </a:r>
            <a:r>
              <a:rPr lang="fr-FR" i="1" dirty="0" err="1"/>
              <a:t>structureRef</a:t>
            </a:r>
            <a:r>
              <a:rPr lang="fr-FR" i="1" dirty="0"/>
              <a:t>="</a:t>
            </a:r>
            <a:r>
              <a:rPr lang="fr-FR" i="1" dirty="0" err="1"/>
              <a:t>myData:rfqResponse</a:t>
            </a:r>
            <a:r>
              <a:rPr lang="fr-FR" i="1" dirty="0"/>
              <a:t>"&gt;</a:t>
            </a:r>
          </a:p>
          <a:p>
            <a:pPr fontAlgn="auto">
              <a:spcBef>
                <a:spcPts val="0"/>
              </a:spcBef>
              <a:spcAft>
                <a:spcPts val="0"/>
              </a:spcAft>
              <a:defRPr/>
            </a:pPr>
            <a:r>
              <a:rPr lang="fr-FR" dirty="0"/>
              <a:t>      &lt;!-- Single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itemFaultMessage</a:t>
            </a:r>
            <a:r>
              <a:rPr lang="fr-FR" i="1" dirty="0"/>
              <a:t>" </a:t>
            </a:r>
            <a:r>
              <a:rPr lang="fr-FR" i="1" dirty="0" err="1"/>
              <a:t>structureRef</a:t>
            </a:r>
            <a:r>
              <a:rPr lang="fr-FR" i="1" dirty="0"/>
              <a:t>="</a:t>
            </a:r>
            <a:r>
              <a:rPr lang="fr-FR" i="1" dirty="0" err="1"/>
              <a:t>myData:rfqFault</a:t>
            </a:r>
            <a:r>
              <a:rPr lang="fr-FR" i="1" dirty="0"/>
              <a:t>"&gt;</a:t>
            </a:r>
          </a:p>
          <a:p>
            <a:pPr fontAlgn="auto">
              <a:spcBef>
                <a:spcPts val="0"/>
              </a:spcBef>
              <a:spcAft>
                <a:spcPts val="0"/>
              </a:spcAft>
              <a:defRPr/>
            </a:pPr>
            <a:r>
              <a:rPr lang="fr-FR" dirty="0"/>
              <a:t>      &lt;!-- Single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itemOrderRequest</a:t>
            </a:r>
            <a:r>
              <a:rPr lang="fr-FR" i="1" dirty="0"/>
              <a:t>" </a:t>
            </a:r>
            <a:r>
              <a:rPr lang="fr-FR" i="1" dirty="0" err="1"/>
              <a:t>structureRef</a:t>
            </a:r>
            <a:r>
              <a:rPr lang="fr-FR" i="1" dirty="0"/>
              <a:t>="</a:t>
            </a:r>
            <a:r>
              <a:rPr lang="fr-FR" i="1" dirty="0" err="1"/>
              <a:t>myData:orderRequest</a:t>
            </a:r>
            <a:r>
              <a:rPr lang="fr-FR"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FR" dirty="0"/>
              <a:t>   &lt;</a:t>
            </a:r>
            <a:r>
              <a:rPr lang="fr-FR" dirty="0" err="1"/>
              <a:t>itemDefinition</a:t>
            </a:r>
            <a:r>
              <a:rPr lang="fr-FR" dirty="0"/>
              <a:t> id=</a:t>
            </a:r>
            <a:r>
              <a:rPr lang="fr-FR" i="1" dirty="0"/>
              <a:t>"</a:t>
            </a:r>
            <a:r>
              <a:rPr lang="fr-FR" i="1" dirty="0" err="1"/>
              <a:t>itemOrderResponse</a:t>
            </a:r>
            <a:r>
              <a:rPr lang="fr-FR" i="1" dirty="0"/>
              <a:t>" </a:t>
            </a:r>
            <a:r>
              <a:rPr lang="fr-FR" i="1" dirty="0" err="1"/>
              <a:t>structureRef</a:t>
            </a:r>
            <a:r>
              <a:rPr lang="fr-FR" i="1" dirty="0"/>
              <a:t>="</a:t>
            </a:r>
            <a:r>
              <a:rPr lang="fr-FR" i="1" dirty="0" err="1"/>
              <a:t>myData:orderResponse</a:t>
            </a:r>
            <a:r>
              <a:rPr lang="fr-FR"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itemDefinition</a:t>
            </a:r>
            <a:r>
              <a:rPr lang="en-US" dirty="0"/>
              <a:t> id=</a:t>
            </a:r>
            <a:r>
              <a:rPr lang="en-US" i="1" dirty="0"/>
              <a:t>"</a:t>
            </a:r>
            <a:r>
              <a:rPr lang="en-US" i="1" dirty="0" err="1"/>
              <a:t>itemShippingRequest</a:t>
            </a:r>
            <a:r>
              <a:rPr lang="en-US" i="1" dirty="0"/>
              <a:t>" </a:t>
            </a:r>
            <a:r>
              <a:rPr lang="en-US" i="1" dirty="0" err="1"/>
              <a:t>structureRef</a:t>
            </a:r>
            <a:r>
              <a:rPr lang="en-US" i="1" dirty="0"/>
              <a:t>="</a:t>
            </a:r>
            <a:r>
              <a:rPr lang="en-US" i="1" dirty="0" err="1"/>
              <a:t>myData:shippingRequest</a:t>
            </a:r>
            <a:r>
              <a:rPr lang="en-US"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itemDefinition</a:t>
            </a:r>
            <a:r>
              <a:rPr lang="en-US" dirty="0"/>
              <a:t> id=</a:t>
            </a:r>
            <a:r>
              <a:rPr lang="en-US" i="1" dirty="0"/>
              <a:t>"</a:t>
            </a:r>
            <a:r>
              <a:rPr lang="en-US" i="1" dirty="0" err="1"/>
              <a:t>itemShippingResponse</a:t>
            </a:r>
            <a:r>
              <a:rPr lang="en-US" i="1" dirty="0"/>
              <a:t>" </a:t>
            </a:r>
            <a:r>
              <a:rPr lang="en-US" i="1" dirty="0" err="1"/>
              <a:t>structureRef</a:t>
            </a:r>
            <a:r>
              <a:rPr lang="en-US" i="1" dirty="0"/>
              <a:t>="</a:t>
            </a:r>
            <a:r>
              <a:rPr lang="en-US" i="1" dirty="0" err="1"/>
              <a:t>myData:shippingResponse</a:t>
            </a:r>
            <a:r>
              <a:rPr lang="en-US" i="1" dirty="0"/>
              <a:t>"&gt;</a:t>
            </a:r>
          </a:p>
          <a:p>
            <a:pPr fontAlgn="auto">
              <a:spcBef>
                <a:spcPts val="0"/>
              </a:spcBef>
              <a:spcAft>
                <a:spcPts val="0"/>
              </a:spcAft>
              <a:defRPr/>
            </a:pPr>
            <a:r>
              <a:rPr lang="fr-FR" dirty="0"/>
              <a:t>      &lt;!-- </a:t>
            </a:r>
            <a:r>
              <a:rPr lang="fr-FR" u="sng" dirty="0"/>
              <a:t>Multi part message --&gt;</a:t>
            </a:r>
          </a:p>
          <a:p>
            <a:pPr fontAlgn="auto">
              <a:spcBef>
                <a:spcPts val="0"/>
              </a:spcBef>
              <a:spcAft>
                <a:spcPts val="0"/>
              </a:spcAft>
              <a:defRPr/>
            </a:pPr>
            <a:r>
              <a:rPr lang="fr-FR" dirty="0"/>
              <a:t>   &lt;/</a:t>
            </a:r>
            <a:r>
              <a:rPr lang="fr-FR" dirty="0" err="1"/>
              <a:t>itemDefinition</a:t>
            </a:r>
            <a:r>
              <a:rPr lang="fr-FR" dirty="0"/>
              <a:t>&gt;</a:t>
            </a:r>
          </a:p>
          <a:p>
            <a:pPr fontAlgn="auto">
              <a:spcBef>
                <a:spcPts val="0"/>
              </a:spcBef>
              <a:spcAft>
                <a:spcPts val="0"/>
              </a:spcAft>
              <a:defRPr/>
            </a:pPr>
            <a:endParaRPr lang="fr" dirty="0"/>
          </a:p>
          <a:p>
            <a:pPr fontAlgn="auto">
              <a:spcBef>
                <a:spcPts val="0"/>
              </a:spcBef>
              <a:spcAft>
                <a:spcPts val="0"/>
              </a:spcAft>
              <a:defRPr/>
            </a:pPr>
            <a:r>
              <a:rPr lang="fr-FR" dirty="0"/>
              <a:t>   &lt;message id=</a:t>
            </a:r>
            <a:r>
              <a:rPr lang="fr-FR" i="1" dirty="0"/>
              <a:t>"</a:t>
            </a:r>
            <a:r>
              <a:rPr lang="fr-FR" i="1" dirty="0" err="1"/>
              <a:t>msgRFQ</a:t>
            </a:r>
            <a:r>
              <a:rPr lang="fr-FR" i="1" dirty="0"/>
              <a:t>" </a:t>
            </a:r>
            <a:r>
              <a:rPr lang="fr-FR" i="1" dirty="0" err="1"/>
              <a:t>name</a:t>
            </a:r>
            <a:r>
              <a:rPr lang="fr-FR" i="1" dirty="0"/>
              <a:t>="RFQ Message" </a:t>
            </a:r>
            <a:r>
              <a:rPr lang="fr-FR" i="1" dirty="0" err="1"/>
              <a:t>itemRef</a:t>
            </a:r>
            <a:r>
              <a:rPr lang="fr-FR" i="1" dirty="0"/>
              <a:t>="</a:t>
            </a:r>
            <a:r>
              <a:rPr lang="fr-FR" i="1" dirty="0" err="1"/>
              <a:t>tns:itemRFQMessage</a:t>
            </a:r>
            <a:r>
              <a:rPr lang="fr-FR" i="1" dirty="0"/>
              <a:t>"/&gt;</a:t>
            </a:r>
          </a:p>
          <a:p>
            <a:pPr fontAlgn="auto">
              <a:spcBef>
                <a:spcPts val="0"/>
              </a:spcBef>
              <a:spcAft>
                <a:spcPts val="0"/>
              </a:spcAft>
              <a:defRPr/>
            </a:pPr>
            <a:r>
              <a:rPr lang="fr-FR" dirty="0"/>
              <a:t>   &lt;message id=</a:t>
            </a:r>
            <a:r>
              <a:rPr lang="fr-FR" i="1" dirty="0"/>
              <a:t>"</a:t>
            </a:r>
            <a:r>
              <a:rPr lang="fr-FR" i="1" dirty="0" err="1"/>
              <a:t>msgQuote</a:t>
            </a:r>
            <a:r>
              <a:rPr lang="fr-FR" i="1" dirty="0"/>
              <a:t>" </a:t>
            </a:r>
            <a:r>
              <a:rPr lang="fr-FR" i="1" dirty="0" err="1"/>
              <a:t>name</a:t>
            </a:r>
            <a:r>
              <a:rPr lang="fr-FR" i="1" dirty="0"/>
              <a:t>="</a:t>
            </a:r>
            <a:r>
              <a:rPr lang="fr-FR" i="1" dirty="0" err="1"/>
              <a:t>Quote</a:t>
            </a:r>
            <a:r>
              <a:rPr lang="fr-FR" i="1" dirty="0"/>
              <a:t> Message" </a:t>
            </a:r>
            <a:r>
              <a:rPr lang="fr-FR" i="1" dirty="0" err="1"/>
              <a:t>itemRef</a:t>
            </a:r>
            <a:r>
              <a:rPr lang="fr-FR" i="1" dirty="0"/>
              <a:t>="</a:t>
            </a:r>
            <a:r>
              <a:rPr lang="fr-FR" i="1" dirty="0" err="1"/>
              <a:t>tns:itemQuoteMessage</a:t>
            </a:r>
            <a:r>
              <a:rPr lang="fr-FR" i="1" dirty="0"/>
              <a:t>"/&gt;</a:t>
            </a:r>
          </a:p>
          <a:p>
            <a:pPr fontAlgn="auto">
              <a:spcBef>
                <a:spcPts val="0"/>
              </a:spcBef>
              <a:spcAft>
                <a:spcPts val="0"/>
              </a:spcAft>
              <a:defRPr/>
            </a:pPr>
            <a:r>
              <a:rPr lang="fr-FR" dirty="0"/>
              <a:t>   &lt;message id=</a:t>
            </a:r>
            <a:r>
              <a:rPr lang="fr-FR" i="1" dirty="0"/>
              <a:t>"</a:t>
            </a:r>
            <a:r>
              <a:rPr lang="fr-FR" i="1" dirty="0" err="1"/>
              <a:t>msgFault</a:t>
            </a:r>
            <a:r>
              <a:rPr lang="fr-FR" i="1" dirty="0"/>
              <a:t>" </a:t>
            </a:r>
            <a:r>
              <a:rPr lang="fr-FR" i="1" dirty="0" err="1"/>
              <a:t>name</a:t>
            </a:r>
            <a:r>
              <a:rPr lang="fr-FR" i="1" dirty="0"/>
              <a:t>="</a:t>
            </a:r>
            <a:r>
              <a:rPr lang="fr-FR" i="1" dirty="0" err="1"/>
              <a:t>Fault</a:t>
            </a:r>
            <a:r>
              <a:rPr lang="fr-FR" i="1" dirty="0"/>
              <a:t> Message" </a:t>
            </a:r>
            <a:r>
              <a:rPr lang="fr-FR" i="1" dirty="0" err="1"/>
              <a:t>itemRef</a:t>
            </a:r>
            <a:r>
              <a:rPr lang="fr-FR" i="1" dirty="0"/>
              <a:t>="</a:t>
            </a:r>
            <a:r>
              <a:rPr lang="fr-FR" i="1" dirty="0" err="1"/>
              <a:t>tns:itemFaultMessage</a:t>
            </a:r>
            <a:r>
              <a:rPr lang="fr-FR" i="1" dirty="0"/>
              <a:t>"/&gt;</a:t>
            </a:r>
          </a:p>
          <a:p>
            <a:pPr fontAlgn="auto">
              <a:spcBef>
                <a:spcPts val="0"/>
              </a:spcBef>
              <a:spcAft>
                <a:spcPts val="0"/>
              </a:spcAft>
              <a:defRPr/>
            </a:pPr>
            <a:r>
              <a:rPr lang="fr-FR" dirty="0"/>
              <a:t>   &lt;message id=</a:t>
            </a:r>
            <a:r>
              <a:rPr lang="fr-FR" i="1" dirty="0"/>
              <a:t>"</a:t>
            </a:r>
            <a:r>
              <a:rPr lang="fr-FR" i="1" dirty="0" err="1"/>
              <a:t>msgOrderData</a:t>
            </a:r>
            <a:r>
              <a:rPr lang="fr-FR" i="1" dirty="0"/>
              <a:t>" </a:t>
            </a:r>
            <a:r>
              <a:rPr lang="fr-FR" i="1" dirty="0" err="1"/>
              <a:t>name</a:t>
            </a:r>
            <a:r>
              <a:rPr lang="fr-FR" i="1" dirty="0"/>
              <a:t>="</a:t>
            </a:r>
            <a:r>
              <a:rPr lang="fr-FR" i="1" dirty="0" err="1"/>
              <a:t>Order</a:t>
            </a:r>
            <a:r>
              <a:rPr lang="fr-FR" i="1" dirty="0"/>
              <a:t> Data Message" </a:t>
            </a:r>
            <a:r>
              <a:rPr lang="fr-FR" i="1" dirty="0" err="1"/>
              <a:t>itemRef</a:t>
            </a:r>
            <a:r>
              <a:rPr lang="fr-FR" i="1" dirty="0"/>
              <a:t>="</a:t>
            </a:r>
            <a:r>
              <a:rPr lang="fr-FR" i="1" dirty="0" err="1"/>
              <a:t>tns:itemOrderRequest</a:t>
            </a:r>
            <a:r>
              <a:rPr lang="fr-FR" i="1" dirty="0"/>
              <a:t>"/&gt;</a:t>
            </a:r>
          </a:p>
          <a:p>
            <a:pPr fontAlgn="auto">
              <a:spcBef>
                <a:spcPts val="0"/>
              </a:spcBef>
              <a:spcAft>
                <a:spcPts val="0"/>
              </a:spcAft>
              <a:defRPr/>
            </a:pPr>
            <a:r>
              <a:rPr lang="fr-FR" dirty="0"/>
              <a:t>   &lt;message id=</a:t>
            </a:r>
            <a:r>
              <a:rPr lang="fr-FR" i="1" dirty="0"/>
              <a:t>"</a:t>
            </a:r>
            <a:r>
              <a:rPr lang="fr-FR" i="1" dirty="0" err="1"/>
              <a:t>msgOrderConfirmation</a:t>
            </a:r>
            <a:r>
              <a:rPr lang="fr-FR" i="1" dirty="0"/>
              <a:t>" </a:t>
            </a:r>
            <a:r>
              <a:rPr lang="fr-FR" i="1" dirty="0" err="1"/>
              <a:t>name</a:t>
            </a:r>
            <a:r>
              <a:rPr lang="fr-FR" i="1" dirty="0"/>
              <a:t>="</a:t>
            </a:r>
            <a:r>
              <a:rPr lang="fr-FR" i="1" dirty="0" err="1"/>
              <a:t>Order</a:t>
            </a:r>
            <a:r>
              <a:rPr lang="fr-FR" i="1" dirty="0"/>
              <a:t> Confirmation Message" </a:t>
            </a:r>
            <a:r>
              <a:rPr lang="fr-FR" i="1" dirty="0" err="1"/>
              <a:t>itemRef</a:t>
            </a:r>
            <a:r>
              <a:rPr lang="fr-FR" i="1" dirty="0"/>
              <a:t>="</a:t>
            </a:r>
            <a:r>
              <a:rPr lang="fr-FR" i="1" dirty="0" err="1"/>
              <a:t>tns:itemOrderResponse</a:t>
            </a:r>
            <a:r>
              <a:rPr lang="fr-FR" i="1" dirty="0"/>
              <a:t>"/&gt;</a:t>
            </a:r>
          </a:p>
          <a:p>
            <a:pPr fontAlgn="auto">
              <a:spcBef>
                <a:spcPts val="0"/>
              </a:spcBef>
              <a:spcAft>
                <a:spcPts val="0"/>
              </a:spcAft>
              <a:defRPr/>
            </a:pPr>
            <a:r>
              <a:rPr lang="en-US" dirty="0"/>
              <a:t>   &lt;message id=</a:t>
            </a:r>
            <a:r>
              <a:rPr lang="en-US" i="1" dirty="0"/>
              <a:t>"</a:t>
            </a:r>
            <a:r>
              <a:rPr lang="en-US" i="1" dirty="0" err="1"/>
              <a:t>msgShippingData</a:t>
            </a:r>
            <a:r>
              <a:rPr lang="en-US" i="1" dirty="0"/>
              <a:t>" name="Shipping Data Message" </a:t>
            </a:r>
            <a:r>
              <a:rPr lang="en-US" i="1" dirty="0" err="1"/>
              <a:t>itemRef</a:t>
            </a:r>
            <a:r>
              <a:rPr lang="en-US" i="1" dirty="0"/>
              <a:t>="</a:t>
            </a:r>
            <a:r>
              <a:rPr lang="en-US" i="1" dirty="0" err="1"/>
              <a:t>tns:itemShippingRequest</a:t>
            </a:r>
            <a:r>
              <a:rPr lang="en-US" i="1" dirty="0"/>
              <a:t>"/&gt;</a:t>
            </a:r>
          </a:p>
          <a:p>
            <a:pPr fontAlgn="auto">
              <a:spcBef>
                <a:spcPts val="0"/>
              </a:spcBef>
              <a:spcAft>
                <a:spcPts val="0"/>
              </a:spcAft>
              <a:defRPr/>
            </a:pPr>
            <a:r>
              <a:rPr lang="en-US" dirty="0"/>
              <a:t>   &lt;message id=</a:t>
            </a:r>
            <a:r>
              <a:rPr lang="en-US" i="1" dirty="0"/>
              <a:t>"</a:t>
            </a:r>
            <a:r>
              <a:rPr lang="en-US" i="1" dirty="0" err="1"/>
              <a:t>msgShippingConfirmation</a:t>
            </a:r>
            <a:r>
              <a:rPr lang="en-US" i="1" dirty="0"/>
              <a:t>" name="Shipping Confirmation Message" </a:t>
            </a:r>
            <a:r>
              <a:rPr lang="en-US" i="1" dirty="0" err="1"/>
              <a:t>itemRef</a:t>
            </a:r>
            <a:r>
              <a:rPr lang="en-US" i="1" dirty="0"/>
              <a:t>="</a:t>
            </a:r>
            <a:r>
              <a:rPr lang="en-US" i="1" dirty="0" err="1"/>
              <a:t>tns:itemShippingResponse</a:t>
            </a:r>
            <a:r>
              <a:rPr lang="en-US" i="1" dirty="0"/>
              <a:t>"/&gt;</a:t>
            </a:r>
          </a:p>
          <a:p>
            <a:pPr fontAlgn="auto">
              <a:spcBef>
                <a:spcPts val="0"/>
              </a:spcBef>
              <a:spcAft>
                <a:spcPts val="0"/>
              </a:spcAft>
              <a:defRPr/>
            </a:pPr>
            <a:endParaRPr lang="fr" dirty="0"/>
          </a:p>
          <a:p>
            <a:pPr fontAlgn="auto">
              <a:spcBef>
                <a:spcPts val="0"/>
              </a:spcBef>
              <a:spcAft>
                <a:spcPts val="0"/>
              </a:spcAft>
              <a:defRPr/>
            </a:pPr>
            <a:r>
              <a:rPr lang="en-US" dirty="0"/>
              <a:t>   &lt;</a:t>
            </a:r>
            <a:r>
              <a:rPr lang="en-US" dirty="0" err="1"/>
              <a:t>partnerEntity</a:t>
            </a:r>
            <a:r>
              <a:rPr lang="en-US" dirty="0"/>
              <a:t> id=</a:t>
            </a:r>
            <a:r>
              <a:rPr lang="en-US" i="1" dirty="0"/>
              <a:t>"</a:t>
            </a:r>
            <a:r>
              <a:rPr lang="en-US" i="1" dirty="0" err="1"/>
              <a:t>theSeller</a:t>
            </a:r>
            <a:r>
              <a:rPr lang="en-US" i="1" dirty="0"/>
              <a:t>" name="The Seller"&gt;</a:t>
            </a:r>
          </a:p>
          <a:p>
            <a:pPr fontAlgn="auto">
              <a:spcBef>
                <a:spcPts val="0"/>
              </a:spcBef>
              <a:spcAft>
                <a:spcPts val="0"/>
              </a:spcAft>
              <a:defRPr/>
            </a:pPr>
            <a:r>
              <a:rPr lang="fr-FR" dirty="0"/>
              <a:t>   	 &lt;</a:t>
            </a:r>
            <a:r>
              <a:rPr lang="fr-FR" dirty="0" err="1"/>
              <a:t>participantRef</a:t>
            </a:r>
            <a:r>
              <a:rPr lang="fr-FR" dirty="0"/>
              <a:t>&gt;</a:t>
            </a:r>
            <a:r>
              <a:rPr lang="fr-FR" dirty="0" err="1"/>
              <a:t>tns:seller</a:t>
            </a:r>
            <a:r>
              <a:rPr lang="fr-FR" dirty="0"/>
              <a:t>&lt;/</a:t>
            </a:r>
            <a:r>
              <a:rPr lang="fr-FR" dirty="0" err="1"/>
              <a:t>participantRef</a:t>
            </a:r>
            <a:r>
              <a:rPr lang="fr-FR" dirty="0"/>
              <a:t>&gt;</a:t>
            </a:r>
          </a:p>
          <a:p>
            <a:pPr fontAlgn="auto">
              <a:spcBef>
                <a:spcPts val="0"/>
              </a:spcBef>
              <a:spcAft>
                <a:spcPts val="0"/>
              </a:spcAft>
              <a:defRPr/>
            </a:pPr>
            <a:r>
              <a:rPr lang="fr-FR" dirty="0"/>
              <a:t>   &lt;/</a:t>
            </a:r>
            <a:r>
              <a:rPr lang="fr-FR" dirty="0" err="1"/>
              <a:t>partnerEntity</a:t>
            </a:r>
            <a:r>
              <a:rPr lang="fr-FR" dirty="0"/>
              <a:t>&gt;</a:t>
            </a:r>
          </a:p>
          <a:p>
            <a:pPr fontAlgn="auto">
              <a:spcBef>
                <a:spcPts val="0"/>
              </a:spcBef>
              <a:spcAft>
                <a:spcPts val="0"/>
              </a:spcAft>
              <a:defRPr/>
            </a:pPr>
            <a:r>
              <a:rPr lang="en-US" dirty="0"/>
              <a:t>   &lt;</a:t>
            </a:r>
            <a:r>
              <a:rPr lang="en-US" dirty="0" err="1"/>
              <a:t>partnerRole</a:t>
            </a:r>
            <a:r>
              <a:rPr lang="en-US" dirty="0"/>
              <a:t> id=</a:t>
            </a:r>
            <a:r>
              <a:rPr lang="en-US" i="1" dirty="0"/>
              <a:t>"</a:t>
            </a:r>
            <a:r>
              <a:rPr lang="en-US" i="1" dirty="0" err="1"/>
              <a:t>aBuyer</a:t>
            </a:r>
            <a:r>
              <a:rPr lang="en-US" i="1" dirty="0"/>
              <a:t>" name="A Buyer"&gt;</a:t>
            </a:r>
          </a:p>
          <a:p>
            <a:pPr fontAlgn="auto">
              <a:spcBef>
                <a:spcPts val="0"/>
              </a:spcBef>
              <a:spcAft>
                <a:spcPts val="0"/>
              </a:spcAft>
              <a:defRPr/>
            </a:pPr>
            <a:r>
              <a:rPr lang="fr-FR" dirty="0"/>
              <a:t>	   &lt;</a:t>
            </a:r>
            <a:r>
              <a:rPr lang="fr-FR" dirty="0" err="1"/>
              <a:t>participantRef</a:t>
            </a:r>
            <a:r>
              <a:rPr lang="fr-FR" dirty="0"/>
              <a:t>&gt;</a:t>
            </a:r>
            <a:r>
              <a:rPr lang="fr-FR" dirty="0" err="1"/>
              <a:t>tns:buyer</a:t>
            </a:r>
            <a:r>
              <a:rPr lang="fr-FR" dirty="0"/>
              <a:t>&lt;/</a:t>
            </a:r>
            <a:r>
              <a:rPr lang="fr-FR" dirty="0" err="1"/>
              <a:t>participantRef</a:t>
            </a:r>
            <a:r>
              <a:rPr lang="fr-FR" dirty="0"/>
              <a:t>&gt;</a:t>
            </a:r>
          </a:p>
          <a:p>
            <a:pPr fontAlgn="auto">
              <a:spcBef>
                <a:spcPts val="0"/>
              </a:spcBef>
              <a:spcAft>
                <a:spcPts val="0"/>
              </a:spcAft>
              <a:defRPr/>
            </a:pPr>
            <a:r>
              <a:rPr lang="fr-FR" dirty="0"/>
              <a:t>   &lt;/</a:t>
            </a:r>
            <a:r>
              <a:rPr lang="fr-FR" dirty="0" err="1"/>
              <a:t>partnerRole</a:t>
            </a:r>
            <a:r>
              <a:rPr lang="fr-FR" dirty="0"/>
              <a:t>&gt;</a:t>
            </a:r>
          </a:p>
          <a:p>
            <a:pPr fontAlgn="auto">
              <a:spcBef>
                <a:spcPts val="0"/>
              </a:spcBef>
              <a:spcAft>
                <a:spcPts val="0"/>
              </a:spcAft>
              <a:defRPr/>
            </a:pPr>
            <a:r>
              <a:rPr lang="en-US" dirty="0"/>
              <a:t>   &lt;</a:t>
            </a:r>
            <a:r>
              <a:rPr lang="en-US" dirty="0" err="1"/>
              <a:t>partnerRole</a:t>
            </a:r>
            <a:r>
              <a:rPr lang="en-US" dirty="0"/>
              <a:t> id=</a:t>
            </a:r>
            <a:r>
              <a:rPr lang="en-US" i="1" dirty="0"/>
              <a:t>"</a:t>
            </a:r>
            <a:r>
              <a:rPr lang="en-US" i="1" dirty="0" err="1"/>
              <a:t>aShipper</a:t>
            </a:r>
            <a:r>
              <a:rPr lang="en-US" i="1" dirty="0"/>
              <a:t>" name="A Shipper"&gt;</a:t>
            </a:r>
          </a:p>
          <a:p>
            <a:pPr fontAlgn="auto">
              <a:spcBef>
                <a:spcPts val="0"/>
              </a:spcBef>
              <a:spcAft>
                <a:spcPts val="0"/>
              </a:spcAft>
              <a:defRPr/>
            </a:pPr>
            <a:r>
              <a:rPr lang="fr-FR" dirty="0"/>
              <a:t>	   &lt;</a:t>
            </a:r>
            <a:r>
              <a:rPr lang="fr-FR" dirty="0" err="1"/>
              <a:t>participantRef</a:t>
            </a:r>
            <a:r>
              <a:rPr lang="fr-FR" dirty="0"/>
              <a:t>&gt;</a:t>
            </a:r>
            <a:r>
              <a:rPr lang="fr-FR" dirty="0" err="1"/>
              <a:t>tns:shipper</a:t>
            </a:r>
            <a:r>
              <a:rPr lang="fr-FR" dirty="0"/>
              <a:t>&lt;/</a:t>
            </a:r>
            <a:r>
              <a:rPr lang="fr-FR" dirty="0" err="1"/>
              <a:t>participantRef</a:t>
            </a:r>
            <a:r>
              <a:rPr lang="fr-FR" dirty="0"/>
              <a:t>&gt;</a:t>
            </a:r>
          </a:p>
          <a:p>
            <a:pPr fontAlgn="auto">
              <a:spcBef>
                <a:spcPts val="0"/>
              </a:spcBef>
              <a:spcAft>
                <a:spcPts val="0"/>
              </a:spcAft>
              <a:defRPr/>
            </a:pPr>
            <a:r>
              <a:rPr lang="fr-FR" dirty="0"/>
              <a:t>   &lt;/</a:t>
            </a:r>
            <a:r>
              <a:rPr lang="fr-FR" dirty="0" err="1"/>
              <a:t>partnerRole</a:t>
            </a:r>
            <a:r>
              <a:rPr lang="fr-FR"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correlationProperty</a:t>
            </a:r>
            <a:r>
              <a:rPr lang="en-US" dirty="0"/>
              <a:t> id=</a:t>
            </a:r>
            <a:r>
              <a:rPr lang="en-US" i="1" dirty="0"/>
              <a:t>"</a:t>
            </a:r>
            <a:r>
              <a:rPr lang="en-US" i="1" dirty="0" err="1"/>
              <a:t>propQuoteID</a:t>
            </a:r>
            <a:r>
              <a:rPr lang="en-US" i="1" dirty="0"/>
              <a:t>" name="Property Quote ID" type="</a:t>
            </a:r>
            <a:r>
              <a:rPr lang="en-US" i="1" dirty="0" err="1"/>
              <a:t>xsd:string</a:t>
            </a:r>
            <a:r>
              <a:rPr lang="en-US" i="1"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tns:msgRFQ</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request</a:t>
            </a:r>
            <a:r>
              <a:rPr lang="fr-FR" dirty="0"/>
              <a:t>/</a:t>
            </a:r>
            <a:r>
              <a:rPr lang="fr-FR" dirty="0" err="1"/>
              <a:t>quoteID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tns:msgQuote</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response</a:t>
            </a:r>
            <a:r>
              <a:rPr lang="fr-FR" dirty="0"/>
              <a:t>/</a:t>
            </a:r>
            <a:r>
              <a:rPr lang="fr-FR" dirty="0" err="1"/>
              <a:t>quoteID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tns:msgFault</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fault</a:t>
            </a:r>
            <a:r>
              <a:rPr lang="fr-FR" dirty="0"/>
              <a:t>/</a:t>
            </a:r>
            <a:r>
              <a:rPr lang="fr-FR" dirty="0" err="1"/>
              <a:t>quoteID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priceQuotationRef</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a:t>
            </a:r>
            <a:r>
              <a:rPr lang="fr-FR" dirty="0"/>
              <a:t>&gt;</a:t>
            </a:r>
          </a:p>
          <a:p>
            <a:pPr fontAlgn="auto">
              <a:spcBef>
                <a:spcPts val="0"/>
              </a:spcBef>
              <a:spcAft>
                <a:spcPts val="0"/>
              </a:spcAft>
              <a:defRPr/>
            </a:pPr>
            <a:r>
              <a:rPr lang="en-US" dirty="0"/>
              <a:t>   &lt;</a:t>
            </a:r>
            <a:r>
              <a:rPr lang="en-US" dirty="0" err="1"/>
              <a:t>correlationProperty</a:t>
            </a:r>
            <a:r>
              <a:rPr lang="en-US" dirty="0"/>
              <a:t> id=</a:t>
            </a:r>
            <a:r>
              <a:rPr lang="en-US" i="1" dirty="0"/>
              <a:t>"</a:t>
            </a:r>
            <a:r>
              <a:rPr lang="en-US" i="1" dirty="0" err="1"/>
              <a:t>propCustomerID</a:t>
            </a:r>
            <a:r>
              <a:rPr lang="en-US" i="1" dirty="0"/>
              <a:t>" name="Property Customer ID" type="</a:t>
            </a:r>
            <a:r>
              <a:rPr lang="en-US" i="1" dirty="0" err="1"/>
              <a:t>xsd:string</a:t>
            </a:r>
            <a:r>
              <a:rPr lang="en-US" i="1"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customer</a:t>
            </a:r>
            <a:r>
              <a:rPr lang="fr-FR" dirty="0"/>
              <a:t>/id&lt;/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tns:msgOrderConfirmation</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customerID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a:t>
            </a:r>
            <a:r>
              <a:rPr lang="fr-FR" dirty="0"/>
              <a:t>&gt;</a:t>
            </a:r>
          </a:p>
          <a:p>
            <a:pPr fontAlgn="auto">
              <a:spcBef>
                <a:spcPts val="0"/>
              </a:spcBef>
              <a:spcAft>
                <a:spcPts val="0"/>
              </a:spcAft>
              <a:defRPr/>
            </a:pPr>
            <a:r>
              <a:rPr lang="en-US" dirty="0"/>
              <a:t>   &lt;</a:t>
            </a:r>
            <a:r>
              <a:rPr lang="en-US" dirty="0" err="1"/>
              <a:t>correlationProperty</a:t>
            </a:r>
            <a:r>
              <a:rPr lang="en-US" dirty="0"/>
              <a:t> id=</a:t>
            </a:r>
            <a:r>
              <a:rPr lang="en-US" i="1" dirty="0"/>
              <a:t>"</a:t>
            </a:r>
            <a:r>
              <a:rPr lang="en-US" i="1" dirty="0" err="1"/>
              <a:t>propOrderID</a:t>
            </a:r>
            <a:r>
              <a:rPr lang="en-US" i="1" dirty="0"/>
              <a:t>" name="Property Order ID" type="</a:t>
            </a:r>
            <a:r>
              <a:rPr lang="en-US" i="1" dirty="0" err="1"/>
              <a:t>xsd:string</a:t>
            </a:r>
            <a:r>
              <a:rPr lang="en-US" i="1"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tns:msgOrderConfirmation</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tns:msgShippingData</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correlationPropertyRetrievalExpression</a:t>
            </a:r>
            <a:r>
              <a:rPr lang="fr-FR" dirty="0"/>
              <a:t> </a:t>
            </a:r>
            <a:r>
              <a:rPr lang="fr-FR" dirty="0" err="1"/>
              <a:t>messageRef</a:t>
            </a:r>
            <a:r>
              <a:rPr lang="fr-FR" dirty="0"/>
              <a:t>=</a:t>
            </a:r>
            <a:r>
              <a:rPr lang="fr-FR" i="1" dirty="0"/>
              <a:t>"</a:t>
            </a:r>
            <a:r>
              <a:rPr lang="fr-FR" i="1" dirty="0" err="1"/>
              <a:t>tns:msgShippingConfirmation</a:t>
            </a:r>
            <a:r>
              <a:rPr lang="fr-FR" i="1" dirty="0"/>
              <a:t>"&gt;</a:t>
            </a:r>
          </a:p>
          <a:p>
            <a:pPr fontAlgn="auto">
              <a:spcBef>
                <a:spcPts val="0"/>
              </a:spcBef>
              <a:spcAft>
                <a:spcPts val="0"/>
              </a:spcAft>
              <a:defRPr/>
            </a:pPr>
            <a:r>
              <a:rPr lang="fr-FR" dirty="0"/>
              <a:t>         &lt;</a:t>
            </a:r>
            <a:r>
              <a:rPr lang="fr-FR" dirty="0" err="1"/>
              <a:t>messagePath</a:t>
            </a:r>
            <a:r>
              <a:rPr lang="fr-FR" dirty="0"/>
              <a:t>&gt;/</a:t>
            </a:r>
            <a:r>
              <a:rPr lang="fr-FR" dirty="0" err="1"/>
              <a:t>order</a:t>
            </a:r>
            <a:r>
              <a:rPr lang="fr-FR" dirty="0"/>
              <a:t>/</a:t>
            </a:r>
            <a:r>
              <a:rPr lang="fr-FR" dirty="0" err="1"/>
              <a:t>orderID</a:t>
            </a:r>
            <a:r>
              <a:rPr lang="fr-FR" dirty="0"/>
              <a:t>&lt;/</a:t>
            </a:r>
            <a:r>
              <a:rPr lang="fr-FR" dirty="0" err="1"/>
              <a:t>messagePath</a:t>
            </a:r>
            <a:r>
              <a:rPr lang="fr-FR" dirty="0"/>
              <a:t>&gt;</a:t>
            </a:r>
          </a:p>
          <a:p>
            <a:pPr fontAlgn="auto">
              <a:spcBef>
                <a:spcPts val="0"/>
              </a:spcBef>
              <a:spcAft>
                <a:spcPts val="0"/>
              </a:spcAft>
              <a:defRPr/>
            </a:pPr>
            <a:r>
              <a:rPr lang="fr-FR" dirty="0"/>
              <a:t>      &lt;/</a:t>
            </a:r>
            <a:r>
              <a:rPr lang="fr-FR" dirty="0" err="1"/>
              <a:t>correlationPropertyRetrievalExpression</a:t>
            </a:r>
            <a:r>
              <a:rPr lang="fr-FR" dirty="0"/>
              <a:t>&gt;</a:t>
            </a:r>
          </a:p>
          <a:p>
            <a:pPr fontAlgn="auto">
              <a:spcBef>
                <a:spcPts val="0"/>
              </a:spcBef>
              <a:spcAft>
                <a:spcPts val="0"/>
              </a:spcAft>
              <a:defRPr/>
            </a:pPr>
            <a:r>
              <a:rPr lang="fr-FR" dirty="0"/>
              <a:t>   &lt;/</a:t>
            </a:r>
            <a:r>
              <a:rPr lang="fr-FR" dirty="0" err="1"/>
              <a:t>correlationProperty</a:t>
            </a:r>
            <a:r>
              <a:rPr lang="fr-FR" dirty="0"/>
              <a:t>&gt;</a:t>
            </a:r>
          </a:p>
          <a:p>
            <a:pPr fontAlgn="auto">
              <a:spcBef>
                <a:spcPts val="0"/>
              </a:spcBef>
              <a:spcAft>
                <a:spcPts val="0"/>
              </a:spcAft>
              <a:defRPr/>
            </a:pPr>
            <a:r>
              <a:rPr lang="fr" dirty="0"/>
              <a:t>   </a:t>
            </a:r>
          </a:p>
          <a:p>
            <a:pPr fontAlgn="auto">
              <a:spcBef>
                <a:spcPts val="0"/>
              </a:spcBef>
              <a:spcAft>
                <a:spcPts val="0"/>
              </a:spcAft>
              <a:defRPr/>
            </a:pPr>
            <a:r>
              <a:rPr lang="fr-FR" dirty="0"/>
              <a:t>   &lt;collaboration id=</a:t>
            </a:r>
            <a:r>
              <a:rPr lang="fr-FR" i="1" dirty="0"/>
              <a:t>"</a:t>
            </a:r>
            <a:r>
              <a:rPr lang="fr-FR" i="1" dirty="0" err="1"/>
              <a:t>sellerCollab</a:t>
            </a:r>
            <a:r>
              <a:rPr lang="fr-FR" i="1" dirty="0"/>
              <a:t>"&gt;</a:t>
            </a:r>
          </a:p>
          <a:p>
            <a:pPr fontAlgn="auto">
              <a:spcBef>
                <a:spcPts val="0"/>
              </a:spcBef>
              <a:spcAft>
                <a:spcPts val="0"/>
              </a:spcAft>
              <a:defRPr/>
            </a:pPr>
            <a:r>
              <a:rPr lang="fr-FR" dirty="0"/>
              <a:t>      &lt;participant id=</a:t>
            </a:r>
            <a:r>
              <a:rPr lang="fr-FR" i="1" dirty="0"/>
              <a:t>"seller" </a:t>
            </a:r>
            <a:r>
              <a:rPr lang="fr-FR" i="1" dirty="0" err="1"/>
              <a:t>name</a:t>
            </a:r>
            <a:r>
              <a:rPr lang="fr-FR" i="1" dirty="0"/>
              <a:t>="Seller" </a:t>
            </a:r>
            <a:r>
              <a:rPr lang="fr-FR" i="1" dirty="0" err="1"/>
              <a:t>processRef</a:t>
            </a:r>
            <a:r>
              <a:rPr lang="fr-FR" i="1" dirty="0"/>
              <a:t>="</a:t>
            </a:r>
            <a:r>
              <a:rPr lang="fr-FR" i="1" dirty="0" err="1"/>
              <a:t>tns:sellerProcess</a:t>
            </a:r>
            <a:r>
              <a:rPr lang="fr-FR" i="1" dirty="0"/>
              <a:t>"&gt;</a:t>
            </a:r>
          </a:p>
          <a:p>
            <a:pPr fontAlgn="auto">
              <a:spcBef>
                <a:spcPts val="0"/>
              </a:spcBef>
              <a:spcAft>
                <a:spcPts val="0"/>
              </a:spcAft>
              <a:defRPr/>
            </a:pPr>
            <a:r>
              <a:rPr lang="fr-FR" dirty="0"/>
              <a:t>         &lt;</a:t>
            </a:r>
            <a:r>
              <a:rPr lang="fr-FR" dirty="0" err="1"/>
              <a:t>interfaceRef</a:t>
            </a:r>
            <a:r>
              <a:rPr lang="fr-FR" dirty="0"/>
              <a:t>&gt;</a:t>
            </a:r>
            <a:r>
              <a:rPr lang="fr-FR" dirty="0" err="1"/>
              <a:t>tns:sellerServiceInterface</a:t>
            </a:r>
            <a:r>
              <a:rPr lang="fr-FR" dirty="0"/>
              <a:t>&lt;/</a:t>
            </a:r>
            <a:r>
              <a:rPr lang="fr-FR" dirty="0" err="1"/>
              <a:t>interfaceRef</a:t>
            </a:r>
            <a:r>
              <a:rPr lang="fr-FR" dirty="0"/>
              <a:t>&gt;</a:t>
            </a:r>
          </a:p>
          <a:p>
            <a:pPr fontAlgn="auto">
              <a:spcBef>
                <a:spcPts val="0"/>
              </a:spcBef>
              <a:spcAft>
                <a:spcPts val="0"/>
              </a:spcAft>
              <a:defRPr/>
            </a:pPr>
            <a:r>
              <a:rPr lang="fr-FR" dirty="0"/>
              <a:t>      &lt;/participant&gt;</a:t>
            </a:r>
          </a:p>
          <a:p>
            <a:pPr fontAlgn="auto">
              <a:spcBef>
                <a:spcPts val="0"/>
              </a:spcBef>
              <a:spcAft>
                <a:spcPts val="0"/>
              </a:spcAft>
              <a:defRPr/>
            </a:pPr>
            <a:r>
              <a:rPr lang="en-US" dirty="0"/>
              <a:t>      &lt;participant id=</a:t>
            </a:r>
            <a:r>
              <a:rPr lang="en-US" i="1" dirty="0"/>
              <a:t>"buyer" name="Buyer"/&gt;</a:t>
            </a:r>
          </a:p>
          <a:p>
            <a:pPr fontAlgn="auto">
              <a:spcBef>
                <a:spcPts val="0"/>
              </a:spcBef>
              <a:spcAft>
                <a:spcPts val="0"/>
              </a:spcAft>
              <a:defRPr/>
            </a:pPr>
            <a:r>
              <a:rPr lang="en-US" dirty="0"/>
              <a:t>      &lt;participant id=</a:t>
            </a:r>
            <a:r>
              <a:rPr lang="en-US" i="1" dirty="0"/>
              <a:t>"shipper" name="Shipper"&gt;</a:t>
            </a:r>
          </a:p>
          <a:p>
            <a:pPr fontAlgn="auto">
              <a:spcBef>
                <a:spcPts val="0"/>
              </a:spcBef>
              <a:spcAft>
                <a:spcPts val="0"/>
              </a:spcAft>
              <a:defRPr/>
            </a:pPr>
            <a:r>
              <a:rPr lang="fr-FR" dirty="0"/>
              <a:t>         &lt;</a:t>
            </a:r>
            <a:r>
              <a:rPr lang="fr-FR" dirty="0" err="1"/>
              <a:t>interfaceRef</a:t>
            </a:r>
            <a:r>
              <a:rPr lang="fr-FR" dirty="0"/>
              <a:t>&gt;</a:t>
            </a:r>
            <a:r>
              <a:rPr lang="fr-FR" dirty="0" err="1"/>
              <a:t>tns:shipperServiceInterface</a:t>
            </a:r>
            <a:r>
              <a:rPr lang="fr-FR" dirty="0"/>
              <a:t>&lt;/</a:t>
            </a:r>
            <a:r>
              <a:rPr lang="fr-FR" dirty="0" err="1"/>
              <a:t>interfaceRef</a:t>
            </a:r>
            <a:r>
              <a:rPr lang="fr-FR" dirty="0"/>
              <a:t>&gt;</a:t>
            </a:r>
          </a:p>
          <a:p>
            <a:pPr fontAlgn="auto">
              <a:spcBef>
                <a:spcPts val="0"/>
              </a:spcBef>
              <a:spcAft>
                <a:spcPts val="0"/>
              </a:spcAft>
              <a:defRPr/>
            </a:pPr>
            <a:r>
              <a:rPr lang="fr-FR" dirty="0"/>
              <a:t>      &lt;/participant&gt;</a:t>
            </a:r>
          </a:p>
          <a:p>
            <a:pPr fontAlgn="auto">
              <a:spcBef>
                <a:spcPts val="0"/>
              </a:spcBef>
              <a:spcAft>
                <a:spcPts val="0"/>
              </a:spcAft>
              <a:defRPr/>
            </a:pPr>
            <a:r>
              <a:rPr lang="fr-FR" dirty="0"/>
              <a:t>      &lt;</a:t>
            </a:r>
            <a:r>
              <a:rPr lang="fr-FR" dirty="0" err="1"/>
              <a:t>messageFlow</a:t>
            </a:r>
            <a:r>
              <a:rPr lang="fr-FR" dirty="0"/>
              <a:t> id=</a:t>
            </a:r>
            <a:r>
              <a:rPr lang="fr-FR" i="1" dirty="0"/>
              <a:t>"mf1" </a:t>
            </a:r>
            <a:r>
              <a:rPr lang="fr-FR" i="1" dirty="0" err="1"/>
              <a:t>messageRef</a:t>
            </a:r>
            <a:r>
              <a:rPr lang="fr-FR" i="1" dirty="0"/>
              <a:t>="</a:t>
            </a:r>
            <a:r>
              <a:rPr lang="fr-FR" i="1" dirty="0" err="1"/>
              <a:t>tns:msgRFQ</a:t>
            </a:r>
            <a:r>
              <a:rPr lang="fr-FR" i="1" dirty="0"/>
              <a:t>" </a:t>
            </a:r>
            <a:r>
              <a:rPr lang="fr-FR" i="1" dirty="0" err="1"/>
              <a:t>sourceRef</a:t>
            </a:r>
            <a:r>
              <a:rPr lang="fr-FR" i="1" dirty="0"/>
              <a:t>="</a:t>
            </a:r>
            <a:r>
              <a:rPr lang="fr-FR" i="1" dirty="0" err="1"/>
              <a:t>tns:buyer</a:t>
            </a:r>
            <a:r>
              <a:rPr lang="fr-FR" i="1" dirty="0"/>
              <a:t>" </a:t>
            </a:r>
            <a:r>
              <a:rPr lang="fr-FR" i="1" dirty="0" err="1"/>
              <a:t>targetRef</a:t>
            </a:r>
            <a:r>
              <a:rPr lang="fr-FR" i="1" dirty="0"/>
              <a:t>="</a:t>
            </a:r>
            <a:r>
              <a:rPr lang="fr-FR" i="1" dirty="0" err="1"/>
              <a:t>tns:receiveQuoteRequest</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"mf2" </a:t>
            </a:r>
            <a:r>
              <a:rPr lang="fr-FR" i="1" dirty="0" err="1"/>
              <a:t>messageRef</a:t>
            </a:r>
            <a:r>
              <a:rPr lang="fr-FR" i="1" dirty="0"/>
              <a:t>="</a:t>
            </a:r>
            <a:r>
              <a:rPr lang="fr-FR" i="1" dirty="0" err="1"/>
              <a:t>tns:msgQuote</a:t>
            </a:r>
            <a:r>
              <a:rPr lang="fr-FR" i="1" dirty="0"/>
              <a:t>" </a:t>
            </a:r>
            <a:r>
              <a:rPr lang="fr-FR" i="1" dirty="0" err="1"/>
              <a:t>sourceRef</a:t>
            </a:r>
            <a:r>
              <a:rPr lang="fr-FR" i="1" dirty="0"/>
              <a:t>="</a:t>
            </a:r>
            <a:r>
              <a:rPr lang="fr-FR" i="1" dirty="0" err="1"/>
              <a:t>tns:sendQuote</a:t>
            </a:r>
            <a:r>
              <a:rPr lang="fr-FR" i="1" dirty="0"/>
              <a:t>" </a:t>
            </a:r>
            <a:r>
              <a:rPr lang="fr-FR" i="1" dirty="0" err="1"/>
              <a:t>targetRef</a:t>
            </a:r>
            <a:r>
              <a:rPr lang="fr-FR" i="1" dirty="0"/>
              <a:t>="</a:t>
            </a:r>
            <a:r>
              <a:rPr lang="fr-FR" i="1" dirty="0" err="1"/>
              <a:t>tns:buyer</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"mf3" </a:t>
            </a:r>
            <a:r>
              <a:rPr lang="fr-FR" i="1" dirty="0" err="1"/>
              <a:t>messageRef</a:t>
            </a:r>
            <a:r>
              <a:rPr lang="fr-FR" i="1" dirty="0"/>
              <a:t>="</a:t>
            </a:r>
            <a:r>
              <a:rPr lang="fr-FR" i="1" dirty="0" err="1"/>
              <a:t>tns:msgFault</a:t>
            </a:r>
            <a:r>
              <a:rPr lang="fr-FR" i="1" dirty="0"/>
              <a:t>" </a:t>
            </a:r>
            <a:r>
              <a:rPr lang="fr-FR" i="1" dirty="0" err="1"/>
              <a:t>sourceRef</a:t>
            </a:r>
            <a:r>
              <a:rPr lang="fr-FR" i="1" dirty="0"/>
              <a:t>="</a:t>
            </a:r>
            <a:r>
              <a:rPr lang="fr-FR" i="1" dirty="0" err="1"/>
              <a:t>tns:sendFault</a:t>
            </a:r>
            <a:r>
              <a:rPr lang="fr-FR" i="1" dirty="0"/>
              <a:t>" </a:t>
            </a:r>
            <a:r>
              <a:rPr lang="fr-FR" i="1" dirty="0" err="1"/>
              <a:t>targetRef</a:t>
            </a:r>
            <a:r>
              <a:rPr lang="fr-FR" i="1" dirty="0"/>
              <a:t>="</a:t>
            </a:r>
            <a:r>
              <a:rPr lang="fr-FR" i="1" dirty="0" err="1"/>
              <a:t>tns:buyer</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"mf4" </a:t>
            </a:r>
            <a:r>
              <a:rPr lang="fr-FR" i="1" dirty="0" err="1"/>
              <a:t>messageRef</a:t>
            </a:r>
            <a:r>
              <a:rPr lang="fr-FR" i="1" dirty="0"/>
              <a:t>="</a:t>
            </a:r>
            <a:r>
              <a:rPr lang="fr-FR" i="1" dirty="0" err="1"/>
              <a:t>tns:msgOrderData</a:t>
            </a:r>
            <a:r>
              <a:rPr lang="fr-FR" i="1" dirty="0"/>
              <a:t>" </a:t>
            </a:r>
            <a:r>
              <a:rPr lang="fr-FR" i="1" dirty="0" err="1"/>
              <a:t>sourceRef</a:t>
            </a:r>
            <a:r>
              <a:rPr lang="fr-FR" i="1" dirty="0"/>
              <a:t>="</a:t>
            </a:r>
            <a:r>
              <a:rPr lang="fr-FR" i="1" dirty="0" err="1"/>
              <a:t>tns:buyer</a:t>
            </a:r>
            <a:r>
              <a:rPr lang="fr-FR"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tns:receiveOrderRequest</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"mf5" </a:t>
            </a:r>
            <a:r>
              <a:rPr lang="fr-FR" i="1" dirty="0" err="1"/>
              <a:t>messageRef</a:t>
            </a:r>
            <a:r>
              <a:rPr lang="fr-FR" i="1" dirty="0"/>
              <a:t>="</a:t>
            </a:r>
            <a:r>
              <a:rPr lang="fr-FR" i="1" dirty="0" err="1"/>
              <a:t>tns:msgOrderConfirmation</a:t>
            </a:r>
            <a:r>
              <a:rPr lang="fr-FR" i="1" dirty="0"/>
              <a:t>" </a:t>
            </a:r>
            <a:r>
              <a:rPr lang="fr-FR" i="1" dirty="0" err="1"/>
              <a:t>sourceRef</a:t>
            </a:r>
            <a:r>
              <a:rPr lang="fr-FR" i="1" dirty="0"/>
              <a:t>="</a:t>
            </a:r>
            <a:r>
              <a:rPr lang="fr-FR" i="1" dirty="0" err="1"/>
              <a:t>tns:sendOrderResponse</a:t>
            </a:r>
            <a:r>
              <a:rPr lang="fr-FR"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tns:buyer</a:t>
            </a:r>
            <a:r>
              <a:rPr lang="fr-FR" i="1" dirty="0"/>
              <a:t>"/&gt;</a:t>
            </a:r>
          </a:p>
          <a:p>
            <a:pPr fontAlgn="auto">
              <a:spcBef>
                <a:spcPts val="0"/>
              </a:spcBef>
              <a:spcAft>
                <a:spcPts val="0"/>
              </a:spcAft>
              <a:defRPr/>
            </a:pPr>
            <a:r>
              <a:rPr lang="fr-FR" dirty="0"/>
              <a:t>      &lt;</a:t>
            </a:r>
            <a:r>
              <a:rPr lang="fr-FR" dirty="0" err="1"/>
              <a:t>messageFlow</a:t>
            </a:r>
            <a:r>
              <a:rPr lang="fr-FR" dirty="0"/>
              <a:t> id=</a:t>
            </a:r>
            <a:r>
              <a:rPr lang="fr-FR" i="1" dirty="0"/>
              <a:t>"mf6" </a:t>
            </a:r>
            <a:r>
              <a:rPr lang="fr-FR" i="1" dirty="0" err="1"/>
              <a:t>messageRef</a:t>
            </a:r>
            <a:r>
              <a:rPr lang="fr-FR" i="1" dirty="0"/>
              <a:t>="</a:t>
            </a:r>
            <a:r>
              <a:rPr lang="fr-FR" i="1" dirty="0" err="1"/>
              <a:t>tns:msgShippingData</a:t>
            </a:r>
            <a:r>
              <a:rPr lang="fr-FR" i="1" dirty="0"/>
              <a:t>" </a:t>
            </a:r>
            <a:r>
              <a:rPr lang="fr-FR" i="1" dirty="0" err="1"/>
              <a:t>sourceRef</a:t>
            </a:r>
            <a:r>
              <a:rPr lang="fr-FR" i="1" dirty="0"/>
              <a:t>="</a:t>
            </a:r>
            <a:r>
              <a:rPr lang="fr-FR" i="1" dirty="0" err="1"/>
              <a:t>tns:sendShippingRequest</a:t>
            </a:r>
            <a:r>
              <a:rPr lang="fr-FR"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tns:shipper</a:t>
            </a:r>
            <a:r>
              <a:rPr lang="fr-FR" i="1" dirty="0"/>
              <a:t>"/&gt;</a:t>
            </a:r>
          </a:p>
          <a:p>
            <a:pPr fontAlgn="auto">
              <a:spcBef>
                <a:spcPts val="0"/>
              </a:spcBef>
              <a:spcAft>
                <a:spcPts val="0"/>
              </a:spcAft>
              <a:defRPr/>
            </a:pPr>
            <a:r>
              <a:rPr lang="en-US" dirty="0"/>
              <a:t>      &lt;</a:t>
            </a:r>
            <a:r>
              <a:rPr lang="en-US" dirty="0" err="1"/>
              <a:t>messageFlow</a:t>
            </a:r>
            <a:r>
              <a:rPr lang="en-US" dirty="0"/>
              <a:t> id=</a:t>
            </a:r>
            <a:r>
              <a:rPr lang="en-US" i="1" dirty="0"/>
              <a:t>"mf7" </a:t>
            </a:r>
            <a:r>
              <a:rPr lang="en-US" i="1" dirty="0" err="1"/>
              <a:t>messageRef</a:t>
            </a:r>
            <a:r>
              <a:rPr lang="en-US" i="1" dirty="0"/>
              <a:t>="</a:t>
            </a:r>
            <a:r>
              <a:rPr lang="en-US" i="1" dirty="0" err="1"/>
              <a:t>tns:msgShippingConfirmation</a:t>
            </a:r>
            <a:r>
              <a:rPr lang="en-US" i="1" dirty="0"/>
              <a:t>"	</a:t>
            </a:r>
            <a:r>
              <a:rPr lang="en-US" i="1" dirty="0" err="1"/>
              <a:t>sourceRef</a:t>
            </a:r>
            <a:r>
              <a:rPr lang="en-US" i="1" dirty="0"/>
              <a:t>="</a:t>
            </a:r>
            <a:r>
              <a:rPr lang="en-US" i="1" dirty="0" err="1"/>
              <a:t>tns:shipper</a:t>
            </a:r>
            <a:r>
              <a:rPr lang="en-US" i="1" dirty="0"/>
              <a:t>"</a:t>
            </a:r>
          </a:p>
          <a:p>
            <a:pPr fontAlgn="auto">
              <a:spcBef>
                <a:spcPts val="0"/>
              </a:spcBef>
              <a:spcAft>
                <a:spcPts val="0"/>
              </a:spcAft>
              <a:defRPr/>
            </a:pPr>
            <a:r>
              <a:rPr lang="fr-FR" dirty="0"/>
              <a:t>	</a:t>
            </a:r>
            <a:r>
              <a:rPr lang="fr-FR" dirty="0" err="1"/>
              <a:t>targetRef</a:t>
            </a:r>
            <a:r>
              <a:rPr lang="fr-FR" dirty="0"/>
              <a:t>=</a:t>
            </a:r>
            <a:r>
              <a:rPr lang="fr-FR" i="1" dirty="0"/>
              <a:t>"</a:t>
            </a:r>
            <a:r>
              <a:rPr lang="fr-FR" i="1" dirty="0" err="1"/>
              <a:t>tns:receiveShippingConfirmation</a:t>
            </a:r>
            <a:r>
              <a:rPr lang="fr-FR" i="1" dirty="0"/>
              <a:t>"/&gt;</a:t>
            </a:r>
          </a:p>
          <a:p>
            <a:pPr fontAlgn="auto">
              <a:spcBef>
                <a:spcPts val="0"/>
              </a:spcBef>
              <a:spcAft>
                <a:spcPts val="0"/>
              </a:spcAft>
              <a:defRPr/>
            </a:pPr>
            <a:endParaRPr lang="fr" dirty="0"/>
          </a:p>
          <a:p>
            <a:pPr fontAlgn="auto">
              <a:spcBef>
                <a:spcPts val="0"/>
              </a:spcBef>
              <a:spcAft>
                <a:spcPts val="0"/>
              </a:spcAft>
              <a:defRPr/>
            </a:pPr>
            <a:r>
              <a:rPr lang="fr-FR" dirty="0"/>
              <a:t>      &lt;!--   Conversations --&gt;</a:t>
            </a:r>
          </a:p>
          <a:p>
            <a:pPr fontAlgn="auto">
              <a:spcBef>
                <a:spcPts val="0"/>
              </a:spcBef>
              <a:spcAft>
                <a:spcPts val="0"/>
              </a:spcAft>
              <a:defRPr/>
            </a:pPr>
            <a:r>
              <a:rPr lang="fr-FR" dirty="0"/>
              <a:t>      &lt;conversation id=</a:t>
            </a:r>
            <a:r>
              <a:rPr lang="fr-FR" i="1" dirty="0"/>
              <a:t>"</a:t>
            </a:r>
            <a:r>
              <a:rPr lang="fr-FR" i="1" dirty="0" err="1"/>
              <a:t>conversationQuoteRequest</a:t>
            </a:r>
            <a:r>
              <a:rPr lang="fr-FR" i="1" dirty="0"/>
              <a:t>"&gt;</a:t>
            </a:r>
          </a:p>
          <a:p>
            <a:pPr fontAlgn="auto">
              <a:spcBef>
                <a:spcPts val="0"/>
              </a:spcBef>
              <a:spcAft>
                <a:spcPts val="0"/>
              </a:spcAft>
              <a:defRPr/>
            </a:pPr>
            <a:r>
              <a:rPr lang="fr-FR" dirty="0"/>
              <a:t>         &lt;</a:t>
            </a:r>
            <a:r>
              <a:rPr lang="fr-FR" dirty="0" err="1"/>
              <a:t>messageFlowRef</a:t>
            </a:r>
            <a:r>
              <a:rPr lang="fr-FR" dirty="0"/>
              <a:t>&gt;tns:mf1&lt;/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&gt;tns:mf2&lt;/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&gt;tns:mf3&lt;/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&gt;tns:mf4&lt;/</a:t>
            </a:r>
            <a:r>
              <a:rPr lang="fr-FR" dirty="0" err="1"/>
              <a:t>messageFlowRef</a:t>
            </a:r>
            <a:r>
              <a:rPr lang="fr-FR" dirty="0"/>
              <a:t>&gt;</a:t>
            </a:r>
          </a:p>
          <a:p>
            <a:pPr fontAlgn="auto">
              <a:spcBef>
                <a:spcPts val="0"/>
              </a:spcBef>
              <a:spcAft>
                <a:spcPts val="0"/>
              </a:spcAft>
              <a:defRPr/>
            </a:pPr>
            <a:r>
              <a:rPr lang="en-US" dirty="0"/>
              <a:t>         &lt;</a:t>
            </a:r>
            <a:r>
              <a:rPr lang="en-US" dirty="0" err="1"/>
              <a:t>correlationKey</a:t>
            </a:r>
            <a:r>
              <a:rPr lang="en-US" dirty="0"/>
              <a:t> id=</a:t>
            </a:r>
            <a:r>
              <a:rPr lang="en-US" i="1" dirty="0"/>
              <a:t>"</a:t>
            </a:r>
            <a:r>
              <a:rPr lang="en-US" i="1" dirty="0" err="1"/>
              <a:t>correlQuote</a:t>
            </a:r>
            <a:r>
              <a:rPr lang="en-US" i="1" dirty="0"/>
              <a:t>" name="Quote Correlation Key"&gt;</a:t>
            </a:r>
          </a:p>
          <a:p>
            <a:pPr fontAlgn="auto">
              <a:spcBef>
                <a:spcPts val="0"/>
              </a:spcBef>
              <a:spcAft>
                <a:spcPts val="0"/>
              </a:spcAft>
              <a:defRPr/>
            </a:pPr>
            <a:r>
              <a:rPr lang="fr-FR" dirty="0"/>
              <a:t>            &lt;</a:t>
            </a:r>
            <a:r>
              <a:rPr lang="fr-FR" dirty="0" err="1"/>
              <a:t>correlationPropertyRef</a:t>
            </a:r>
            <a:r>
              <a:rPr lang="fr-FR" dirty="0"/>
              <a:t>&gt;</a:t>
            </a:r>
            <a:r>
              <a:rPr lang="fr-FR" dirty="0" err="1"/>
              <a:t>tns:propQuoteID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correlationKey</a:t>
            </a:r>
            <a:r>
              <a:rPr lang="fr-FR" dirty="0"/>
              <a:t>&gt;</a:t>
            </a:r>
          </a:p>
          <a:p>
            <a:pPr fontAlgn="auto">
              <a:spcBef>
                <a:spcPts val="0"/>
              </a:spcBef>
              <a:spcAft>
                <a:spcPts val="0"/>
              </a:spcAft>
              <a:defRPr/>
            </a:pPr>
            <a:r>
              <a:rPr lang="fr-FR" dirty="0"/>
              <a:t>      &lt;/conversation&gt;</a:t>
            </a:r>
          </a:p>
          <a:p>
            <a:pPr fontAlgn="auto">
              <a:spcBef>
                <a:spcPts val="0"/>
              </a:spcBef>
              <a:spcAft>
                <a:spcPts val="0"/>
              </a:spcAft>
              <a:defRPr/>
            </a:pPr>
            <a:r>
              <a:rPr lang="fr-FR" dirty="0"/>
              <a:t>      &lt;conversation id=</a:t>
            </a:r>
            <a:r>
              <a:rPr lang="fr-FR" i="1" dirty="0"/>
              <a:t>"</a:t>
            </a:r>
            <a:r>
              <a:rPr lang="fr-FR" i="1" dirty="0" err="1"/>
              <a:t>conversationOrderHandling</a:t>
            </a:r>
            <a:r>
              <a:rPr lang="fr-FR" i="1" dirty="0"/>
              <a:t>"&gt;</a:t>
            </a:r>
          </a:p>
          <a:p>
            <a:pPr fontAlgn="auto">
              <a:spcBef>
                <a:spcPts val="0"/>
              </a:spcBef>
              <a:spcAft>
                <a:spcPts val="0"/>
              </a:spcAft>
              <a:defRPr/>
            </a:pPr>
            <a:r>
              <a:rPr lang="fr-FR" dirty="0"/>
              <a:t>         &lt;</a:t>
            </a:r>
            <a:r>
              <a:rPr lang="fr-FR" dirty="0" err="1"/>
              <a:t>messageFlowRef</a:t>
            </a:r>
            <a:r>
              <a:rPr lang="fr-FR" dirty="0"/>
              <a:t>&gt;tns:mf4&lt;/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&gt;tns:mf5&lt;/</a:t>
            </a:r>
            <a:r>
              <a:rPr lang="fr-FR" dirty="0" err="1"/>
              <a:t>messageFlowRef</a:t>
            </a:r>
            <a:r>
              <a:rPr lang="fr-FR" dirty="0"/>
              <a:t>&gt;</a:t>
            </a:r>
          </a:p>
          <a:p>
            <a:pPr fontAlgn="auto">
              <a:spcBef>
                <a:spcPts val="0"/>
              </a:spcBef>
              <a:spcAft>
                <a:spcPts val="0"/>
              </a:spcAft>
              <a:defRPr/>
            </a:pPr>
            <a:r>
              <a:rPr lang="en-US" dirty="0"/>
              <a:t>         &lt;</a:t>
            </a:r>
            <a:r>
              <a:rPr lang="en-US" dirty="0" err="1"/>
              <a:t>correlationKey</a:t>
            </a:r>
            <a:r>
              <a:rPr lang="en-US" dirty="0"/>
              <a:t> id=</a:t>
            </a:r>
            <a:r>
              <a:rPr lang="en-US" i="1" dirty="0"/>
              <a:t>"</a:t>
            </a:r>
            <a:r>
              <a:rPr lang="en-US" i="1" dirty="0" err="1"/>
              <a:t>correlOrder</a:t>
            </a:r>
            <a:r>
              <a:rPr lang="en-US" i="1" dirty="0"/>
              <a:t>" name="Order Correlation Key"&gt;</a:t>
            </a:r>
          </a:p>
          <a:p>
            <a:pPr fontAlgn="auto">
              <a:spcBef>
                <a:spcPts val="0"/>
              </a:spcBef>
              <a:spcAft>
                <a:spcPts val="0"/>
              </a:spcAft>
              <a:defRPr/>
            </a:pPr>
            <a:r>
              <a:rPr lang="fr-FR" dirty="0"/>
              <a:t>            &lt;</a:t>
            </a:r>
            <a:r>
              <a:rPr lang="fr-FR" dirty="0" err="1"/>
              <a:t>correlationPropertyRef</a:t>
            </a:r>
            <a:r>
              <a:rPr lang="fr-FR" dirty="0"/>
              <a:t>&gt;</a:t>
            </a:r>
            <a:r>
              <a:rPr lang="fr-FR" dirty="0" err="1"/>
              <a:t>tns:propCustomerID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correlationPropertyRef</a:t>
            </a:r>
            <a:r>
              <a:rPr lang="fr-FR" dirty="0"/>
              <a:t>&gt;</a:t>
            </a:r>
            <a:r>
              <a:rPr lang="fr-FR" dirty="0" err="1"/>
              <a:t>tns:propOrderID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correlationKey</a:t>
            </a:r>
            <a:r>
              <a:rPr lang="fr-FR" dirty="0"/>
              <a:t>&gt;</a:t>
            </a:r>
          </a:p>
          <a:p>
            <a:pPr fontAlgn="auto">
              <a:spcBef>
                <a:spcPts val="0"/>
              </a:spcBef>
              <a:spcAft>
                <a:spcPts val="0"/>
              </a:spcAft>
              <a:defRPr/>
            </a:pPr>
            <a:r>
              <a:rPr lang="fr-FR" dirty="0"/>
              <a:t>      &lt;/conversation&gt;</a:t>
            </a:r>
          </a:p>
          <a:p>
            <a:pPr fontAlgn="auto">
              <a:spcBef>
                <a:spcPts val="0"/>
              </a:spcBef>
              <a:spcAft>
                <a:spcPts val="0"/>
              </a:spcAft>
              <a:defRPr/>
            </a:pPr>
            <a:r>
              <a:rPr lang="fr-FR" dirty="0"/>
              <a:t>      &lt;conversation id=</a:t>
            </a:r>
            <a:r>
              <a:rPr lang="fr-FR" i="1" dirty="0"/>
              <a:t>"</a:t>
            </a:r>
            <a:r>
              <a:rPr lang="fr-FR" i="1" dirty="0" err="1"/>
              <a:t>conversationShipmentRequest</a:t>
            </a:r>
            <a:r>
              <a:rPr lang="fr-FR" i="1" dirty="0"/>
              <a:t>"&gt;</a:t>
            </a:r>
          </a:p>
          <a:p>
            <a:pPr fontAlgn="auto">
              <a:spcBef>
                <a:spcPts val="0"/>
              </a:spcBef>
              <a:spcAft>
                <a:spcPts val="0"/>
              </a:spcAft>
              <a:defRPr/>
            </a:pPr>
            <a:r>
              <a:rPr lang="fr-FR" dirty="0"/>
              <a:t>         &lt;</a:t>
            </a:r>
            <a:r>
              <a:rPr lang="fr-FR" dirty="0" err="1"/>
              <a:t>messageFlowRef</a:t>
            </a:r>
            <a:r>
              <a:rPr lang="fr-FR" dirty="0"/>
              <a:t>&gt;tns:mf6&lt;/</a:t>
            </a:r>
            <a:r>
              <a:rPr lang="fr-FR" dirty="0" err="1"/>
              <a:t>messageFlowRef</a:t>
            </a:r>
            <a:r>
              <a:rPr lang="fr-FR" dirty="0"/>
              <a:t>&gt;</a:t>
            </a:r>
          </a:p>
          <a:p>
            <a:pPr fontAlgn="auto">
              <a:spcBef>
                <a:spcPts val="0"/>
              </a:spcBef>
              <a:spcAft>
                <a:spcPts val="0"/>
              </a:spcAft>
              <a:defRPr/>
            </a:pPr>
            <a:r>
              <a:rPr lang="fr-FR" dirty="0"/>
              <a:t>         &lt;</a:t>
            </a:r>
            <a:r>
              <a:rPr lang="fr-FR" dirty="0" err="1"/>
              <a:t>messageFlowRef</a:t>
            </a:r>
            <a:r>
              <a:rPr lang="fr-FR" dirty="0"/>
              <a:t>&gt;tns:mf7&lt;/</a:t>
            </a:r>
            <a:r>
              <a:rPr lang="fr-FR" dirty="0" err="1"/>
              <a:t>messageFlowRef</a:t>
            </a:r>
            <a:r>
              <a:rPr lang="fr-FR" dirty="0"/>
              <a:t>&gt;</a:t>
            </a:r>
          </a:p>
          <a:p>
            <a:pPr fontAlgn="auto">
              <a:spcBef>
                <a:spcPts val="0"/>
              </a:spcBef>
              <a:spcAft>
                <a:spcPts val="0"/>
              </a:spcAft>
              <a:defRPr/>
            </a:pPr>
            <a:r>
              <a:rPr lang="en-US" dirty="0"/>
              <a:t>         &lt;</a:t>
            </a:r>
            <a:r>
              <a:rPr lang="en-US" dirty="0" err="1"/>
              <a:t>correlationKey</a:t>
            </a:r>
            <a:r>
              <a:rPr lang="en-US" dirty="0"/>
              <a:t> id=</a:t>
            </a:r>
            <a:r>
              <a:rPr lang="en-US" i="1" dirty="0"/>
              <a:t>"</a:t>
            </a:r>
            <a:r>
              <a:rPr lang="en-US" i="1" dirty="0" err="1"/>
              <a:t>correlShipment</a:t>
            </a:r>
            <a:r>
              <a:rPr lang="en-US" i="1" dirty="0"/>
              <a:t>" name="Shipment Correlation Key"&gt;</a:t>
            </a:r>
          </a:p>
          <a:p>
            <a:pPr fontAlgn="auto">
              <a:spcBef>
                <a:spcPts val="0"/>
              </a:spcBef>
              <a:spcAft>
                <a:spcPts val="0"/>
              </a:spcAft>
              <a:defRPr/>
            </a:pPr>
            <a:r>
              <a:rPr lang="fr-FR" dirty="0"/>
              <a:t>            &lt;</a:t>
            </a:r>
            <a:r>
              <a:rPr lang="fr-FR" dirty="0" err="1"/>
              <a:t>correlationPropertyRef</a:t>
            </a:r>
            <a:r>
              <a:rPr lang="fr-FR" dirty="0"/>
              <a:t>&gt;</a:t>
            </a:r>
            <a:r>
              <a:rPr lang="fr-FR" dirty="0" err="1"/>
              <a:t>tns:propOrderID</a:t>
            </a:r>
            <a:r>
              <a:rPr lang="fr-FR" dirty="0"/>
              <a:t>&lt;/</a:t>
            </a:r>
            <a:r>
              <a:rPr lang="fr-FR" dirty="0" err="1"/>
              <a:t>correlationPropertyRef</a:t>
            </a:r>
            <a:r>
              <a:rPr lang="fr-FR" dirty="0"/>
              <a:t>&gt;</a:t>
            </a:r>
          </a:p>
          <a:p>
            <a:pPr fontAlgn="auto">
              <a:spcBef>
                <a:spcPts val="0"/>
              </a:spcBef>
              <a:spcAft>
                <a:spcPts val="0"/>
              </a:spcAft>
              <a:defRPr/>
            </a:pPr>
            <a:r>
              <a:rPr lang="fr-FR" dirty="0"/>
              <a:t>         &lt;/</a:t>
            </a:r>
            <a:r>
              <a:rPr lang="fr-FR" dirty="0" err="1"/>
              <a:t>correlationKey</a:t>
            </a:r>
            <a:r>
              <a:rPr lang="fr-FR" dirty="0"/>
              <a:t>&gt;</a:t>
            </a:r>
          </a:p>
          <a:p>
            <a:pPr fontAlgn="auto">
              <a:spcBef>
                <a:spcPts val="0"/>
              </a:spcBef>
              <a:spcAft>
                <a:spcPts val="0"/>
              </a:spcAft>
              <a:defRPr/>
            </a:pPr>
            <a:r>
              <a:rPr lang="fr-FR" dirty="0"/>
              <a:t>      &lt;/conversation&gt;</a:t>
            </a:r>
          </a:p>
          <a:p>
            <a:pPr fontAlgn="auto">
              <a:spcBef>
                <a:spcPts val="0"/>
              </a:spcBef>
              <a:spcAft>
                <a:spcPts val="0"/>
              </a:spcAft>
              <a:defRPr/>
            </a:pPr>
            <a:r>
              <a:rPr lang="fr-FR" dirty="0"/>
              <a:t>   &lt;/collaboration&gt;</a:t>
            </a:r>
          </a:p>
          <a:p>
            <a:pPr fontAlgn="auto">
              <a:spcBef>
                <a:spcPts val="0"/>
              </a:spcBef>
              <a:spcAft>
                <a:spcPts val="0"/>
              </a:spcAft>
              <a:defRPr/>
            </a:pPr>
            <a:endParaRPr lang="fr" dirty="0"/>
          </a:p>
          <a:p>
            <a:pPr fontAlgn="auto">
              <a:spcBef>
                <a:spcPts val="0"/>
              </a:spcBef>
              <a:spcAft>
                <a:spcPts val="0"/>
              </a:spcAft>
              <a:defRPr/>
            </a:pPr>
            <a:r>
              <a:rPr lang="fr-FR" dirty="0"/>
              <a:t>   &lt;!--    Interfaces --&gt;</a:t>
            </a:r>
          </a:p>
          <a:p>
            <a:pPr fontAlgn="auto">
              <a:spcBef>
                <a:spcPts val="0"/>
              </a:spcBef>
              <a:spcAft>
                <a:spcPts val="0"/>
              </a:spcAft>
              <a:defRPr/>
            </a:pPr>
            <a:r>
              <a:rPr lang="en-US" dirty="0"/>
              <a:t>   &lt;!-- The interface of the Seller Process --&gt;</a:t>
            </a:r>
          </a:p>
          <a:p>
            <a:pPr fontAlgn="auto">
              <a:spcBef>
                <a:spcPts val="0"/>
              </a:spcBef>
              <a:spcAft>
                <a:spcPts val="0"/>
              </a:spcAft>
              <a:defRPr/>
            </a:pPr>
            <a:r>
              <a:rPr lang="fr-FR" dirty="0"/>
              <a:t>   &lt;interface id=</a:t>
            </a:r>
            <a:r>
              <a:rPr lang="fr-FR" i="1" dirty="0"/>
              <a:t>"</a:t>
            </a:r>
            <a:r>
              <a:rPr lang="fr-FR" i="1" dirty="0" err="1"/>
              <a:t>sellerServiceInterface</a:t>
            </a:r>
            <a:r>
              <a:rPr lang="fr-FR" i="1" dirty="0"/>
              <a:t>" </a:t>
            </a:r>
            <a:r>
              <a:rPr lang="fr-FR" i="1" dirty="0" err="1"/>
              <a:t>name</a:t>
            </a:r>
            <a:r>
              <a:rPr lang="fr-FR" i="1" dirty="0"/>
              <a:t>="Seller Service Interface"&gt;</a:t>
            </a:r>
          </a:p>
          <a:p>
            <a:pPr fontAlgn="auto">
              <a:spcBef>
                <a:spcPts val="0"/>
              </a:spcBef>
              <a:spcAft>
                <a:spcPts val="0"/>
              </a:spcAft>
              <a:defRPr/>
            </a:pPr>
            <a:r>
              <a:rPr lang="en-US" dirty="0"/>
              <a:t>      &lt;operation id=</a:t>
            </a:r>
            <a:r>
              <a:rPr lang="en-US" i="1" dirty="0"/>
              <a:t>"</a:t>
            </a:r>
            <a:r>
              <a:rPr lang="en-US" i="1" dirty="0" err="1"/>
              <a:t>requestQuoteOp</a:t>
            </a:r>
            <a:r>
              <a:rPr lang="en-US" i="1" dirty="0"/>
              <a:t>" name="Request Quote Operation"&gt;</a:t>
            </a:r>
          </a:p>
          <a:p>
            <a:pPr fontAlgn="auto">
              <a:spcBef>
                <a:spcPts val="0"/>
              </a:spcBef>
              <a:spcAft>
                <a:spcPts val="0"/>
              </a:spcAft>
              <a:defRPr/>
            </a:pPr>
            <a:r>
              <a:rPr lang="fr-FR" dirty="0"/>
              <a:t>         &lt;</a:t>
            </a:r>
            <a:r>
              <a:rPr lang="fr-FR" dirty="0" err="1"/>
              <a:t>inMessageRef</a:t>
            </a:r>
            <a:r>
              <a:rPr lang="fr-FR" dirty="0"/>
              <a:t>&gt;</a:t>
            </a:r>
            <a:r>
              <a:rPr lang="fr-FR" dirty="0" err="1"/>
              <a:t>tns:msgRFQ</a:t>
            </a:r>
            <a:r>
              <a:rPr lang="fr-FR" dirty="0"/>
              <a:t>&lt;/</a:t>
            </a:r>
            <a:r>
              <a:rPr lang="fr-FR" dirty="0" err="1"/>
              <a:t>inMessageRef</a:t>
            </a:r>
            <a:r>
              <a:rPr lang="fr-FR" dirty="0"/>
              <a:t>&gt;</a:t>
            </a:r>
          </a:p>
          <a:p>
            <a:pPr fontAlgn="auto">
              <a:spcBef>
                <a:spcPts val="0"/>
              </a:spcBef>
              <a:spcAft>
                <a:spcPts val="0"/>
              </a:spcAft>
              <a:defRPr/>
            </a:pPr>
            <a:r>
              <a:rPr lang="fr-FR" dirty="0"/>
              <a:t>         &lt;</a:t>
            </a:r>
            <a:r>
              <a:rPr lang="fr-FR" dirty="0" err="1"/>
              <a:t>outMessageRef</a:t>
            </a:r>
            <a:r>
              <a:rPr lang="fr-FR" dirty="0"/>
              <a:t>&gt;</a:t>
            </a:r>
            <a:r>
              <a:rPr lang="fr-FR" dirty="0" err="1"/>
              <a:t>tns:msgQuote</a:t>
            </a:r>
            <a:r>
              <a:rPr lang="fr-FR" dirty="0"/>
              <a:t>&lt;/</a:t>
            </a:r>
            <a:r>
              <a:rPr lang="fr-FR" dirty="0" err="1"/>
              <a:t>outMessageRef</a:t>
            </a:r>
            <a:r>
              <a:rPr lang="fr-FR" dirty="0"/>
              <a:t>&gt;</a:t>
            </a:r>
          </a:p>
          <a:p>
            <a:pPr fontAlgn="auto">
              <a:spcBef>
                <a:spcPts val="0"/>
              </a:spcBef>
              <a:spcAft>
                <a:spcPts val="0"/>
              </a:spcAft>
              <a:defRPr/>
            </a:pPr>
            <a:r>
              <a:rPr lang="fr-FR" dirty="0"/>
              <a:t>         &lt;</a:t>
            </a:r>
            <a:r>
              <a:rPr lang="fr-FR" dirty="0" err="1"/>
              <a:t>errorRef</a:t>
            </a:r>
            <a:r>
              <a:rPr lang="fr-FR" dirty="0"/>
              <a:t>&gt;</a:t>
            </a:r>
            <a:r>
              <a:rPr lang="fr-FR" dirty="0" err="1"/>
              <a:t>tns:msgFault</a:t>
            </a:r>
            <a:r>
              <a:rPr lang="fr-FR" dirty="0"/>
              <a:t>&lt;/</a:t>
            </a:r>
            <a:r>
              <a:rPr lang="fr-FR" dirty="0" err="1"/>
              <a:t>errorRef</a:t>
            </a:r>
            <a:r>
              <a:rPr lang="fr-FR" dirty="0"/>
              <a:t>&gt;</a:t>
            </a:r>
          </a:p>
          <a:p>
            <a:pPr fontAlgn="auto">
              <a:spcBef>
                <a:spcPts val="0"/>
              </a:spcBef>
              <a:spcAft>
                <a:spcPts val="0"/>
              </a:spcAft>
              <a:defRPr/>
            </a:pPr>
            <a:r>
              <a:rPr lang="fr-FR" dirty="0"/>
              <a:t>      &lt;/</a:t>
            </a:r>
            <a:r>
              <a:rPr lang="fr-FR" dirty="0" err="1"/>
              <a:t>operation</a:t>
            </a:r>
            <a:r>
              <a:rPr lang="fr-FR" dirty="0"/>
              <a:t>&gt;</a:t>
            </a:r>
          </a:p>
          <a:p>
            <a:pPr fontAlgn="auto">
              <a:spcBef>
                <a:spcPts val="0"/>
              </a:spcBef>
              <a:spcAft>
                <a:spcPts val="0"/>
              </a:spcAft>
              <a:defRPr/>
            </a:pPr>
            <a:r>
              <a:rPr lang="en-US" dirty="0"/>
              <a:t>      &lt;operation id=</a:t>
            </a:r>
            <a:r>
              <a:rPr lang="en-US" i="1" dirty="0"/>
              <a:t>"</a:t>
            </a:r>
            <a:r>
              <a:rPr lang="en-US" i="1" dirty="0" err="1"/>
              <a:t>orderOp</a:t>
            </a:r>
            <a:r>
              <a:rPr lang="en-US" i="1" dirty="0"/>
              <a:t>" name="Order Operation"&gt;</a:t>
            </a:r>
          </a:p>
          <a:p>
            <a:pPr fontAlgn="auto">
              <a:spcBef>
                <a:spcPts val="0"/>
              </a:spcBef>
              <a:spcAft>
                <a:spcPts val="0"/>
              </a:spcAft>
              <a:defRPr/>
            </a:pPr>
            <a:r>
              <a:rPr lang="fr-FR" dirty="0"/>
              <a:t>         &lt;</a:t>
            </a:r>
            <a:r>
              <a:rPr lang="fr-FR" dirty="0" err="1"/>
              <a:t>inMessageRef</a:t>
            </a:r>
            <a:r>
              <a:rPr lang="fr-FR" dirty="0"/>
              <a:t>&gt;</a:t>
            </a:r>
            <a:r>
              <a:rPr lang="fr-FR" dirty="0" err="1"/>
              <a:t>tns:msgOrderData</a:t>
            </a:r>
            <a:r>
              <a:rPr lang="fr-FR" dirty="0"/>
              <a:t>&lt;/</a:t>
            </a:r>
            <a:r>
              <a:rPr lang="fr-FR" dirty="0" err="1"/>
              <a:t>inMessageRef</a:t>
            </a:r>
            <a:r>
              <a:rPr lang="fr-FR" dirty="0"/>
              <a:t>&gt;</a:t>
            </a:r>
          </a:p>
          <a:p>
            <a:pPr fontAlgn="auto">
              <a:spcBef>
                <a:spcPts val="0"/>
              </a:spcBef>
              <a:spcAft>
                <a:spcPts val="0"/>
              </a:spcAft>
              <a:defRPr/>
            </a:pPr>
            <a:r>
              <a:rPr lang="fr-FR" dirty="0"/>
              <a:t>         &lt;</a:t>
            </a:r>
            <a:r>
              <a:rPr lang="fr-FR" dirty="0" err="1"/>
              <a:t>outMessageRef</a:t>
            </a:r>
            <a:r>
              <a:rPr lang="fr-FR" dirty="0"/>
              <a:t>&gt;</a:t>
            </a:r>
            <a:r>
              <a:rPr lang="fr-FR" dirty="0" err="1"/>
              <a:t>tns:msgOrderConfirmation</a:t>
            </a:r>
            <a:r>
              <a:rPr lang="fr-FR" dirty="0"/>
              <a:t>&lt;/</a:t>
            </a:r>
            <a:r>
              <a:rPr lang="fr-FR" dirty="0" err="1"/>
              <a:t>outMessageRef</a:t>
            </a:r>
            <a:r>
              <a:rPr lang="fr-FR" dirty="0"/>
              <a:t>&gt;</a:t>
            </a:r>
          </a:p>
          <a:p>
            <a:pPr fontAlgn="auto">
              <a:spcBef>
                <a:spcPts val="0"/>
              </a:spcBef>
              <a:spcAft>
                <a:spcPts val="0"/>
              </a:spcAft>
              <a:defRPr/>
            </a:pPr>
            <a:r>
              <a:rPr lang="fr-FR" dirty="0"/>
              <a:t>      &lt;/</a:t>
            </a:r>
            <a:r>
              <a:rPr lang="fr-FR" dirty="0" err="1"/>
              <a:t>operation</a:t>
            </a:r>
            <a:r>
              <a:rPr lang="fr-FR" dirty="0"/>
              <a:t>&gt;</a:t>
            </a:r>
          </a:p>
          <a:p>
            <a:pPr fontAlgn="auto">
              <a:spcBef>
                <a:spcPts val="0"/>
              </a:spcBef>
              <a:spcAft>
                <a:spcPts val="0"/>
              </a:spcAft>
              <a:defRPr/>
            </a:pPr>
            <a:r>
              <a:rPr lang="fr-FR" dirty="0"/>
              <a:t>   &lt;/interface&gt;</a:t>
            </a:r>
          </a:p>
          <a:p>
            <a:pPr fontAlgn="auto">
              <a:spcBef>
                <a:spcPts val="0"/>
              </a:spcBef>
              <a:spcAft>
                <a:spcPts val="0"/>
              </a:spcAft>
              <a:defRPr/>
            </a:pPr>
            <a:r>
              <a:rPr lang="en-US" dirty="0"/>
              <a:t>   &lt;interface id=</a:t>
            </a:r>
            <a:r>
              <a:rPr lang="en-US" i="1" dirty="0"/>
              <a:t>"</a:t>
            </a:r>
            <a:r>
              <a:rPr lang="en-US" i="1" dirty="0" err="1"/>
              <a:t>shipperServiceInterface</a:t>
            </a:r>
            <a:r>
              <a:rPr lang="en-US" i="1" dirty="0"/>
              <a:t>" name="Shipper Service Interface"&gt;</a:t>
            </a:r>
          </a:p>
          <a:p>
            <a:pPr fontAlgn="auto">
              <a:spcBef>
                <a:spcPts val="0"/>
              </a:spcBef>
              <a:spcAft>
                <a:spcPts val="0"/>
              </a:spcAft>
              <a:defRPr/>
            </a:pPr>
            <a:r>
              <a:rPr lang="en-US" dirty="0"/>
              <a:t>      &lt;operation id=</a:t>
            </a:r>
            <a:r>
              <a:rPr lang="en-US" i="1" dirty="0"/>
              <a:t>"</a:t>
            </a:r>
            <a:r>
              <a:rPr lang="en-US" i="1" dirty="0" err="1"/>
              <a:t>requestShippingOp</a:t>
            </a:r>
            <a:r>
              <a:rPr lang="en-US" i="1" dirty="0"/>
              <a:t>" name="Request Shipping Operation"&gt;</a:t>
            </a:r>
          </a:p>
          <a:p>
            <a:pPr fontAlgn="auto">
              <a:spcBef>
                <a:spcPts val="0"/>
              </a:spcBef>
              <a:spcAft>
                <a:spcPts val="0"/>
              </a:spcAft>
              <a:defRPr/>
            </a:pPr>
            <a:r>
              <a:rPr lang="fr-FR" dirty="0"/>
              <a:t>         &lt;</a:t>
            </a:r>
            <a:r>
              <a:rPr lang="fr-FR" dirty="0" err="1"/>
              <a:t>inMessageRef</a:t>
            </a:r>
            <a:r>
              <a:rPr lang="fr-FR" dirty="0"/>
              <a:t>&gt;</a:t>
            </a:r>
            <a:r>
              <a:rPr lang="fr-FR" dirty="0" err="1"/>
              <a:t>tns:msgShippingData</a:t>
            </a:r>
            <a:r>
              <a:rPr lang="fr-FR" dirty="0"/>
              <a:t>&lt;/</a:t>
            </a:r>
            <a:r>
              <a:rPr lang="fr-FR" dirty="0" err="1"/>
              <a:t>inMessageRef</a:t>
            </a:r>
            <a:r>
              <a:rPr lang="fr-FR" dirty="0"/>
              <a:t>&gt;</a:t>
            </a:r>
          </a:p>
          <a:p>
            <a:pPr fontAlgn="auto">
              <a:spcBef>
                <a:spcPts val="0"/>
              </a:spcBef>
              <a:spcAft>
                <a:spcPts val="0"/>
              </a:spcAft>
              <a:defRPr/>
            </a:pPr>
            <a:r>
              <a:rPr lang="fr-FR" dirty="0"/>
              <a:t>         &lt;</a:t>
            </a:r>
            <a:r>
              <a:rPr lang="fr-FR" dirty="0" err="1"/>
              <a:t>outMessageRef</a:t>
            </a:r>
            <a:r>
              <a:rPr lang="fr-FR" dirty="0"/>
              <a:t>&gt;</a:t>
            </a:r>
            <a:r>
              <a:rPr lang="fr-FR" dirty="0" err="1"/>
              <a:t>tns:msgShippingConfirmation</a:t>
            </a:r>
            <a:r>
              <a:rPr lang="fr-FR" dirty="0"/>
              <a:t>&lt;/</a:t>
            </a:r>
            <a:r>
              <a:rPr lang="fr-FR" dirty="0" err="1"/>
              <a:t>outMessageRef</a:t>
            </a:r>
            <a:r>
              <a:rPr lang="fr-FR" dirty="0"/>
              <a:t>&gt;</a:t>
            </a:r>
          </a:p>
          <a:p>
            <a:pPr fontAlgn="auto">
              <a:spcBef>
                <a:spcPts val="0"/>
              </a:spcBef>
              <a:spcAft>
                <a:spcPts val="0"/>
              </a:spcAft>
              <a:defRPr/>
            </a:pPr>
            <a:r>
              <a:rPr lang="fr-FR" dirty="0"/>
              <a:t>      &lt;/</a:t>
            </a:r>
            <a:r>
              <a:rPr lang="fr-FR" dirty="0" err="1"/>
              <a:t>operation</a:t>
            </a:r>
            <a:r>
              <a:rPr lang="fr-FR" dirty="0"/>
              <a:t>&gt;</a:t>
            </a:r>
          </a:p>
          <a:p>
            <a:pPr fontAlgn="auto">
              <a:spcBef>
                <a:spcPts val="0"/>
              </a:spcBef>
              <a:spcAft>
                <a:spcPts val="0"/>
              </a:spcAft>
              <a:defRPr/>
            </a:pPr>
            <a:r>
              <a:rPr lang="fr-FR" dirty="0"/>
              <a:t>   &lt;/interface&gt;</a:t>
            </a:r>
          </a:p>
          <a:p>
            <a:pPr fontAlgn="auto">
              <a:spcBef>
                <a:spcPts val="0"/>
              </a:spcBef>
              <a:spcAft>
                <a:spcPts val="0"/>
              </a:spcAft>
              <a:defRPr/>
            </a:pPr>
            <a:r>
              <a:rPr lang="fr" dirty="0"/>
              <a:t>  </a:t>
            </a:r>
          </a:p>
          <a:p>
            <a:pPr fontAlgn="auto">
              <a:spcBef>
                <a:spcPts val="0"/>
              </a:spcBef>
              <a:spcAft>
                <a:spcPts val="0"/>
              </a:spcAft>
              <a:defRPr/>
            </a:pPr>
            <a:r>
              <a:rPr lang="fr-FR" dirty="0"/>
              <a:t>   &lt;!--    </a:t>
            </a:r>
            <a:r>
              <a:rPr lang="fr-FR" dirty="0" err="1"/>
              <a:t>Process</a:t>
            </a:r>
            <a:r>
              <a:rPr lang="fr-FR" dirty="0"/>
              <a:t> </a:t>
            </a:r>
            <a:r>
              <a:rPr lang="fr-FR" dirty="0" err="1"/>
              <a:t>Definition</a:t>
            </a:r>
            <a:r>
              <a:rPr lang="fr-FR" dirty="0"/>
              <a:t> --&gt;</a:t>
            </a:r>
          </a:p>
          <a:p>
            <a:pPr fontAlgn="auto">
              <a:spcBef>
                <a:spcPts val="0"/>
              </a:spcBef>
              <a:spcAft>
                <a:spcPts val="0"/>
              </a:spcAft>
              <a:defRPr/>
            </a:pPr>
            <a:endParaRPr lang="fr" dirty="0"/>
          </a:p>
          <a:p>
            <a:pPr fontAlgn="auto">
              <a:spcBef>
                <a:spcPts val="0"/>
              </a:spcBef>
              <a:spcAft>
                <a:spcPts val="0"/>
              </a:spcAft>
              <a:defRPr/>
            </a:pPr>
            <a:r>
              <a:rPr lang="sv-SE" dirty="0"/>
              <a:t>   &lt;process id=</a:t>
            </a:r>
            <a:r>
              <a:rPr lang="sv-SE" i="1" dirty="0"/>
              <a:t>"sellerProcess" name="Seller process" </a:t>
            </a:r>
          </a:p>
          <a:p>
            <a:pPr fontAlgn="auto">
              <a:spcBef>
                <a:spcPts val="0"/>
              </a:spcBef>
              <a:spcAft>
                <a:spcPts val="0"/>
              </a:spcAft>
              <a:defRPr/>
            </a:pPr>
            <a:r>
              <a:rPr lang="fr-FR" dirty="0"/>
              <a:t>	</a:t>
            </a:r>
            <a:r>
              <a:rPr lang="fr-FR" dirty="0" err="1"/>
              <a:t>definitionalCollaborationRef</a:t>
            </a:r>
            <a:r>
              <a:rPr lang="fr-FR" dirty="0"/>
              <a:t>=</a:t>
            </a:r>
            <a:r>
              <a:rPr lang="fr-FR" i="1" dirty="0"/>
              <a:t>"</a:t>
            </a:r>
            <a:r>
              <a:rPr lang="fr-FR" i="1" dirty="0" err="1"/>
              <a:t>tns:sellerCollab</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&lt;!--Receive quote request message from caller.--&gt;</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receiveQuoteRequest</a:t>
            </a:r>
            <a:r>
              <a:rPr lang="en-US" i="1" dirty="0"/>
              <a:t>" name="Receive Quote Request"</a:t>
            </a:r>
          </a:p>
          <a:p>
            <a:pPr fontAlgn="auto">
              <a:spcBef>
                <a:spcPts val="0"/>
              </a:spcBef>
              <a:spcAft>
                <a:spcPts val="0"/>
              </a:spcAft>
              <a:defRPr/>
            </a:pPr>
            <a:r>
              <a:rPr lang="fr-FR" dirty="0"/>
              <a:t>		</a:t>
            </a:r>
            <a:r>
              <a:rPr lang="fr-FR" dirty="0" err="1"/>
              <a:t>instantiate</a:t>
            </a:r>
            <a:r>
              <a:rPr lang="fr-FR" dirty="0"/>
              <a:t>=</a:t>
            </a:r>
            <a:r>
              <a:rPr lang="fr-FR" i="1" dirty="0"/>
              <a:t>"true"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tns:msgRFQ</a:t>
            </a:r>
            <a:r>
              <a:rPr lang="fr-FR" i="1" dirty="0"/>
              <a:t>" </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"decision1" </a:t>
            </a:r>
            <a:r>
              <a:rPr lang="en-US" i="1" dirty="0" err="1"/>
              <a:t>sourceRef</a:t>
            </a:r>
            <a:r>
              <a:rPr lang="en-US" i="1" dirty="0"/>
              <a:t>="</a:t>
            </a:r>
            <a:r>
              <a:rPr lang="en-US" i="1" dirty="0" err="1"/>
              <a:t>receiveQuoteRequest</a:t>
            </a:r>
            <a:r>
              <a:rPr lang="en-US" i="1" dirty="0"/>
              <a:t>"/&gt;</a:t>
            </a:r>
          </a:p>
          <a:p>
            <a:pPr fontAlgn="auto">
              <a:spcBef>
                <a:spcPts val="0"/>
              </a:spcBef>
              <a:spcAft>
                <a:spcPts val="0"/>
              </a:spcAft>
              <a:defRPr/>
            </a:pPr>
            <a:r>
              <a:rPr lang="en-US" dirty="0"/>
              <a:t>      &lt;!--Decide whether quote is available and can be returned, or not.</a:t>
            </a:r>
          </a:p>
          <a:p>
            <a:pPr fontAlgn="auto">
              <a:spcBef>
                <a:spcPts val="0"/>
              </a:spcBef>
              <a:spcAft>
                <a:spcPts val="0"/>
              </a:spcAft>
              <a:defRPr/>
            </a:pPr>
            <a:r>
              <a:rPr lang="en-US" dirty="0"/>
              <a:t>		The actual processing logic is omitted from the example. --&gt;</a:t>
            </a:r>
          </a:p>
          <a:p>
            <a:pPr fontAlgn="auto">
              <a:spcBef>
                <a:spcPts val="0"/>
              </a:spcBef>
              <a:spcAft>
                <a:spcPts val="0"/>
              </a:spcAft>
              <a:defRPr/>
            </a:pPr>
            <a:endParaRPr lang="fr" dirty="0"/>
          </a:p>
          <a:p>
            <a:pPr fontAlgn="auto">
              <a:spcBef>
                <a:spcPts val="0"/>
              </a:spcBef>
              <a:spcAft>
                <a:spcPts val="0"/>
              </a:spcAft>
              <a:defRPr/>
            </a:pPr>
            <a:r>
              <a:rPr lang="en-US" dirty="0"/>
              <a:t>      &lt;</a:t>
            </a:r>
            <a:r>
              <a:rPr lang="en-US" dirty="0" err="1"/>
              <a:t>exclusiveGateway</a:t>
            </a:r>
            <a:r>
              <a:rPr lang="en-US" dirty="0"/>
              <a:t> id=</a:t>
            </a:r>
            <a:r>
              <a:rPr lang="en-US" i="1" dirty="0"/>
              <a:t>"decision1" </a:t>
            </a:r>
            <a:r>
              <a:rPr lang="en-US" i="1" dirty="0" err="1"/>
              <a:t>gatewayDirection</a:t>
            </a:r>
            <a:r>
              <a:rPr lang="en-US" i="1" dirty="0"/>
              <a:t>="Mixed"</a:t>
            </a:r>
          </a:p>
          <a:p>
            <a:pPr fontAlgn="auto">
              <a:spcBef>
                <a:spcPts val="0"/>
              </a:spcBef>
              <a:spcAft>
                <a:spcPts val="0"/>
              </a:spcAft>
              <a:defRPr/>
            </a:pPr>
            <a:r>
              <a:rPr lang="fr-FR" dirty="0"/>
              <a:t>		default=</a:t>
            </a:r>
            <a:r>
              <a:rPr lang="fr-FR" i="1" dirty="0"/>
              <a:t>"</a:t>
            </a:r>
            <a:r>
              <a:rPr lang="fr-FR" i="1" dirty="0" err="1"/>
              <a:t>noQuote</a:t>
            </a:r>
            <a:r>
              <a:rPr lang="fr-FR" i="1" dirty="0"/>
              <a:t>"/&gt;</a:t>
            </a:r>
          </a:p>
          <a:p>
            <a:pPr fontAlgn="auto">
              <a:spcBef>
                <a:spcPts val="0"/>
              </a:spcBef>
              <a:spcAft>
                <a:spcPts val="0"/>
              </a:spcAft>
              <a:defRPr/>
            </a:pPr>
            <a:r>
              <a:rPr lang="en-US" dirty="0"/>
              <a:t>      &lt;</a:t>
            </a:r>
            <a:r>
              <a:rPr lang="en-US" dirty="0" err="1"/>
              <a:t>sequenceFlow</a:t>
            </a:r>
            <a:r>
              <a:rPr lang="en-US" dirty="0"/>
              <a:t> id=</a:t>
            </a:r>
            <a:r>
              <a:rPr lang="en-US" i="1" dirty="0"/>
              <a:t>"quote" </a:t>
            </a:r>
            <a:r>
              <a:rPr lang="en-US" i="1" dirty="0" err="1"/>
              <a:t>targetRef</a:t>
            </a:r>
            <a:r>
              <a:rPr lang="en-US" i="1" dirty="0"/>
              <a:t>="</a:t>
            </a:r>
            <a:r>
              <a:rPr lang="en-US" i="1" dirty="0" err="1"/>
              <a:t>sendQuote</a:t>
            </a:r>
            <a:r>
              <a:rPr lang="en-US" i="1" dirty="0"/>
              <a:t>" </a:t>
            </a:r>
            <a:r>
              <a:rPr lang="en-US" i="1" dirty="0" err="1"/>
              <a:t>sourceRef</a:t>
            </a:r>
            <a:r>
              <a:rPr lang="en-US" i="1" dirty="0"/>
              <a:t>="decision1"&gt;</a:t>
            </a:r>
          </a:p>
          <a:p>
            <a:pPr fontAlgn="auto">
              <a:spcBef>
                <a:spcPts val="0"/>
              </a:spcBef>
              <a:spcAft>
                <a:spcPts val="0"/>
              </a:spcAft>
              <a:defRPr/>
            </a:pPr>
            <a:r>
              <a:rPr lang="fr-FR" dirty="0"/>
              <a:t>         &lt;</a:t>
            </a:r>
            <a:r>
              <a:rPr lang="fr-FR" dirty="0" err="1"/>
              <a:t>conditionExpression</a:t>
            </a:r>
            <a:r>
              <a:rPr lang="fr-FR" dirty="0"/>
              <a:t>&gt;</a:t>
            </a:r>
            <a:r>
              <a:rPr lang="fr-FR" dirty="0" err="1"/>
              <a:t>Quote</a:t>
            </a:r>
            <a:r>
              <a:rPr lang="fr-FR" dirty="0"/>
              <a:t> </a:t>
            </a:r>
            <a:r>
              <a:rPr lang="fr-FR" dirty="0" err="1"/>
              <a:t>available</a:t>
            </a:r>
            <a:r>
              <a:rPr lang="fr-FR" dirty="0"/>
              <a:t> and </a:t>
            </a:r>
            <a:r>
              <a:rPr lang="fr-FR" dirty="0" err="1"/>
              <a:t>okay</a:t>
            </a:r>
            <a:r>
              <a:rPr lang="fr-FR" dirty="0"/>
              <a:t>.&lt;/</a:t>
            </a:r>
            <a:r>
              <a:rPr lang="fr-FR" dirty="0" err="1"/>
              <a:t>conditionExpression</a:t>
            </a:r>
            <a:r>
              <a:rPr lang="fr-FR" dirty="0"/>
              <a:t>&gt;</a:t>
            </a:r>
          </a:p>
          <a:p>
            <a:pPr fontAlgn="auto">
              <a:spcBef>
                <a:spcPts val="0"/>
              </a:spcBef>
              <a:spcAft>
                <a:spcPts val="0"/>
              </a:spcAft>
              <a:defRPr/>
            </a:pPr>
            <a:r>
              <a:rPr lang="fr-FR" dirty="0"/>
              <a:t>      &lt;/</a:t>
            </a:r>
            <a:r>
              <a:rPr lang="fr-FR" dirty="0" err="1"/>
              <a:t>sequenceFlow</a:t>
            </a:r>
            <a:r>
              <a:rPr lang="fr-FR" dirty="0"/>
              <a:t>&gt;</a:t>
            </a:r>
          </a:p>
          <a:p>
            <a:pPr fontAlgn="auto">
              <a:spcBef>
                <a:spcPts val="0"/>
              </a:spcBef>
              <a:spcAft>
                <a:spcPts val="0"/>
              </a:spcAft>
              <a:defRPr/>
            </a:pPr>
            <a:r>
              <a:rPr lang="en-US" dirty="0"/>
              <a:t>      &lt;</a:t>
            </a:r>
            <a:r>
              <a:rPr lang="en-US" dirty="0" err="1"/>
              <a:t>sequenceFlow</a:t>
            </a:r>
            <a:r>
              <a:rPr lang="en-US" dirty="0"/>
              <a:t> id=</a:t>
            </a:r>
            <a:r>
              <a:rPr lang="en-US" i="1" dirty="0"/>
              <a:t>"</a:t>
            </a:r>
            <a:r>
              <a:rPr lang="en-US" i="1" dirty="0" err="1"/>
              <a:t>noQuote</a:t>
            </a:r>
            <a:r>
              <a:rPr lang="en-US" i="1" dirty="0"/>
              <a:t>" </a:t>
            </a:r>
            <a:r>
              <a:rPr lang="en-US" i="1" dirty="0" err="1"/>
              <a:t>targetRef</a:t>
            </a:r>
            <a:r>
              <a:rPr lang="en-US" i="1" dirty="0"/>
              <a:t>="</a:t>
            </a:r>
            <a:r>
              <a:rPr lang="en-US" i="1" dirty="0" err="1"/>
              <a:t>sendFault</a:t>
            </a:r>
            <a:r>
              <a:rPr lang="en-US" i="1" dirty="0"/>
              <a:t>" </a:t>
            </a:r>
            <a:r>
              <a:rPr lang="en-US" i="1" dirty="0" err="1"/>
              <a:t>sourceRef</a:t>
            </a:r>
            <a:r>
              <a:rPr lang="en-US" i="1" dirty="0"/>
              <a:t>="decision1"/&gt;</a:t>
            </a:r>
          </a:p>
          <a:p>
            <a:pPr fontAlgn="auto">
              <a:spcBef>
                <a:spcPts val="0"/>
              </a:spcBef>
              <a:spcAft>
                <a:spcPts val="0"/>
              </a:spcAft>
              <a:defRPr/>
            </a:pPr>
            <a:endParaRPr lang="fr" dirty="0"/>
          </a:p>
          <a:p>
            <a:pPr fontAlgn="auto">
              <a:spcBef>
                <a:spcPts val="0"/>
              </a:spcBef>
              <a:spcAft>
                <a:spcPts val="0"/>
              </a:spcAft>
              <a:defRPr/>
            </a:pPr>
            <a:r>
              <a:rPr lang="en-US" dirty="0"/>
              <a:t>      &lt;!-- Respond successful quote back to caller.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sendQuote</a:t>
            </a:r>
            <a:r>
              <a:rPr lang="en-US" i="1" dirty="0"/>
              <a:t>" name="Send Quote"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tns:msgQuote</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eventWait</a:t>
            </a:r>
            <a:r>
              <a:rPr lang="en-US" i="1" dirty="0"/>
              <a:t>" </a:t>
            </a:r>
            <a:r>
              <a:rPr lang="en-US" i="1" dirty="0" err="1"/>
              <a:t>sourceRef</a:t>
            </a:r>
            <a:r>
              <a:rPr lang="en-US" i="1" dirty="0"/>
              <a:t>="</a:t>
            </a:r>
            <a:r>
              <a:rPr lang="en-US" i="1" dirty="0" err="1"/>
              <a:t>sendQuote</a:t>
            </a:r>
            <a:r>
              <a:rPr lang="en-US" i="1" dirty="0"/>
              <a:t>"/&gt;</a:t>
            </a:r>
          </a:p>
          <a:p>
            <a:pPr fontAlgn="auto">
              <a:spcBef>
                <a:spcPts val="0"/>
              </a:spcBef>
              <a:spcAft>
                <a:spcPts val="0"/>
              </a:spcAft>
              <a:defRPr/>
            </a:pPr>
            <a:r>
              <a:rPr lang="fr" dirty="0"/>
              <a:t>      </a:t>
            </a:r>
          </a:p>
          <a:p>
            <a:pPr fontAlgn="auto">
              <a:spcBef>
                <a:spcPts val="0"/>
              </a:spcBef>
              <a:spcAft>
                <a:spcPts val="0"/>
              </a:spcAft>
              <a:defRPr/>
            </a:pPr>
            <a:r>
              <a:rPr lang="en-US" dirty="0"/>
              <a:t>      &lt;!-- This is a reply, so use same service reference and operation as in associated receive.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sendFault</a:t>
            </a:r>
            <a:r>
              <a:rPr lang="en-US" i="1" dirty="0"/>
              <a:t>" name="Send Fault"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tns:msgFault</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receiveNewQuoteRequest</a:t>
            </a:r>
            <a:r>
              <a:rPr lang="en-US" i="1" dirty="0"/>
              <a:t>" name="Receive New Quote"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tns:msgRFQ</a:t>
            </a:r>
            <a:r>
              <a:rPr lang="fr-FR" i="1" dirty="0"/>
              <a:t>" </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tns:requestQuoteOp</a:t>
            </a:r>
            <a:r>
              <a:rPr lang="fr-FR" i="1"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"decision1" </a:t>
            </a:r>
            <a:r>
              <a:rPr lang="en-US" i="1" dirty="0" err="1"/>
              <a:t>sourceRef</a:t>
            </a:r>
            <a:r>
              <a:rPr lang="en-US" i="1" dirty="0"/>
              <a:t>="</a:t>
            </a:r>
            <a:r>
              <a:rPr lang="en-US" i="1" dirty="0" err="1"/>
              <a:t>receiveNewQuoteRequest</a:t>
            </a:r>
            <a:r>
              <a:rPr lang="en-US" i="1" dirty="0"/>
              <a:t>"/&gt;</a:t>
            </a:r>
          </a:p>
          <a:p>
            <a:pPr fontAlgn="auto">
              <a:spcBef>
                <a:spcPts val="0"/>
              </a:spcBef>
              <a:spcAft>
                <a:spcPts val="0"/>
              </a:spcAft>
              <a:defRPr/>
            </a:pPr>
            <a:r>
              <a:rPr lang="fr" dirty="0"/>
              <a:t>      </a:t>
            </a:r>
          </a:p>
          <a:p>
            <a:pPr fontAlgn="auto">
              <a:spcBef>
                <a:spcPts val="0"/>
              </a:spcBef>
              <a:spcAft>
                <a:spcPts val="0"/>
              </a:spcAft>
              <a:defRPr/>
            </a:pPr>
            <a:r>
              <a:rPr lang="en-US" dirty="0"/>
              <a:t>      &lt;!-- Respond error back to caller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eventWait</a:t>
            </a:r>
            <a:r>
              <a:rPr lang="en-US" i="1" dirty="0"/>
              <a:t>" </a:t>
            </a:r>
            <a:r>
              <a:rPr lang="en-US" i="1" dirty="0" err="1"/>
              <a:t>sourceRef</a:t>
            </a:r>
            <a:r>
              <a:rPr lang="en-US" i="1" dirty="0"/>
              <a:t>="</a:t>
            </a:r>
            <a:r>
              <a:rPr lang="en-US" i="1" dirty="0" err="1"/>
              <a:t>sendFault</a:t>
            </a:r>
            <a:r>
              <a:rPr lang="en-US" i="1" dirty="0"/>
              <a:t>"/&gt;</a:t>
            </a:r>
          </a:p>
          <a:p>
            <a:pPr fontAlgn="auto">
              <a:spcBef>
                <a:spcPts val="0"/>
              </a:spcBef>
              <a:spcAft>
                <a:spcPts val="0"/>
              </a:spcAft>
              <a:defRPr/>
            </a:pPr>
            <a:endParaRPr lang="fr" dirty="0"/>
          </a:p>
          <a:p>
            <a:pPr fontAlgn="auto">
              <a:spcBef>
                <a:spcPts val="0"/>
              </a:spcBef>
              <a:spcAft>
                <a:spcPts val="0"/>
              </a:spcAft>
              <a:defRPr/>
            </a:pPr>
            <a:r>
              <a:rPr lang="en-US" dirty="0"/>
              <a:t>      &lt;!-- Wait for another quote request, an order, or a timeout --&gt;</a:t>
            </a:r>
          </a:p>
          <a:p>
            <a:pPr fontAlgn="auto">
              <a:spcBef>
                <a:spcPts val="0"/>
              </a:spcBef>
              <a:spcAft>
                <a:spcPts val="0"/>
              </a:spcAft>
              <a:defRPr/>
            </a:pPr>
            <a:r>
              <a:rPr lang="en-US" dirty="0"/>
              <a:t>      &lt;</a:t>
            </a:r>
            <a:r>
              <a:rPr lang="en-US" dirty="0" err="1"/>
              <a:t>eventBasedGateway</a:t>
            </a:r>
            <a:r>
              <a:rPr lang="en-US" dirty="0"/>
              <a:t> id=</a:t>
            </a:r>
            <a:r>
              <a:rPr lang="en-US" i="1" dirty="0"/>
              <a:t>"</a:t>
            </a:r>
            <a:r>
              <a:rPr lang="en-US" i="1" dirty="0" err="1"/>
              <a:t>eventWait</a:t>
            </a:r>
            <a:r>
              <a:rPr lang="en-US" i="1" dirty="0"/>
              <a:t>" </a:t>
            </a:r>
            <a:r>
              <a:rPr lang="en-US" i="1" dirty="0" err="1"/>
              <a:t>gatewayDirection</a:t>
            </a:r>
            <a:r>
              <a:rPr lang="en-US" i="1" dirty="0"/>
              <a:t>="Mixed"/&gt;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receiveNewQuoteRequest</a:t>
            </a:r>
            <a:r>
              <a:rPr lang="en-US" i="1" dirty="0"/>
              <a:t>" </a:t>
            </a:r>
            <a:r>
              <a:rPr lang="en-US" i="1" dirty="0" err="1"/>
              <a:t>sourceRef</a:t>
            </a:r>
            <a:r>
              <a:rPr lang="en-US" i="1" dirty="0"/>
              <a:t>="</a:t>
            </a:r>
            <a:r>
              <a:rPr lang="en-US" i="1" dirty="0" err="1"/>
              <a:t>eventWait</a:t>
            </a:r>
            <a:r>
              <a:rPr lang="en-US" i="1"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receiveOrderRequest</a:t>
            </a:r>
            <a:r>
              <a:rPr lang="en-US" i="1" dirty="0"/>
              <a:t>" </a:t>
            </a:r>
            <a:r>
              <a:rPr lang="en-US" i="1" dirty="0" err="1"/>
              <a:t>sourceRef</a:t>
            </a:r>
            <a:r>
              <a:rPr lang="en-US" i="1" dirty="0"/>
              <a:t>="</a:t>
            </a:r>
            <a:r>
              <a:rPr lang="en-US" i="1" dirty="0" err="1"/>
              <a:t>eventWait</a:t>
            </a:r>
            <a:r>
              <a:rPr lang="en-US" i="1"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"timeout" </a:t>
            </a:r>
            <a:r>
              <a:rPr lang="en-US" i="1" dirty="0" err="1"/>
              <a:t>sourceRef</a:t>
            </a:r>
            <a:r>
              <a:rPr lang="en-US" i="1" dirty="0"/>
              <a:t>="</a:t>
            </a:r>
            <a:r>
              <a:rPr lang="en-US" i="1" dirty="0" err="1"/>
              <a:t>eventWait</a:t>
            </a:r>
            <a:r>
              <a:rPr lang="en-US" i="1" dirty="0"/>
              <a:t>"/&gt;</a:t>
            </a:r>
          </a:p>
          <a:p>
            <a:pPr fontAlgn="auto">
              <a:spcBef>
                <a:spcPts val="0"/>
              </a:spcBef>
              <a:spcAft>
                <a:spcPts val="0"/>
              </a:spcAft>
              <a:defRPr/>
            </a:pPr>
            <a:r>
              <a:rPr lang="fr-FR" dirty="0"/>
              <a:t>      &lt;!-- Timeout and end --&gt;</a:t>
            </a:r>
          </a:p>
          <a:p>
            <a:pPr fontAlgn="auto">
              <a:spcBef>
                <a:spcPts val="0"/>
              </a:spcBef>
              <a:spcAft>
                <a:spcPts val="0"/>
              </a:spcAft>
              <a:defRPr/>
            </a:pPr>
            <a:r>
              <a:rPr lang="fr-FR" dirty="0"/>
              <a:t>      &lt;</a:t>
            </a:r>
            <a:r>
              <a:rPr lang="fr-FR" dirty="0" err="1"/>
              <a:t>intermediateCatchEvent</a:t>
            </a:r>
            <a:r>
              <a:rPr lang="fr-FR" dirty="0"/>
              <a:t> id=</a:t>
            </a:r>
            <a:r>
              <a:rPr lang="fr-FR" i="1" dirty="0"/>
              <a:t>"timeout"&gt;</a:t>
            </a:r>
          </a:p>
          <a:p>
            <a:pPr fontAlgn="auto">
              <a:spcBef>
                <a:spcPts val="0"/>
              </a:spcBef>
              <a:spcAft>
                <a:spcPts val="0"/>
              </a:spcAft>
              <a:defRPr/>
            </a:pPr>
            <a:r>
              <a:rPr lang="fr-FR" dirty="0"/>
              <a:t>         &lt;</a:t>
            </a:r>
            <a:r>
              <a:rPr lang="fr-FR" dirty="0" err="1"/>
              <a:t>timerEventDefinition</a:t>
            </a:r>
            <a:r>
              <a:rPr lang="fr-FR" dirty="0"/>
              <a:t>&gt;</a:t>
            </a:r>
          </a:p>
          <a:p>
            <a:pPr fontAlgn="auto">
              <a:spcBef>
                <a:spcPts val="0"/>
              </a:spcBef>
              <a:spcAft>
                <a:spcPts val="0"/>
              </a:spcAft>
              <a:defRPr/>
            </a:pPr>
            <a:r>
              <a:rPr lang="fr-FR" dirty="0"/>
              <a:t>            &lt;</a:t>
            </a:r>
            <a:r>
              <a:rPr lang="fr-FR" dirty="0" err="1"/>
              <a:t>timeDate</a:t>
            </a:r>
            <a:r>
              <a:rPr lang="fr-FR" dirty="0"/>
              <a:t>&gt;PD4h&lt;/</a:t>
            </a:r>
            <a:r>
              <a:rPr lang="fr-FR" dirty="0" err="1"/>
              <a:t>timeDate</a:t>
            </a:r>
            <a:r>
              <a:rPr lang="fr-FR" dirty="0"/>
              <a:t>&gt;</a:t>
            </a:r>
          </a:p>
          <a:p>
            <a:pPr fontAlgn="auto">
              <a:spcBef>
                <a:spcPts val="0"/>
              </a:spcBef>
              <a:spcAft>
                <a:spcPts val="0"/>
              </a:spcAft>
              <a:defRPr/>
            </a:pPr>
            <a:r>
              <a:rPr lang="fr-FR" dirty="0"/>
              <a:t>         &lt;/</a:t>
            </a:r>
            <a:r>
              <a:rPr lang="fr-FR" dirty="0" err="1"/>
              <a:t>timerEventDefinition</a:t>
            </a:r>
            <a:r>
              <a:rPr lang="fr-FR" dirty="0"/>
              <a:t>&gt;</a:t>
            </a:r>
          </a:p>
          <a:p>
            <a:pPr fontAlgn="auto">
              <a:spcBef>
                <a:spcPts val="0"/>
              </a:spcBef>
              <a:spcAft>
                <a:spcPts val="0"/>
              </a:spcAft>
              <a:defRPr/>
            </a:pPr>
            <a:r>
              <a:rPr lang="fr-FR" dirty="0"/>
              <a:t>      &lt;/</a:t>
            </a:r>
            <a:r>
              <a:rPr lang="fr-FR" dirty="0" err="1"/>
              <a:t>intermediateCatchEvent</a:t>
            </a:r>
            <a:r>
              <a:rPr lang="fr-FR" dirty="0"/>
              <a:t>&gt;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"end1" </a:t>
            </a:r>
            <a:r>
              <a:rPr lang="en-US" i="1" dirty="0" err="1"/>
              <a:t>sourceRef</a:t>
            </a:r>
            <a:r>
              <a:rPr lang="en-US" i="1" dirty="0"/>
              <a:t>="timeout"/&gt;</a:t>
            </a:r>
          </a:p>
          <a:p>
            <a:pPr fontAlgn="auto">
              <a:spcBef>
                <a:spcPts val="0"/>
              </a:spcBef>
              <a:spcAft>
                <a:spcPts val="0"/>
              </a:spcAft>
              <a:defRPr/>
            </a:pPr>
            <a:r>
              <a:rPr lang="fr-FR" dirty="0"/>
              <a:t>      &lt;</a:t>
            </a:r>
            <a:r>
              <a:rPr lang="fr-FR" dirty="0" err="1"/>
              <a:t>endEvent</a:t>
            </a:r>
            <a:r>
              <a:rPr lang="fr-FR" dirty="0"/>
              <a:t> id=</a:t>
            </a:r>
            <a:r>
              <a:rPr lang="fr-FR" i="1" dirty="0"/>
              <a:t>"end1"/&gt;</a:t>
            </a:r>
          </a:p>
          <a:p>
            <a:pPr fontAlgn="auto">
              <a:spcBef>
                <a:spcPts val="0"/>
              </a:spcBef>
              <a:spcAft>
                <a:spcPts val="0"/>
              </a:spcAft>
              <a:defRPr/>
            </a:pPr>
            <a:endParaRPr lang="fr" dirty="0"/>
          </a:p>
          <a:p>
            <a:pPr fontAlgn="auto">
              <a:spcBef>
                <a:spcPts val="0"/>
              </a:spcBef>
              <a:spcAft>
                <a:spcPts val="0"/>
              </a:spcAft>
              <a:defRPr/>
            </a:pPr>
            <a:r>
              <a:rPr lang="fr-FR" dirty="0"/>
              <a:t>      &lt;!-- </a:t>
            </a:r>
            <a:r>
              <a:rPr lang="fr-FR" dirty="0" err="1"/>
              <a:t>Receive</a:t>
            </a:r>
            <a:r>
              <a:rPr lang="fr-FR" dirty="0"/>
              <a:t> an </a:t>
            </a:r>
            <a:r>
              <a:rPr lang="fr-FR" dirty="0" err="1"/>
              <a:t>order</a:t>
            </a:r>
            <a:r>
              <a:rPr lang="fr-FR" dirty="0"/>
              <a:t> message--&gt;</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receiveOrderRequest</a:t>
            </a:r>
            <a:r>
              <a:rPr lang="en-US" i="1" dirty="0"/>
              <a:t>" name="Receive Order Request"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tns:msgOrderData</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tns:orderOp</a:t>
            </a:r>
            <a:r>
              <a:rPr lang="fr-FR" i="1" dirty="0"/>
              <a:t>"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"fork" </a:t>
            </a:r>
            <a:r>
              <a:rPr lang="en-US" i="1" dirty="0" err="1"/>
              <a:t>sourceRef</a:t>
            </a:r>
            <a:r>
              <a:rPr lang="en-US" i="1" dirty="0"/>
              <a:t>="</a:t>
            </a:r>
            <a:r>
              <a:rPr lang="en-US" i="1" dirty="0" err="1"/>
              <a:t>receiveOrderRequest</a:t>
            </a:r>
            <a:r>
              <a:rPr lang="en-US" i="1" dirty="0"/>
              <a:t>"/&gt;</a:t>
            </a:r>
          </a:p>
          <a:p>
            <a:pPr fontAlgn="auto">
              <a:spcBef>
                <a:spcPts val="0"/>
              </a:spcBef>
              <a:spcAft>
                <a:spcPts val="0"/>
              </a:spcAft>
              <a:defRPr/>
            </a:pPr>
            <a:r>
              <a:rPr lang="en-US" dirty="0"/>
              <a:t>      &lt;</a:t>
            </a:r>
            <a:r>
              <a:rPr lang="en-US" dirty="0" err="1"/>
              <a:t>parallelGateway</a:t>
            </a:r>
            <a:r>
              <a:rPr lang="en-US" dirty="0"/>
              <a:t> id=</a:t>
            </a:r>
            <a:r>
              <a:rPr lang="en-US" i="1" dirty="0"/>
              <a:t>"fork" </a:t>
            </a:r>
            <a:r>
              <a:rPr lang="en-US" i="1" dirty="0" err="1"/>
              <a:t>gatewayDirection</a:t>
            </a:r>
            <a:r>
              <a:rPr lang="en-US" i="1" dirty="0"/>
              <a:t>="Diverging"/&gt;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sendOrderResponse</a:t>
            </a:r>
            <a:r>
              <a:rPr lang="en-US" i="1" dirty="0"/>
              <a:t>" </a:t>
            </a:r>
            <a:r>
              <a:rPr lang="en-US" i="1" dirty="0" err="1"/>
              <a:t>sourceRef</a:t>
            </a:r>
            <a:r>
              <a:rPr lang="en-US" i="1" dirty="0"/>
              <a:t>="fork"/&gt;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a:t>
            </a:r>
            <a:r>
              <a:rPr lang="en-US" i="1" dirty="0" err="1"/>
              <a:t>sendShippingRequest</a:t>
            </a:r>
            <a:r>
              <a:rPr lang="en-US" i="1" dirty="0"/>
              <a:t>" </a:t>
            </a:r>
            <a:r>
              <a:rPr lang="en-US" i="1" dirty="0" err="1"/>
              <a:t>sourceRef</a:t>
            </a:r>
            <a:r>
              <a:rPr lang="en-US" i="1" dirty="0"/>
              <a:t>="fork"/&gt;</a:t>
            </a:r>
          </a:p>
          <a:p>
            <a:pPr fontAlgn="auto">
              <a:spcBef>
                <a:spcPts val="0"/>
              </a:spcBef>
              <a:spcAft>
                <a:spcPts val="0"/>
              </a:spcAft>
              <a:defRPr/>
            </a:pPr>
            <a:endParaRPr lang="fr" dirty="0"/>
          </a:p>
          <a:p>
            <a:pPr fontAlgn="auto">
              <a:spcBef>
                <a:spcPts val="0"/>
              </a:spcBef>
              <a:spcAft>
                <a:spcPts val="0"/>
              </a:spcAft>
              <a:defRPr/>
            </a:pPr>
            <a:r>
              <a:rPr lang="fr-FR" dirty="0"/>
              <a:t>      &lt;!-- </a:t>
            </a:r>
            <a:r>
              <a:rPr lang="fr-FR" dirty="0" err="1"/>
              <a:t>Send</a:t>
            </a:r>
            <a:r>
              <a:rPr lang="fr-FR" dirty="0"/>
              <a:t> </a:t>
            </a:r>
            <a:r>
              <a:rPr lang="fr-FR" dirty="0" err="1"/>
              <a:t>order</a:t>
            </a:r>
            <a:r>
              <a:rPr lang="fr-FR" dirty="0"/>
              <a:t> confirmation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sendOrderResponse</a:t>
            </a:r>
            <a:r>
              <a:rPr lang="en-US" i="1" dirty="0"/>
              <a:t>" name="Send Order Response"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tns:msgOrderConfirmation</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tns:orderOp</a:t>
            </a:r>
            <a:r>
              <a:rPr lang="fr-FR" i="1" dirty="0"/>
              <a:t>"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"join" </a:t>
            </a:r>
            <a:r>
              <a:rPr lang="en-US" i="1" dirty="0" err="1"/>
              <a:t>sourceRef</a:t>
            </a:r>
            <a:r>
              <a:rPr lang="en-US" i="1" dirty="0"/>
              <a:t>="</a:t>
            </a:r>
            <a:r>
              <a:rPr lang="en-US" i="1" dirty="0" err="1"/>
              <a:t>sendOrderResponse</a:t>
            </a:r>
            <a:r>
              <a:rPr lang="en-US" i="1" dirty="0"/>
              <a:t>"/&gt;</a:t>
            </a:r>
          </a:p>
          <a:p>
            <a:pPr fontAlgn="auto">
              <a:spcBef>
                <a:spcPts val="0"/>
              </a:spcBef>
              <a:spcAft>
                <a:spcPts val="0"/>
              </a:spcAft>
              <a:defRPr/>
            </a:pPr>
            <a:r>
              <a:rPr lang="fr" dirty="0"/>
              <a:t>      </a:t>
            </a:r>
          </a:p>
          <a:p>
            <a:pPr fontAlgn="auto">
              <a:spcBef>
                <a:spcPts val="0"/>
              </a:spcBef>
              <a:spcAft>
                <a:spcPts val="0"/>
              </a:spcAft>
              <a:defRPr/>
            </a:pPr>
            <a:r>
              <a:rPr lang="fr-FR" dirty="0"/>
              <a:t>      &lt;!-- Trigger Shipping --&gt;</a:t>
            </a:r>
          </a:p>
          <a:p>
            <a:pPr fontAlgn="auto">
              <a:spcBef>
                <a:spcPts val="0"/>
              </a:spcBef>
              <a:spcAft>
                <a:spcPts val="0"/>
              </a:spcAft>
              <a:defRPr/>
            </a:pPr>
            <a:r>
              <a:rPr lang="en-US" dirty="0"/>
              <a:t>      &lt;</a:t>
            </a:r>
            <a:r>
              <a:rPr lang="en-US" dirty="0" err="1"/>
              <a:t>sendTask</a:t>
            </a:r>
            <a:r>
              <a:rPr lang="en-US" dirty="0"/>
              <a:t> id=</a:t>
            </a:r>
            <a:r>
              <a:rPr lang="en-US" i="1" dirty="0"/>
              <a:t>"</a:t>
            </a:r>
            <a:r>
              <a:rPr lang="en-US" i="1" dirty="0" err="1"/>
              <a:t>sendShippingRequest</a:t>
            </a:r>
            <a:r>
              <a:rPr lang="en-US" i="1" dirty="0"/>
              <a:t>" name="Send Shipping Request" </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tns:msgShippingData</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tns:requestShippingOp</a:t>
            </a:r>
            <a:r>
              <a:rPr lang="fr-FR" i="1" dirty="0"/>
              <a:t>"/&gt;</a:t>
            </a:r>
          </a:p>
          <a:p>
            <a:pPr fontAlgn="auto">
              <a:spcBef>
                <a:spcPts val="0"/>
              </a:spcBef>
              <a:spcAft>
                <a:spcPts val="0"/>
              </a:spcAft>
              <a:defRPr/>
            </a:pPr>
            <a:r>
              <a:rPr lang="fr" dirty="0"/>
              <a:t>      </a:t>
            </a:r>
          </a:p>
          <a:p>
            <a:pPr fontAlgn="auto">
              <a:spcBef>
                <a:spcPts val="0"/>
              </a:spcBef>
              <a:spcAft>
                <a:spcPts val="0"/>
              </a:spcAft>
              <a:defRPr/>
            </a:pPr>
            <a:r>
              <a:rPr lang="fr-FR" dirty="0"/>
              <a:t>      &lt;</a:t>
            </a:r>
            <a:r>
              <a:rPr lang="fr-FR" dirty="0" err="1"/>
              <a:t>sequenceFlow</a:t>
            </a:r>
            <a:r>
              <a:rPr lang="fr-FR" dirty="0"/>
              <a:t> </a:t>
            </a:r>
            <a:r>
              <a:rPr lang="fr-FR" dirty="0" err="1"/>
              <a:t>targetRef</a:t>
            </a:r>
            <a:r>
              <a:rPr lang="fr-FR" dirty="0"/>
              <a:t>=</a:t>
            </a:r>
            <a:r>
              <a:rPr lang="fr-FR" i="1" dirty="0"/>
              <a:t>"</a:t>
            </a:r>
            <a:r>
              <a:rPr lang="fr-FR" i="1" dirty="0" err="1"/>
              <a:t>receiveShippingConfirmation</a:t>
            </a:r>
            <a:r>
              <a:rPr lang="fr-FR" i="1" dirty="0"/>
              <a:t>" </a:t>
            </a:r>
          </a:p>
          <a:p>
            <a:pPr fontAlgn="auto">
              <a:spcBef>
                <a:spcPts val="0"/>
              </a:spcBef>
              <a:spcAft>
                <a:spcPts val="0"/>
              </a:spcAft>
              <a:defRPr/>
            </a:pPr>
            <a:r>
              <a:rPr lang="fr-FR" dirty="0"/>
              <a:t>      	</a:t>
            </a:r>
            <a:r>
              <a:rPr lang="fr-FR" dirty="0" err="1"/>
              <a:t>sourceRef</a:t>
            </a:r>
            <a:r>
              <a:rPr lang="fr-FR" dirty="0"/>
              <a:t>=</a:t>
            </a:r>
            <a:r>
              <a:rPr lang="fr-FR" i="1" dirty="0"/>
              <a:t>"</a:t>
            </a:r>
            <a:r>
              <a:rPr lang="fr-FR" i="1" dirty="0" err="1"/>
              <a:t>sendShippingRequest</a:t>
            </a:r>
            <a:r>
              <a:rPr lang="fr-FR" i="1" dirty="0"/>
              <a:t>"/&gt;</a:t>
            </a:r>
          </a:p>
          <a:p>
            <a:pPr fontAlgn="auto">
              <a:spcBef>
                <a:spcPts val="0"/>
              </a:spcBef>
              <a:spcAft>
                <a:spcPts val="0"/>
              </a:spcAft>
              <a:defRPr/>
            </a:pPr>
            <a:r>
              <a:rPr lang="fr-FR" dirty="0"/>
              <a:t>      &lt;!-- </a:t>
            </a:r>
            <a:r>
              <a:rPr lang="fr-FR" dirty="0" err="1"/>
              <a:t>Receive</a:t>
            </a:r>
            <a:r>
              <a:rPr lang="fr-FR" dirty="0"/>
              <a:t> </a:t>
            </a:r>
            <a:r>
              <a:rPr lang="fr-FR" dirty="0" err="1"/>
              <a:t>Shipment</a:t>
            </a:r>
            <a:r>
              <a:rPr lang="fr-FR" dirty="0"/>
              <a:t> Notification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receiveTask</a:t>
            </a:r>
            <a:r>
              <a:rPr lang="en-US" dirty="0"/>
              <a:t> id=</a:t>
            </a:r>
            <a:r>
              <a:rPr lang="en-US" i="1" dirty="0"/>
              <a:t>"</a:t>
            </a:r>
            <a:r>
              <a:rPr lang="en-US" i="1" dirty="0" err="1"/>
              <a:t>receiveShippingConfirmation</a:t>
            </a:r>
            <a:r>
              <a:rPr lang="en-US" i="1" dirty="0"/>
              <a:t>"	name="Receive Shipping Confirmation"</a:t>
            </a:r>
          </a:p>
          <a:p>
            <a:pPr fontAlgn="auto">
              <a:spcBef>
                <a:spcPts val="0"/>
              </a:spcBef>
              <a:spcAft>
                <a:spcPts val="0"/>
              </a:spcAft>
              <a:defRPr/>
            </a:pPr>
            <a:r>
              <a:rPr lang="fr-FR" dirty="0"/>
              <a:t>		</a:t>
            </a:r>
            <a:r>
              <a:rPr lang="fr-FR" dirty="0" err="1"/>
              <a:t>messageRef</a:t>
            </a:r>
            <a:r>
              <a:rPr lang="fr-FR" dirty="0"/>
              <a:t>=</a:t>
            </a:r>
            <a:r>
              <a:rPr lang="fr-FR" i="1" dirty="0"/>
              <a:t>"</a:t>
            </a:r>
            <a:r>
              <a:rPr lang="fr-FR" i="1" dirty="0" err="1"/>
              <a:t>tns:msgShippingConfirmation</a:t>
            </a:r>
            <a:r>
              <a:rPr lang="fr-FR" i="1" dirty="0"/>
              <a:t>"</a:t>
            </a:r>
          </a:p>
          <a:p>
            <a:pPr fontAlgn="auto">
              <a:spcBef>
                <a:spcPts val="0"/>
              </a:spcBef>
              <a:spcAft>
                <a:spcPts val="0"/>
              </a:spcAft>
              <a:defRPr/>
            </a:pPr>
            <a:r>
              <a:rPr lang="fr-FR" dirty="0"/>
              <a:t>		</a:t>
            </a:r>
            <a:r>
              <a:rPr lang="fr-FR" dirty="0" err="1"/>
              <a:t>operationRef</a:t>
            </a:r>
            <a:r>
              <a:rPr lang="fr-FR" dirty="0"/>
              <a:t>=</a:t>
            </a:r>
            <a:r>
              <a:rPr lang="fr-FR" i="1" dirty="0"/>
              <a:t>"</a:t>
            </a:r>
            <a:r>
              <a:rPr lang="fr-FR" i="1" dirty="0" err="1"/>
              <a:t>tns:requestShippingOp</a:t>
            </a:r>
            <a:r>
              <a:rPr lang="fr-FR" i="1" dirty="0"/>
              <a:t>" /&gt;</a:t>
            </a:r>
          </a:p>
          <a:p>
            <a:pPr fontAlgn="auto">
              <a:spcBef>
                <a:spcPts val="0"/>
              </a:spcBef>
              <a:spcAft>
                <a:spcPts val="0"/>
              </a:spcAft>
              <a:defRPr/>
            </a:pPr>
            <a:r>
              <a:rPr lang="fr" dirty="0"/>
              <a:t>      </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"join" </a:t>
            </a:r>
            <a:r>
              <a:rPr lang="en-US" i="1" dirty="0" err="1"/>
              <a:t>sourceRef</a:t>
            </a:r>
            <a:r>
              <a:rPr lang="en-US" i="1" dirty="0"/>
              <a:t>="</a:t>
            </a:r>
            <a:r>
              <a:rPr lang="en-US" i="1" dirty="0" err="1"/>
              <a:t>receiveShippingConfirmation</a:t>
            </a:r>
            <a:r>
              <a:rPr lang="en-US" i="1" dirty="0"/>
              <a:t>"/&gt;</a:t>
            </a:r>
          </a:p>
          <a:p>
            <a:pPr fontAlgn="auto">
              <a:spcBef>
                <a:spcPts val="0"/>
              </a:spcBef>
              <a:spcAft>
                <a:spcPts val="0"/>
              </a:spcAft>
              <a:defRPr/>
            </a:pPr>
            <a:r>
              <a:rPr lang="en-US" dirty="0"/>
              <a:t>      &lt;</a:t>
            </a:r>
            <a:r>
              <a:rPr lang="en-US" dirty="0" err="1"/>
              <a:t>parallelGateway</a:t>
            </a:r>
            <a:r>
              <a:rPr lang="en-US" dirty="0"/>
              <a:t> id=</a:t>
            </a:r>
            <a:r>
              <a:rPr lang="en-US" i="1" dirty="0"/>
              <a:t>"join" </a:t>
            </a:r>
            <a:r>
              <a:rPr lang="en-US" i="1" dirty="0" err="1"/>
              <a:t>gatewayDirection</a:t>
            </a:r>
            <a:r>
              <a:rPr lang="en-US" i="1" dirty="0"/>
              <a:t>="Converging"/&gt;</a:t>
            </a:r>
          </a:p>
          <a:p>
            <a:pPr fontAlgn="auto">
              <a:spcBef>
                <a:spcPts val="0"/>
              </a:spcBef>
              <a:spcAft>
                <a:spcPts val="0"/>
              </a:spcAft>
              <a:defRPr/>
            </a:pPr>
            <a:r>
              <a:rPr lang="en-US" dirty="0"/>
              <a:t>      &lt;</a:t>
            </a:r>
            <a:r>
              <a:rPr lang="en-US" dirty="0" err="1"/>
              <a:t>sequenceFlow</a:t>
            </a:r>
            <a:r>
              <a:rPr lang="en-US" dirty="0"/>
              <a:t> </a:t>
            </a:r>
            <a:r>
              <a:rPr lang="en-US" dirty="0" err="1"/>
              <a:t>targetRef</a:t>
            </a:r>
            <a:r>
              <a:rPr lang="en-US" dirty="0"/>
              <a:t>=</a:t>
            </a:r>
            <a:r>
              <a:rPr lang="en-US" i="1" dirty="0"/>
              <a:t>"end2" </a:t>
            </a:r>
            <a:r>
              <a:rPr lang="en-US" i="1" dirty="0" err="1"/>
              <a:t>sourceRef</a:t>
            </a:r>
            <a:r>
              <a:rPr lang="en-US" i="1" dirty="0"/>
              <a:t>="join"/&gt;</a:t>
            </a:r>
          </a:p>
          <a:p>
            <a:pPr fontAlgn="auto">
              <a:spcBef>
                <a:spcPts val="0"/>
              </a:spcBef>
              <a:spcAft>
                <a:spcPts val="0"/>
              </a:spcAft>
              <a:defRPr/>
            </a:pPr>
            <a:r>
              <a:rPr lang="fr-FR" dirty="0"/>
              <a:t>      &lt;</a:t>
            </a:r>
            <a:r>
              <a:rPr lang="fr-FR" dirty="0" err="1"/>
              <a:t>endEvent</a:t>
            </a:r>
            <a:r>
              <a:rPr lang="fr-FR" dirty="0"/>
              <a:t> id=</a:t>
            </a:r>
            <a:r>
              <a:rPr lang="fr-FR" i="1" dirty="0"/>
              <a:t>"end2"/&gt;</a:t>
            </a:r>
          </a:p>
          <a:p>
            <a:pPr fontAlgn="auto">
              <a:spcBef>
                <a:spcPts val="0"/>
              </a:spcBef>
              <a:spcAft>
                <a:spcPts val="0"/>
              </a:spcAft>
              <a:defRPr/>
            </a:pPr>
            <a:r>
              <a:rPr lang="fr-FR" dirty="0"/>
              <a:t>   &lt;/</a:t>
            </a:r>
            <a:r>
              <a:rPr lang="fr-FR" dirty="0" err="1"/>
              <a:t>process</a:t>
            </a:r>
            <a:r>
              <a:rPr lang="fr-FR" dirty="0"/>
              <a:t>&gt;</a:t>
            </a:r>
          </a:p>
          <a:p>
            <a:pPr fontAlgn="auto">
              <a:spcBef>
                <a:spcPts val="0"/>
              </a:spcBef>
              <a:spcAft>
                <a:spcPts val="0"/>
              </a:spcAft>
              <a:defRPr/>
            </a:pPr>
            <a:r>
              <a:rPr lang="fr-FR" dirty="0"/>
              <a:t>&lt;/</a:t>
            </a:r>
            <a:r>
              <a:rPr lang="fr-FR" dirty="0" err="1"/>
              <a:t>definitions</a:t>
            </a:r>
            <a:r>
              <a:rPr lang="fr-FR" dirty="0"/>
              <a:t>&gt;</a:t>
            </a:r>
          </a:p>
          <a:p>
            <a:pPr fontAlgn="auto">
              <a:spcBef>
                <a:spcPts val="0"/>
              </a:spcBef>
              <a:spcAft>
                <a:spcPts val="0"/>
              </a:spcAft>
              <a:defRPr/>
            </a:pPr>
            <a:endParaRPr lang="fr-FR" dirty="0"/>
          </a:p>
        </p:txBody>
      </p:sp>
      <p:sp>
        <p:nvSpPr>
          <p:cNvPr id="582660" name="Espace réservé du numéro de diapositive 3">
            <a:extLst>
              <a:ext uri="{FF2B5EF4-FFF2-40B4-BE49-F238E27FC236}">
                <a16:creationId xmlns:a16="http://schemas.microsoft.com/office/drawing/2014/main" id="{36F86569-9BCF-4A03-A9E0-B71CFC9307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4D5297-047C-4A13-ABC0-DFCB421558A8}" type="slidenum">
              <a:rPr lang="fr-FR" altLang="fr-FR"/>
              <a:pPr fontAlgn="base">
                <a:spcBef>
                  <a:spcPct val="0"/>
                </a:spcBef>
                <a:spcAft>
                  <a:spcPct val="0"/>
                </a:spcAft>
              </a:pPr>
              <a:t>304</a:t>
            </a:fld>
            <a:endParaRPr lang="fr-FR" altLang="fr-F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Espace réservé de l'image des diapositives 1">
            <a:extLst>
              <a:ext uri="{FF2B5EF4-FFF2-40B4-BE49-F238E27FC236}">
                <a16:creationId xmlns:a16="http://schemas.microsoft.com/office/drawing/2014/main" id="{26C50E51-A6BE-4B7A-B49B-B7D86DAB39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Espace réservé des commentaires 2">
            <a:extLst>
              <a:ext uri="{FF2B5EF4-FFF2-40B4-BE49-F238E27FC236}">
                <a16:creationId xmlns:a16="http://schemas.microsoft.com/office/drawing/2014/main" id="{D3EA41D7-EA96-4714-ABF1-0DC24A137B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84708" name="Espace réservé du numéro de diapositive 3">
            <a:extLst>
              <a:ext uri="{FF2B5EF4-FFF2-40B4-BE49-F238E27FC236}">
                <a16:creationId xmlns:a16="http://schemas.microsoft.com/office/drawing/2014/main" id="{F14E323B-F9C5-43E2-AF23-6A438B3A3F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3B7AFF-D26F-49F6-8A18-AF158EB66801}" type="slidenum">
              <a:rPr lang="fr-FR" altLang="fr-FR"/>
              <a:pPr fontAlgn="base">
                <a:spcBef>
                  <a:spcPct val="0"/>
                </a:spcBef>
                <a:spcAft>
                  <a:spcPct val="0"/>
                </a:spcAft>
              </a:pPr>
              <a:t>305</a:t>
            </a:fld>
            <a:endParaRPr lang="fr-FR" altLang="fr-F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Espace réservé de l'image des diapositives 1">
            <a:extLst>
              <a:ext uri="{FF2B5EF4-FFF2-40B4-BE49-F238E27FC236}">
                <a16:creationId xmlns:a16="http://schemas.microsoft.com/office/drawing/2014/main" id="{3EC28EDB-9B27-4070-842A-8CE413AC1D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5" name="Espace réservé des commentaires 2">
            <a:extLst>
              <a:ext uri="{FF2B5EF4-FFF2-40B4-BE49-F238E27FC236}">
                <a16:creationId xmlns:a16="http://schemas.microsoft.com/office/drawing/2014/main" id="{050D1A4A-730A-4A22-AC98-2980189A8C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https://fr.wikipedia.org/wiki/Enterprise_service_bus</a:t>
            </a:r>
          </a:p>
        </p:txBody>
      </p:sp>
      <p:sp>
        <p:nvSpPr>
          <p:cNvPr id="586756" name="Espace réservé du numéro de diapositive 3">
            <a:extLst>
              <a:ext uri="{FF2B5EF4-FFF2-40B4-BE49-F238E27FC236}">
                <a16:creationId xmlns:a16="http://schemas.microsoft.com/office/drawing/2014/main" id="{B20BBE70-D0B1-455F-A541-9FA6AC4D5A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1A18067-69C8-4A4E-B74F-C5AFBD57B6A4}" type="slidenum">
              <a:rPr lang="fr-FR" altLang="fr-FR"/>
              <a:pPr fontAlgn="base">
                <a:spcBef>
                  <a:spcPct val="0"/>
                </a:spcBef>
                <a:spcAft>
                  <a:spcPct val="0"/>
                </a:spcAft>
              </a:pPr>
              <a:t>306</a:t>
            </a:fld>
            <a:endParaRPr lang="fr-FR" altLang="fr-F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Espace réservé de l'image des diapositives 1">
            <a:extLst>
              <a:ext uri="{FF2B5EF4-FFF2-40B4-BE49-F238E27FC236}">
                <a16:creationId xmlns:a16="http://schemas.microsoft.com/office/drawing/2014/main" id="{08BC383B-C437-4CD5-AA6E-0FEF7C844B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3" name="Espace réservé des commentaires 2">
            <a:extLst>
              <a:ext uri="{FF2B5EF4-FFF2-40B4-BE49-F238E27FC236}">
                <a16:creationId xmlns:a16="http://schemas.microsoft.com/office/drawing/2014/main" id="{9994BF0F-99C3-419A-BBE6-AF0B857863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88804" name="Espace réservé du numéro de diapositive 3">
            <a:extLst>
              <a:ext uri="{FF2B5EF4-FFF2-40B4-BE49-F238E27FC236}">
                <a16:creationId xmlns:a16="http://schemas.microsoft.com/office/drawing/2014/main" id="{1B5ADB65-F880-4DF5-BFE8-DC9A7EBAE99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229E47-9190-48D1-BA97-F23B6612E7B1}" type="slidenum">
              <a:rPr lang="fr-FR" altLang="fr-FR"/>
              <a:pPr fontAlgn="base">
                <a:spcBef>
                  <a:spcPct val="0"/>
                </a:spcBef>
                <a:spcAft>
                  <a:spcPct val="0"/>
                </a:spcAft>
              </a:pPr>
              <a:t>307</a:t>
            </a:fld>
            <a:endParaRPr lang="fr-FR" altLang="fr-F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Espace réservé de l'image des diapositives 1">
            <a:extLst>
              <a:ext uri="{FF2B5EF4-FFF2-40B4-BE49-F238E27FC236}">
                <a16:creationId xmlns:a16="http://schemas.microsoft.com/office/drawing/2014/main" id="{92FDE242-E8D5-4ADA-9162-38252D5C26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1" name="Espace réservé des commentaires 2">
            <a:extLst>
              <a:ext uri="{FF2B5EF4-FFF2-40B4-BE49-F238E27FC236}">
                <a16:creationId xmlns:a16="http://schemas.microsoft.com/office/drawing/2014/main" id="{A98FF92A-D617-4DF2-946C-ADB9AD12D1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http://www.journaldunet.com/solutions/0408/040923_eii.shtml</a:t>
            </a:r>
          </a:p>
        </p:txBody>
      </p:sp>
      <p:sp>
        <p:nvSpPr>
          <p:cNvPr id="590852" name="Espace réservé du numéro de diapositive 3">
            <a:extLst>
              <a:ext uri="{FF2B5EF4-FFF2-40B4-BE49-F238E27FC236}">
                <a16:creationId xmlns:a16="http://schemas.microsoft.com/office/drawing/2014/main" id="{428046A7-99B3-4958-ADE6-AD57F679F3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367AA1-B654-4FA7-95F5-113AD6884F46}" type="slidenum">
              <a:rPr lang="fr-FR" altLang="fr-FR"/>
              <a:pPr fontAlgn="base">
                <a:spcBef>
                  <a:spcPct val="0"/>
                </a:spcBef>
                <a:spcAft>
                  <a:spcPct val="0"/>
                </a:spcAft>
              </a:pPr>
              <a:t>308</a:t>
            </a:fld>
            <a:endParaRPr lang="fr-FR" altLang="fr-F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Espace réservé de l'image des diapositives 1">
            <a:extLst>
              <a:ext uri="{FF2B5EF4-FFF2-40B4-BE49-F238E27FC236}">
                <a16:creationId xmlns:a16="http://schemas.microsoft.com/office/drawing/2014/main" id="{78BB3962-36CF-46D7-BDAC-6DAC00C07A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899" name="Espace réservé des commentaires 2">
            <a:extLst>
              <a:ext uri="{FF2B5EF4-FFF2-40B4-BE49-F238E27FC236}">
                <a16:creationId xmlns:a16="http://schemas.microsoft.com/office/drawing/2014/main" id="{3D4DE75F-DAC7-48AC-9335-7BB8B1569C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2900" name="Espace réservé du numéro de diapositive 3">
            <a:extLst>
              <a:ext uri="{FF2B5EF4-FFF2-40B4-BE49-F238E27FC236}">
                <a16:creationId xmlns:a16="http://schemas.microsoft.com/office/drawing/2014/main" id="{10346875-9FCF-4FC2-B818-687A159E0C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E77187-AA77-44D4-A416-B621522747DF}" type="slidenum">
              <a:rPr lang="en-JM" altLang="fr-FR"/>
              <a:pPr fontAlgn="base">
                <a:spcBef>
                  <a:spcPct val="0"/>
                </a:spcBef>
                <a:spcAft>
                  <a:spcPct val="0"/>
                </a:spcAft>
              </a:pPr>
              <a:t>309</a:t>
            </a:fld>
            <a:endParaRPr lang="en-JM" altLang="fr-F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Espace réservé de l'image des diapositives 1">
            <a:extLst>
              <a:ext uri="{FF2B5EF4-FFF2-40B4-BE49-F238E27FC236}">
                <a16:creationId xmlns:a16="http://schemas.microsoft.com/office/drawing/2014/main" id="{61492D84-CA8A-4573-8D0D-8BD2F700A8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Espace réservé des commentaires 2">
            <a:extLst>
              <a:ext uri="{FF2B5EF4-FFF2-40B4-BE49-F238E27FC236}">
                <a16:creationId xmlns:a16="http://schemas.microsoft.com/office/drawing/2014/main" id="{886A0B5C-2EDE-4F00-84F0-557B1F08C9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4948" name="Espace réservé du numéro de diapositive 3">
            <a:extLst>
              <a:ext uri="{FF2B5EF4-FFF2-40B4-BE49-F238E27FC236}">
                <a16:creationId xmlns:a16="http://schemas.microsoft.com/office/drawing/2014/main" id="{30D3BC94-8975-43F8-8C5D-45AD0862676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F2F87F-3897-4226-B9D5-32BEA02880E1}" type="slidenum">
              <a:rPr lang="en-JM" altLang="fr-FR"/>
              <a:pPr fontAlgn="base">
                <a:spcBef>
                  <a:spcPct val="0"/>
                </a:spcBef>
                <a:spcAft>
                  <a:spcPct val="0"/>
                </a:spcAft>
              </a:pPr>
              <a:t>311</a:t>
            </a:fld>
            <a:endParaRPr lang="en-JM" alt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074">
            <a:extLst>
              <a:ext uri="{FF2B5EF4-FFF2-40B4-BE49-F238E27FC236}">
                <a16:creationId xmlns:a16="http://schemas.microsoft.com/office/drawing/2014/main" id="{5AAFBD28-FD9F-43F6-928A-1179B91BC7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075">
            <a:extLst>
              <a:ext uri="{FF2B5EF4-FFF2-40B4-BE49-F238E27FC236}">
                <a16:creationId xmlns:a16="http://schemas.microsoft.com/office/drawing/2014/main" id="{26942F8E-871A-47AA-A0BF-81FD858E78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Espace réservé de l'image des diapositives 1">
            <a:extLst>
              <a:ext uri="{FF2B5EF4-FFF2-40B4-BE49-F238E27FC236}">
                <a16:creationId xmlns:a16="http://schemas.microsoft.com/office/drawing/2014/main" id="{F4B9684E-62DB-4ED7-BDEF-6459AE907D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Espace réservé des commentaires 2">
            <a:extLst>
              <a:ext uri="{FF2B5EF4-FFF2-40B4-BE49-F238E27FC236}">
                <a16:creationId xmlns:a16="http://schemas.microsoft.com/office/drawing/2014/main" id="{AC4CEFBB-0ECB-4B0E-9FB8-0EBE50F6B1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6996" name="Espace réservé du numéro de diapositive 3">
            <a:extLst>
              <a:ext uri="{FF2B5EF4-FFF2-40B4-BE49-F238E27FC236}">
                <a16:creationId xmlns:a16="http://schemas.microsoft.com/office/drawing/2014/main" id="{1DA130C0-D604-4839-9829-5687C089B7A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89ACD83-39F4-4BCF-AF04-0D90102406A1}" type="slidenum">
              <a:rPr lang="fr-FR" altLang="fr-FR"/>
              <a:pPr fontAlgn="base">
                <a:spcBef>
                  <a:spcPct val="0"/>
                </a:spcBef>
                <a:spcAft>
                  <a:spcPct val="0"/>
                </a:spcAft>
              </a:pPr>
              <a:t>312</a:t>
            </a:fld>
            <a:endParaRPr lang="fr-FR" altLang="fr-F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Espace réservé de l'image des diapositives 1">
            <a:extLst>
              <a:ext uri="{FF2B5EF4-FFF2-40B4-BE49-F238E27FC236}">
                <a16:creationId xmlns:a16="http://schemas.microsoft.com/office/drawing/2014/main" id="{22325C89-CE5D-47BB-92C3-2FE20967DE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8019" name="Espace réservé des commentaires 2">
            <a:extLst>
              <a:ext uri="{FF2B5EF4-FFF2-40B4-BE49-F238E27FC236}">
                <a16:creationId xmlns:a16="http://schemas.microsoft.com/office/drawing/2014/main" id="{202A1340-DCC2-4507-98FD-9B5791FE8E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598020" name="Espace réservé du numéro de diapositive 3">
            <a:extLst>
              <a:ext uri="{FF2B5EF4-FFF2-40B4-BE49-F238E27FC236}">
                <a16:creationId xmlns:a16="http://schemas.microsoft.com/office/drawing/2014/main" id="{22363E70-A254-45AA-9FEA-35E2FE1D185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B8CBA2-18EB-4A27-BA95-AD351C466171}" type="slidenum">
              <a:rPr lang="fr-FR" altLang="fr-FR"/>
              <a:pPr fontAlgn="base">
                <a:spcBef>
                  <a:spcPct val="0"/>
                </a:spcBef>
                <a:spcAft>
                  <a:spcPct val="0"/>
                </a:spcAft>
              </a:pPr>
              <a:t>313</a:t>
            </a:fld>
            <a:endParaRPr lang="fr-FR" altLang="fr-F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Espace réservé de l'image des diapositives 1">
            <a:extLst>
              <a:ext uri="{FF2B5EF4-FFF2-40B4-BE49-F238E27FC236}">
                <a16:creationId xmlns:a16="http://schemas.microsoft.com/office/drawing/2014/main" id="{E268F8D6-ACD4-469A-B6D1-9DD4FCA479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0067" name="Espace réservé des commentaires 2">
            <a:extLst>
              <a:ext uri="{FF2B5EF4-FFF2-40B4-BE49-F238E27FC236}">
                <a16:creationId xmlns:a16="http://schemas.microsoft.com/office/drawing/2014/main" id="{AB339304-A51E-4CFF-AFB8-C4A857F4928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600068" name="Espace réservé du numéro de diapositive 3">
            <a:extLst>
              <a:ext uri="{FF2B5EF4-FFF2-40B4-BE49-F238E27FC236}">
                <a16:creationId xmlns:a16="http://schemas.microsoft.com/office/drawing/2014/main" id="{A7C00EEB-D12B-4726-941E-EE32A76398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8B4C47-430D-46E1-9CCB-96F1C2286D53}" type="slidenum">
              <a:rPr lang="fr-FR" altLang="fr-FR"/>
              <a:pPr fontAlgn="base">
                <a:spcBef>
                  <a:spcPct val="0"/>
                </a:spcBef>
                <a:spcAft>
                  <a:spcPct val="0"/>
                </a:spcAft>
              </a:pPr>
              <a:t>314</a:t>
            </a:fld>
            <a:endParaRPr lang="fr-FR" altLang="fr-F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a:extLst>
              <a:ext uri="{FF2B5EF4-FFF2-40B4-BE49-F238E27FC236}">
                <a16:creationId xmlns:a16="http://schemas.microsoft.com/office/drawing/2014/main" id="{18FF1175-04B4-476C-BCF0-9C18953DCB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2115" name="Rectangle 3">
            <a:extLst>
              <a:ext uri="{FF2B5EF4-FFF2-40B4-BE49-F238E27FC236}">
                <a16:creationId xmlns:a16="http://schemas.microsoft.com/office/drawing/2014/main" id="{764058F8-28FB-4CC9-8F3B-AA31AE86A9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a:extLst>
              <a:ext uri="{FF2B5EF4-FFF2-40B4-BE49-F238E27FC236}">
                <a16:creationId xmlns:a16="http://schemas.microsoft.com/office/drawing/2014/main" id="{80C8D512-32B5-4DC7-B204-E4412C8EF0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63" name="Rectangle 3">
            <a:extLst>
              <a:ext uri="{FF2B5EF4-FFF2-40B4-BE49-F238E27FC236}">
                <a16:creationId xmlns:a16="http://schemas.microsoft.com/office/drawing/2014/main" id="{E2CC3D67-BDFD-4D56-8533-206BE9E4C7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528ECDC9-B3C0-4354-A0AF-C1AFD717A2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6211" name="Rectangle 3">
            <a:extLst>
              <a:ext uri="{FF2B5EF4-FFF2-40B4-BE49-F238E27FC236}">
                <a16:creationId xmlns:a16="http://schemas.microsoft.com/office/drawing/2014/main" id="{F50846A4-6A09-4EE0-A576-2FD389BD4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faciliter la mise en place du JS discret utilisez la fonction addEvent :</a:t>
            </a:r>
          </a:p>
          <a:p>
            <a:pPr>
              <a:spcBef>
                <a:spcPct val="0"/>
              </a:spcBef>
            </a:pPr>
            <a:r>
              <a:rPr lang="fr-FR" altLang="fr-FR"/>
              <a:t>function addEvent( emt, evt, fnc, bbl)</a:t>
            </a:r>
            <a:br>
              <a:rPr lang="fr-FR" altLang="fr-FR"/>
            </a:br>
            <a:r>
              <a:rPr lang="fr-FR" altLang="fr-FR"/>
              <a:t>{</a:t>
            </a:r>
            <a:br>
              <a:rPr lang="fr-FR" altLang="fr-FR"/>
            </a:br>
            <a:r>
              <a:rPr lang="fr-FR" altLang="fr-FR"/>
              <a:t>	if( 'attachEvent' in emt) emt.attachEvent( 'on' + evt, fnc); // MSIE</a:t>
            </a:r>
            <a:br>
              <a:rPr lang="fr-FR" altLang="fr-FR"/>
            </a:br>
            <a:r>
              <a:rPr lang="fr-FR" altLang="fr-FR"/>
              <a:t>	else if( 'addEventListener' in emt) emt.addEventListener( evt, fnc, bbl); // ECMA ex: MFF</a:t>
            </a:r>
            <a:br>
              <a:rPr lang="fr-FR" altLang="fr-FR"/>
            </a:br>
            <a:r>
              <a:rPr lang="fr-FR" altLang="fr-FR"/>
              <a:t>}</a:t>
            </a:r>
          </a:p>
          <a:p>
            <a:pPr>
              <a:spcBef>
                <a:spcPct val="0"/>
              </a:spcBef>
            </a:pPr>
            <a:r>
              <a:rPr lang="fr-FR" altLang="fr-FR"/>
              <a:t>…</a:t>
            </a:r>
          </a:p>
          <a:p>
            <a:pPr>
              <a:spcBef>
                <a:spcPct val="0"/>
              </a:spcBef>
            </a:pPr>
            <a:r>
              <a:rPr lang="fr-FR" altLang="fr-FR"/>
              <a:t>function initEvents()</a:t>
            </a:r>
            <a:br>
              <a:rPr lang="fr-FR" altLang="fr-FR"/>
            </a:br>
            <a:r>
              <a:rPr lang="fr-FR" altLang="fr-FR"/>
              <a:t>{</a:t>
            </a:r>
            <a:br>
              <a:rPr lang="fr-FR" altLang="fr-FR"/>
            </a:br>
            <a:r>
              <a:rPr lang="fr-FR" altLang="fr-FR"/>
              <a:t>	addEvent( document.getElementById('productListTitle'), 'mouseover', getProductList, false);</a:t>
            </a:r>
            <a:br>
              <a:rPr lang="fr-FR" altLang="fr-FR"/>
            </a:br>
            <a:r>
              <a:rPr lang="fr-FR" altLang="fr-FR"/>
              <a:t>	addEvent( document.getElementById('categoryCombo'), 'change', getCategoriesList, false);</a:t>
            </a:r>
            <a:br>
              <a:rPr lang="fr-FR" altLang="fr-FR"/>
            </a:br>
            <a:r>
              <a:rPr lang="fr-FR" altLang="fr-FR"/>
              <a:t>	addEvent( document.getElementById('btnStop'), 'click', stopLastAjaxCommand, false);</a:t>
            </a:r>
            <a:br>
              <a:rPr lang="fr-FR" altLang="fr-FR"/>
            </a:br>
            <a:r>
              <a:rPr lang="fr-FR" altLang="fr-FR"/>
              <a:t>}</a:t>
            </a:r>
          </a:p>
          <a:p>
            <a:pPr>
              <a:spcBef>
                <a:spcPct val="0"/>
              </a:spcBef>
            </a:pPr>
            <a:r>
              <a:rPr lang="fr-FR" altLang="fr-FR"/>
              <a:t>…</a:t>
            </a:r>
          </a:p>
          <a:p>
            <a:pPr>
              <a:spcBef>
                <a:spcPct val="0"/>
              </a:spcBef>
            </a:pPr>
            <a:r>
              <a:rPr lang="fr-FR" altLang="fr-FR"/>
              <a:t>addEvent( window, 'load', initEvents, false);</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a:extLst>
              <a:ext uri="{FF2B5EF4-FFF2-40B4-BE49-F238E27FC236}">
                <a16:creationId xmlns:a16="http://schemas.microsoft.com/office/drawing/2014/main" id="{99D7032E-CCD4-4D1F-9804-BB3E533626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8259" name="Rectangle 3">
            <a:extLst>
              <a:ext uri="{FF2B5EF4-FFF2-40B4-BE49-F238E27FC236}">
                <a16:creationId xmlns:a16="http://schemas.microsoft.com/office/drawing/2014/main" id="{E59C355A-B873-4A14-A37B-BD270524E4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les Data Islands :</a:t>
            </a:r>
          </a:p>
          <a:p>
            <a:pPr>
              <a:spcBef>
                <a:spcPct val="0"/>
              </a:spcBef>
            </a:pPr>
            <a:r>
              <a:rPr lang="fr-FR" altLang="fr-FR"/>
              <a:t>https://developer.mozilla.org/en/Using_XML_Data_Islands_in_Mozilla</a:t>
            </a:r>
          </a:p>
          <a:p>
            <a:pPr>
              <a:spcBef>
                <a:spcPct val="0"/>
              </a:spcBef>
            </a:pPr>
            <a:r>
              <a:rPr lang="fr-FR" altLang="fr-FR"/>
              <a:t>http://www.devx.com/getHelpOn/10MinuteSolution/16482/1954</a:t>
            </a: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a:extLst>
              <a:ext uri="{FF2B5EF4-FFF2-40B4-BE49-F238E27FC236}">
                <a16:creationId xmlns:a16="http://schemas.microsoft.com/office/drawing/2014/main" id="{94956C6C-7BAD-4326-937A-56D928CF09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0307" name="Rectangle 3">
            <a:extLst>
              <a:ext uri="{FF2B5EF4-FFF2-40B4-BE49-F238E27FC236}">
                <a16:creationId xmlns:a16="http://schemas.microsoft.com/office/drawing/2014/main" id="{DCE9759E-0924-4255-A294-954281F11F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a:extLst>
              <a:ext uri="{FF2B5EF4-FFF2-40B4-BE49-F238E27FC236}">
                <a16:creationId xmlns:a16="http://schemas.microsoft.com/office/drawing/2014/main" id="{0FFD07C0-6B70-4840-A573-65D42CC246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2355" name="Rectangle 3">
            <a:extLst>
              <a:ext uri="{FF2B5EF4-FFF2-40B4-BE49-F238E27FC236}">
                <a16:creationId xmlns:a16="http://schemas.microsoft.com/office/drawing/2014/main" id="{D6BE0E74-B62F-47F5-A4B0-25DA484F58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a:extLst>
              <a:ext uri="{FF2B5EF4-FFF2-40B4-BE49-F238E27FC236}">
                <a16:creationId xmlns:a16="http://schemas.microsoft.com/office/drawing/2014/main" id="{1F1E2D78-D542-4F47-9830-1D7774C6AA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03" name="Rectangle 3">
            <a:extLst>
              <a:ext uri="{FF2B5EF4-FFF2-40B4-BE49-F238E27FC236}">
                <a16:creationId xmlns:a16="http://schemas.microsoft.com/office/drawing/2014/main" id="{DC0C6F16-C593-477B-9D6E-708CE7CDF2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0C937F8-E2C6-4EE9-8283-D13C480777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a:extLst>
              <a:ext uri="{FF2B5EF4-FFF2-40B4-BE49-F238E27FC236}">
                <a16:creationId xmlns:a16="http://schemas.microsoft.com/office/drawing/2014/main" id="{BBBC4F32-B793-4A65-BC12-81AB200FC5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a:extLst>
              <a:ext uri="{FF2B5EF4-FFF2-40B4-BE49-F238E27FC236}">
                <a16:creationId xmlns:a16="http://schemas.microsoft.com/office/drawing/2014/main" id="{8CA60CE3-9510-4C1F-A802-10C01E65D6D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6451" name="Rectangle 3">
            <a:extLst>
              <a:ext uri="{FF2B5EF4-FFF2-40B4-BE49-F238E27FC236}">
                <a16:creationId xmlns:a16="http://schemas.microsoft.com/office/drawing/2014/main" id="{FEE604F6-7E3F-46D4-9B0D-B6C37BC607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050">
            <a:extLst>
              <a:ext uri="{FF2B5EF4-FFF2-40B4-BE49-F238E27FC236}">
                <a16:creationId xmlns:a16="http://schemas.microsoft.com/office/drawing/2014/main" id="{6248835D-7D0B-4A22-A25C-935551C56B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8499" name="Rectangle 2051">
            <a:extLst>
              <a:ext uri="{FF2B5EF4-FFF2-40B4-BE49-F238E27FC236}">
                <a16:creationId xmlns:a16="http://schemas.microsoft.com/office/drawing/2014/main" id="{18B3108B-5D19-47C9-9CC8-255F890A07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050">
            <a:extLst>
              <a:ext uri="{FF2B5EF4-FFF2-40B4-BE49-F238E27FC236}">
                <a16:creationId xmlns:a16="http://schemas.microsoft.com/office/drawing/2014/main" id="{28DC5EB1-120D-4A13-8D88-A94F7C30DA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0547" name="Rectangle 2051">
            <a:extLst>
              <a:ext uri="{FF2B5EF4-FFF2-40B4-BE49-F238E27FC236}">
                <a16:creationId xmlns:a16="http://schemas.microsoft.com/office/drawing/2014/main" id="{C051E528-995C-4D91-BA52-B45C970836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170">
            <a:extLst>
              <a:ext uri="{FF2B5EF4-FFF2-40B4-BE49-F238E27FC236}">
                <a16:creationId xmlns:a16="http://schemas.microsoft.com/office/drawing/2014/main" id="{9E7C53BC-2118-4FA9-93F5-0EFF75C437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2595" name="Rectangle 7171">
            <a:extLst>
              <a:ext uri="{FF2B5EF4-FFF2-40B4-BE49-F238E27FC236}">
                <a16:creationId xmlns:a16="http://schemas.microsoft.com/office/drawing/2014/main" id="{4A1FA389-1B84-4100-804E-E0966E4C6A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a:extLst>
              <a:ext uri="{FF2B5EF4-FFF2-40B4-BE49-F238E27FC236}">
                <a16:creationId xmlns:a16="http://schemas.microsoft.com/office/drawing/2014/main" id="{1E148A7E-9016-4E67-83EA-BACE2CB3F8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43" name="Rectangle 3">
            <a:extLst>
              <a:ext uri="{FF2B5EF4-FFF2-40B4-BE49-F238E27FC236}">
                <a16:creationId xmlns:a16="http://schemas.microsoft.com/office/drawing/2014/main" id="{03DDD1C3-C9B4-416E-ABBC-ECEE727FDA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050">
            <a:extLst>
              <a:ext uri="{FF2B5EF4-FFF2-40B4-BE49-F238E27FC236}">
                <a16:creationId xmlns:a16="http://schemas.microsoft.com/office/drawing/2014/main" id="{7A161859-29FD-4120-BD1F-12E50B4FBB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6691" name="Rectangle 2051">
            <a:extLst>
              <a:ext uri="{FF2B5EF4-FFF2-40B4-BE49-F238E27FC236}">
                <a16:creationId xmlns:a16="http://schemas.microsoft.com/office/drawing/2014/main" id="{B7DF77CE-AC7D-4572-A5FA-5B30B829FE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a:extLst>
              <a:ext uri="{FF2B5EF4-FFF2-40B4-BE49-F238E27FC236}">
                <a16:creationId xmlns:a16="http://schemas.microsoft.com/office/drawing/2014/main" id="{821E9F71-3D6C-4C35-BF53-ACFE5880A1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8739" name="Rectangle 3">
            <a:extLst>
              <a:ext uri="{FF2B5EF4-FFF2-40B4-BE49-F238E27FC236}">
                <a16:creationId xmlns:a16="http://schemas.microsoft.com/office/drawing/2014/main" id="{FBAA8D31-A76C-4B96-A9AC-85F0934BED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26">
            <a:extLst>
              <a:ext uri="{FF2B5EF4-FFF2-40B4-BE49-F238E27FC236}">
                <a16:creationId xmlns:a16="http://schemas.microsoft.com/office/drawing/2014/main" id="{96845492-C623-4EE9-BAF3-146807B8D5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1027">
            <a:extLst>
              <a:ext uri="{FF2B5EF4-FFF2-40B4-BE49-F238E27FC236}">
                <a16:creationId xmlns:a16="http://schemas.microsoft.com/office/drawing/2014/main" id="{B5792324-DEE1-4973-B36B-2A51535409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6F8E447B-B0F2-4F4A-B021-8D0C9DBEF7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a:extLst>
              <a:ext uri="{FF2B5EF4-FFF2-40B4-BE49-F238E27FC236}">
                <a16:creationId xmlns:a16="http://schemas.microsoft.com/office/drawing/2014/main" id="{65E94B10-2B8D-4BE2-BC19-47225730A8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A1BAA6E5-63B9-4CF9-B132-2FDFC93C47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Rectangle 3">
            <a:extLst>
              <a:ext uri="{FF2B5EF4-FFF2-40B4-BE49-F238E27FC236}">
                <a16:creationId xmlns:a16="http://schemas.microsoft.com/office/drawing/2014/main" id="{0859F9A0-D500-4A8A-A1F1-2EE0344B0A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13423BD0-5F6A-4093-9BA8-F9973EB348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EB2BF90F-3040-4FA0-BF2F-AC0A42FDC1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37</a:t>
            </a:fld>
            <a:endParaRPr lang="fr-FR" alt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a:extLst>
              <a:ext uri="{FF2B5EF4-FFF2-40B4-BE49-F238E27FC236}">
                <a16:creationId xmlns:a16="http://schemas.microsoft.com/office/drawing/2014/main" id="{A5565B20-E56E-423C-B80E-254094AE50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Espace réservé des commentaires 2">
            <a:extLst>
              <a:ext uri="{FF2B5EF4-FFF2-40B4-BE49-F238E27FC236}">
                <a16:creationId xmlns:a16="http://schemas.microsoft.com/office/drawing/2014/main" id="{42EC97D5-939F-414B-8CC2-6A81C38EB6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3428" name="Espace réservé du numéro de diapositive 3">
            <a:extLst>
              <a:ext uri="{FF2B5EF4-FFF2-40B4-BE49-F238E27FC236}">
                <a16:creationId xmlns:a16="http://schemas.microsoft.com/office/drawing/2014/main" id="{FCE4AED7-CE05-4FD3-A9E4-4D6A0406E1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ED0E09-ED77-46C8-BC04-67E6F4353E0E}" type="slidenum">
              <a:rPr lang="fr-FR" altLang="fr-FR"/>
              <a:pPr fontAlgn="base">
                <a:spcBef>
                  <a:spcPct val="0"/>
                </a:spcBef>
                <a:spcAft>
                  <a:spcPct val="0"/>
                </a:spcAft>
              </a:pPr>
              <a:t>38</a:t>
            </a:fld>
            <a:endParaRPr lang="fr-FR" alt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a:extLst>
              <a:ext uri="{FF2B5EF4-FFF2-40B4-BE49-F238E27FC236}">
                <a16:creationId xmlns:a16="http://schemas.microsoft.com/office/drawing/2014/main" id="{4EAA0864-7111-45BD-B5D5-758E112B77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Espace réservé des commentaires 2">
            <a:extLst>
              <a:ext uri="{FF2B5EF4-FFF2-40B4-BE49-F238E27FC236}">
                <a16:creationId xmlns:a16="http://schemas.microsoft.com/office/drawing/2014/main" id="{D24BAFF9-C4B7-42A7-90D7-8735E6E1BC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https://msdn.microsoft.com/en-us/library/aa468561.aspx</a:t>
            </a:r>
          </a:p>
        </p:txBody>
      </p:sp>
      <p:sp>
        <p:nvSpPr>
          <p:cNvPr id="105476" name="Espace réservé du numéro de diapositive 3">
            <a:extLst>
              <a:ext uri="{FF2B5EF4-FFF2-40B4-BE49-F238E27FC236}">
                <a16:creationId xmlns:a16="http://schemas.microsoft.com/office/drawing/2014/main" id="{EEDE8BCF-5F03-4A7E-9F21-39ED096339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492BC4-1514-4854-A5C9-23B4A9D5C9DA}" type="slidenum">
              <a:rPr lang="fr-FR" altLang="fr-FR"/>
              <a:pPr fontAlgn="base">
                <a:spcBef>
                  <a:spcPct val="0"/>
                </a:spcBef>
                <a:spcAft>
                  <a:spcPct val="0"/>
                </a:spcAft>
              </a:pPr>
              <a:t>39</a:t>
            </a:fld>
            <a:endParaRPr lang="fr-FR" alt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e l'image des diapositives 1">
            <a:extLst>
              <a:ext uri="{FF2B5EF4-FFF2-40B4-BE49-F238E27FC236}">
                <a16:creationId xmlns:a16="http://schemas.microsoft.com/office/drawing/2014/main" id="{D29EC185-4AAD-44A9-A085-C19FF1B7AA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Espace réservé des commentaires 2">
            <a:extLst>
              <a:ext uri="{FF2B5EF4-FFF2-40B4-BE49-F238E27FC236}">
                <a16:creationId xmlns:a16="http://schemas.microsoft.com/office/drawing/2014/main" id="{8ECE0BAC-22CC-427B-AF8C-A0315125C4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3796" name="Espace réservé du numéro de diapositive 3">
            <a:extLst>
              <a:ext uri="{FF2B5EF4-FFF2-40B4-BE49-F238E27FC236}">
                <a16:creationId xmlns:a16="http://schemas.microsoft.com/office/drawing/2014/main" id="{E18591BC-0EEC-4B83-88B3-F9FCA63B0E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19DE320-8943-4788-9A0E-0366BC3F320C}" type="slidenum">
              <a:rPr lang="fr-FR" altLang="fr-FR"/>
              <a:pPr fontAlgn="base">
                <a:spcBef>
                  <a:spcPct val="0"/>
                </a:spcBef>
                <a:spcAft>
                  <a:spcPct val="0"/>
                </a:spcAft>
              </a:pPr>
              <a:t>4</a:t>
            </a:fld>
            <a:endParaRPr lang="fr-FR" alt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E4BF615A-225A-4A07-80AA-E47C56DB8D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Rectangle 3">
            <a:extLst>
              <a:ext uri="{FF2B5EF4-FFF2-40B4-BE49-F238E27FC236}">
                <a16:creationId xmlns:a16="http://schemas.microsoft.com/office/drawing/2014/main" id="{23A3E720-024C-4B64-8E22-869C1B33E0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Précisions : </a:t>
            </a:r>
            <a:r>
              <a:rPr lang="fr-FR" altLang="fr-FR" sz="1000"/>
              <a:t>initialement le HTML est un langage à balises, peu structuré.</a:t>
            </a:r>
          </a:p>
          <a:p>
            <a:pPr>
              <a:spcBef>
                <a:spcPct val="0"/>
              </a:spcBef>
            </a:pPr>
            <a:r>
              <a:rPr lang="fr-FR" altLang="fr-FR" sz="1000"/>
              <a:t>Ex1: les balises html &lt;b&gt;&lt;i&gt; peuvent être croisées ex: « ceci est un texte simple &lt;b&gt; ceci est un texte gras &lt;i&gt;ici il est en gras et italique&lt;/b&gt; maintenant en italique seulement&lt;/i&gt; et simple à nouveau ! » </a:t>
            </a:r>
            <a:br>
              <a:rPr lang="fr-FR" altLang="fr-FR" sz="1000"/>
            </a:br>
            <a:r>
              <a:rPr lang="fr-FR" altLang="fr-FR" sz="1000"/>
              <a:t>Ex2: balises vides &lt;br&gt; </a:t>
            </a:r>
          </a:p>
          <a:p>
            <a:pPr>
              <a:spcBef>
                <a:spcPct val="0"/>
              </a:spcBef>
            </a:pPr>
            <a:endParaRPr lang="fr-FR" altLang="fr-FR" sz="1000"/>
          </a:p>
          <a:p>
            <a:pPr>
              <a:spcBef>
                <a:spcPct val="0"/>
              </a:spcBef>
            </a:pPr>
            <a:r>
              <a:rPr lang="fr-FR" altLang="fr-FR" sz="1000"/>
              <a:t>La norme HTML4 a fait le ménage dans les mauvaises spécifications</a:t>
            </a:r>
          </a:p>
          <a:p>
            <a:pPr>
              <a:spcBef>
                <a:spcPct val="0"/>
              </a:spcBef>
            </a:pPr>
            <a:r>
              <a:rPr lang="fr-FR" altLang="fr-FR" sz="1000"/>
              <a:t>XHTML (eXtended HTML) est une extension de HTML4 basée sur XML.</a:t>
            </a:r>
          </a:p>
          <a:p>
            <a:pPr>
              <a:spcBef>
                <a:spcPct val="0"/>
              </a:spcBef>
            </a:pPr>
            <a:r>
              <a:rPr lang="fr-FR" altLang="fr-FR" sz="1000"/>
              <a:t>But du W3C : rendre le Web plus dynamique. Le HTML, trop static, est un frein à l’essor de pages Web réellement dynamiques.</a:t>
            </a:r>
          </a:p>
          <a:p>
            <a:pPr>
              <a:spcBef>
                <a:spcPct val="0"/>
              </a:spcBef>
            </a:pPr>
            <a:r>
              <a:rPr lang="fr-FR" altLang="fr-FR" sz="1000"/>
              <a:t>Mieux structuré, XHTML permet les traitements automatiques (séparation sémantique contenu et mise en forme, </a:t>
            </a:r>
            <a:r>
              <a:rPr lang="en-US" altLang="fr-FR" sz="1000"/>
              <a:t>unobtrusive</a:t>
            </a:r>
            <a:r>
              <a:rPr lang="fr-FR" altLang="fr-FR" sz="1000"/>
              <a:t> JS).</a:t>
            </a:r>
          </a:p>
          <a:p>
            <a:pPr>
              <a:spcBef>
                <a:spcPct val="0"/>
              </a:spcBef>
            </a:pPr>
            <a:r>
              <a:rPr lang="fr-FR" altLang="fr-FR" sz="1000"/>
              <a:t>XHTML 1.0 a donc surtout ajouté des restrictions sur la forme des documents (bien formés…) sur la casse (case sensitivity &amp; minuscules) sur les couples variable=valeur et la référence à des règles (DTD).</a:t>
            </a:r>
          </a:p>
          <a:p>
            <a:pPr>
              <a:spcBef>
                <a:spcPct val="0"/>
              </a:spcBef>
            </a:pPr>
            <a:r>
              <a:rPr lang="fr-FR" altLang="fr-FR" sz="1000"/>
              <a:t>Attention, certains navigateurs ne sont pas totalement compatibles XHTML1.0 (comme MSIE 7)</a:t>
            </a:r>
          </a:p>
          <a:p>
            <a:pPr>
              <a:spcBef>
                <a:spcPct val="0"/>
              </a:spcBef>
            </a:pPr>
            <a:r>
              <a:rPr lang="fr-FR" altLang="fr-FR" sz="1000"/>
              <a:t>Bien que la norme [X]HTML5.0 soit bien avancée, W3C continue à recommander l’utilisation de XHTML1.1/1.0 et de HTML 4.01</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07C30075-515A-4544-A55C-43CAC06055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Rectangle 3">
            <a:extLst>
              <a:ext uri="{FF2B5EF4-FFF2-40B4-BE49-F238E27FC236}">
                <a16:creationId xmlns:a16="http://schemas.microsoft.com/office/drawing/2014/main" id="{902C63F5-E8B5-473B-9CE0-0B464F56F6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XHTML 1.0 propose 3 DTD</a:t>
            </a:r>
            <a:br>
              <a:rPr lang="fr-FR" altLang="fr-FR" b="1"/>
            </a:br>
            <a:r>
              <a:rPr lang="fr-FR" altLang="fr-FR"/>
              <a:t>En fonction de la compatibilité désirée avec HTML 4.01:</a:t>
            </a:r>
            <a:br>
              <a:rPr lang="fr-FR" altLang="fr-FR"/>
            </a:br>
            <a:r>
              <a:rPr lang="fr-FR" altLang="fr-FR" u="sng"/>
              <a:t>Strict :</a:t>
            </a:r>
            <a:r>
              <a:rPr lang="fr-FR" altLang="fr-FR"/>
              <a:t> identique à HTML4.01 mais suit les règles syntaxiques de XML</a:t>
            </a:r>
            <a:br>
              <a:rPr lang="fr-FR" altLang="fr-FR"/>
            </a:br>
            <a:r>
              <a:rPr lang="fr-FR" altLang="fr-FR" u="sng"/>
              <a:t>Transitional :</a:t>
            </a:r>
            <a:r>
              <a:rPr lang="fr-FR" altLang="fr-FR"/>
              <a:t> identique à XHTML1.0 mais préserve quelques attributs de présentation de HTML3.2- tels que &lt;u&gt; &lt;strike&gt; &lt;applet&gt;  </a:t>
            </a:r>
            <a:br>
              <a:rPr lang="fr-FR" altLang="fr-FR"/>
            </a:br>
            <a:r>
              <a:rPr lang="fr-FR" altLang="fr-FR" u="sng"/>
              <a:t>Frameset :</a:t>
            </a:r>
            <a:r>
              <a:rPr lang="fr-FR" altLang="fr-FR"/>
              <a:t> identique à HTML4.01 pour l’usage des cadres &lt;frame&gt;</a:t>
            </a:r>
          </a:p>
          <a:p>
            <a:pPr>
              <a:spcBef>
                <a:spcPct val="0"/>
              </a:spcBef>
            </a:pPr>
            <a:r>
              <a:rPr lang="fr-FR" altLang="fr-FR" u="sng"/>
              <a:t>Remarque:</a:t>
            </a:r>
            <a:r>
              <a:rPr lang="fr-FR" altLang="fr-FR"/>
              <a:t> Accessibles via Dreamweaver: [Fichier – convertir]</a:t>
            </a:r>
            <a:br>
              <a:rPr lang="fr-FR" altLang="fr-FR"/>
            </a:br>
            <a:endParaRPr lang="fr-FR" altLang="fr-FR"/>
          </a:p>
          <a:p>
            <a:pPr>
              <a:spcBef>
                <a:spcPct val="0"/>
              </a:spcBef>
            </a:pPr>
            <a:r>
              <a:rPr lang="fr-FR" altLang="fr-FR" b="1"/>
              <a:t>XHTML[Modularization]1.1 est une version plus modulaire de XHTML1.0 </a:t>
            </a:r>
            <a:br>
              <a:rPr lang="fr-FR" altLang="fr-FR" b="1"/>
            </a:br>
            <a:r>
              <a:rPr lang="fr-FR" altLang="fr-FR"/>
              <a:t>Les tags purement HTML encore supportés sont bannis et la présentation ne se fait plus que par CSS. Une seconde version de XHTML1.1 et XHTML2.0 est en cours de développement par le W3C.</a:t>
            </a:r>
            <a:br>
              <a:rPr lang="fr-FR" altLang="fr-FR"/>
            </a:br>
            <a:r>
              <a:rPr lang="fr-FR" altLang="fr-FR"/>
              <a:t>Notez que XHTML1.1 fait référence à des schémas XML (xsd) alors que XHTML1.0 utilise des DTD</a:t>
            </a:r>
          </a:p>
          <a:p>
            <a:pPr>
              <a:spcBef>
                <a:spcPct val="0"/>
              </a:spcBef>
            </a:pPr>
            <a:endParaRPr lang="fr-FR" altLang="fr-FR"/>
          </a:p>
          <a:p>
            <a:pPr>
              <a:spcBef>
                <a:spcPct val="0"/>
              </a:spcBef>
            </a:pPr>
            <a:r>
              <a:rPr lang="fr-FR" altLang="fr-FR"/>
              <a:t>- </a:t>
            </a:r>
            <a:r>
              <a:rPr lang="fr-FR" altLang="fr-FR">
                <a:ea typeface="MS Mincho" panose="020B0400000000000000" pitchFamily="49" charset="-128"/>
              </a:rPr>
              <a:t>XHTML offre 3 normes pour mobiles XHTML "Basics" (version allégée), "Mobile Profile" (téléphones), "+ Voice" (XML : intéractions visuelle et vocale).</a:t>
            </a:r>
            <a:r>
              <a:rPr lang="fr-FR" altLang="fr-FR"/>
              <a:t> Mais, les dernières innovations de Macintosh (iPhone) font penser que l’on ne va plus développer spécifiquement pour les mobiles.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18EC286-0D3D-4EC2-97A2-3E305A4E6A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Rectangle 3">
            <a:extLst>
              <a:ext uri="{FF2B5EF4-FFF2-40B4-BE49-F238E27FC236}">
                <a16:creationId xmlns:a16="http://schemas.microsoft.com/office/drawing/2014/main" id="{4C9A282A-B113-4617-ABB7-44F88779D8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4C0CEBB0-0FC4-44A4-A84F-004CFBA7B7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a:extLst>
              <a:ext uri="{FF2B5EF4-FFF2-40B4-BE49-F238E27FC236}">
                <a16:creationId xmlns:a16="http://schemas.microsoft.com/office/drawing/2014/main" id="{C41B4A93-79ED-4CB1-B21D-9BC5AD8650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3D840EA3-0995-43E4-9878-8EDA5740A8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Rectangle 3">
            <a:extLst>
              <a:ext uri="{FF2B5EF4-FFF2-40B4-BE49-F238E27FC236}">
                <a16:creationId xmlns:a16="http://schemas.microsoft.com/office/drawing/2014/main" id="{A335F7A0-76BD-46E3-8959-92D6857968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FE2452E0-023D-46FC-B013-9A6414CA4C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Rectangle 3">
            <a:extLst>
              <a:ext uri="{FF2B5EF4-FFF2-40B4-BE49-F238E27FC236}">
                <a16:creationId xmlns:a16="http://schemas.microsoft.com/office/drawing/2014/main" id="{7B0BDF65-8996-40DE-937E-0094BE8FD9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3E86B2A1-AC7D-4C14-B93F-CAA093C5A2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Rectangle 3">
            <a:extLst>
              <a:ext uri="{FF2B5EF4-FFF2-40B4-BE49-F238E27FC236}">
                <a16:creationId xmlns:a16="http://schemas.microsoft.com/office/drawing/2014/main" id="{BDC272D5-606A-4E90-891E-541EED8E92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10929050-6194-4092-9A25-8117A6B258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Rectangle 3">
            <a:extLst>
              <a:ext uri="{FF2B5EF4-FFF2-40B4-BE49-F238E27FC236}">
                <a16:creationId xmlns:a16="http://schemas.microsoft.com/office/drawing/2014/main" id="{F7AE0E9E-AAFF-4D68-B496-EF8B2DBC55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E0BA330-DFBF-4598-B91E-7396CDD1DA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Rectangle 3">
            <a:extLst>
              <a:ext uri="{FF2B5EF4-FFF2-40B4-BE49-F238E27FC236}">
                <a16:creationId xmlns:a16="http://schemas.microsoft.com/office/drawing/2014/main" id="{F5EDF014-B5B5-451E-B7C3-E7AF775205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OASIS :</a:t>
            </a:r>
            <a:r>
              <a:rPr lang="fr-FR" altLang="fr-FR"/>
              <a:t> Organization for the Advancement of Structured Information Standards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85503E0D-6C41-4F56-BB10-1FF63F3919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Rectangle 3">
            <a:extLst>
              <a:ext uri="{FF2B5EF4-FFF2-40B4-BE49-F238E27FC236}">
                <a16:creationId xmlns:a16="http://schemas.microsoft.com/office/drawing/2014/main" id="{88F585C3-B577-4919-BFD4-CDAD7364D4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e l'image des diapositives 1">
            <a:extLst>
              <a:ext uri="{FF2B5EF4-FFF2-40B4-BE49-F238E27FC236}">
                <a16:creationId xmlns:a16="http://schemas.microsoft.com/office/drawing/2014/main" id="{B701B8F1-C6B8-4161-A208-E84F34A071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Espace réservé des notes 2">
            <a:extLst>
              <a:ext uri="{FF2B5EF4-FFF2-40B4-BE49-F238E27FC236}">
                <a16:creationId xmlns:a16="http://schemas.microsoft.com/office/drawing/2014/main" id="{5A7556F8-2E13-49D7-B8BD-EFFFFEE8E1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5844" name="Espace réservé du numéro de diapositive 3">
            <a:extLst>
              <a:ext uri="{FF2B5EF4-FFF2-40B4-BE49-F238E27FC236}">
                <a16:creationId xmlns:a16="http://schemas.microsoft.com/office/drawing/2014/main" id="{BE60C3AD-4D2E-4DED-8FC4-6D25F1D11D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B80324-A2B9-4B23-8BC2-536E7227BB5A}" type="slidenum">
              <a:rPr lang="fr-FR" altLang="fr-FR"/>
              <a:pPr fontAlgn="base">
                <a:spcBef>
                  <a:spcPct val="0"/>
                </a:spcBef>
                <a:spcAft>
                  <a:spcPct val="0"/>
                </a:spcAft>
              </a:pPr>
              <a:t>5</a:t>
            </a:fld>
            <a:endParaRPr lang="fr-FR" alt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53A71CBF-971E-4DD7-9DC2-9E6D152CF0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a:extLst>
              <a:ext uri="{FF2B5EF4-FFF2-40B4-BE49-F238E27FC236}">
                <a16:creationId xmlns:a16="http://schemas.microsoft.com/office/drawing/2014/main" id="{E95127E3-F70D-4C54-9DEF-0272CFA804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la comparaison :</a:t>
            </a:r>
          </a:p>
          <a:p>
            <a:pPr>
              <a:spcBef>
                <a:spcPct val="0"/>
              </a:spcBef>
            </a:pPr>
            <a:r>
              <a:rPr lang="fr-FR" altLang="fr-FR"/>
              <a:t>http://www.freesoftwaremagazine.com/articles/odf_ooxml_technical_white_paper?page=0%2C0</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Espace réservé de l'image des diapositives 1">
            <a:extLst>
              <a:ext uri="{FF2B5EF4-FFF2-40B4-BE49-F238E27FC236}">
                <a16:creationId xmlns:a16="http://schemas.microsoft.com/office/drawing/2014/main" id="{EDA2A00A-72D4-4BC6-A315-0AD84ABE86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Espace réservé des commentaires 2">
            <a:extLst>
              <a:ext uri="{FF2B5EF4-FFF2-40B4-BE49-F238E27FC236}">
                <a16:creationId xmlns:a16="http://schemas.microsoft.com/office/drawing/2014/main" id="{584C06CC-E7A1-4480-B061-7AF951077E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30052" name="Espace réservé du numéro de diapositive 3">
            <a:extLst>
              <a:ext uri="{FF2B5EF4-FFF2-40B4-BE49-F238E27FC236}">
                <a16:creationId xmlns:a16="http://schemas.microsoft.com/office/drawing/2014/main" id="{251728E2-6D4C-4BED-B87A-E7174F5198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F4F9081-740B-4956-B1CF-C94A61B0798E}" type="slidenum">
              <a:rPr lang="fr-FR" altLang="fr-FR"/>
              <a:pPr fontAlgn="base">
                <a:spcBef>
                  <a:spcPct val="0"/>
                </a:spcBef>
                <a:spcAft>
                  <a:spcPct val="0"/>
                </a:spcAft>
              </a:pPr>
              <a:t>51</a:t>
            </a:fld>
            <a:endParaRPr lang="fr-FR" alt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Espace réservé de l'image des diapositives 1">
            <a:extLst>
              <a:ext uri="{FF2B5EF4-FFF2-40B4-BE49-F238E27FC236}">
                <a16:creationId xmlns:a16="http://schemas.microsoft.com/office/drawing/2014/main" id="{E4C7DC91-9C99-4A16-8E80-6E2BCCD97F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Espace réservé des commentaires 2">
            <a:extLst>
              <a:ext uri="{FF2B5EF4-FFF2-40B4-BE49-F238E27FC236}">
                <a16:creationId xmlns:a16="http://schemas.microsoft.com/office/drawing/2014/main" id="{F1409F53-E88D-46E9-9C4F-3FD48B75FF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2" defTabSz="863600">
              <a:spcBef>
                <a:spcPct val="0"/>
              </a:spcBef>
            </a:pPr>
            <a:r>
              <a:rPr lang="fr-FR" altLang="fr-FR"/>
              <a:t>Balise &lt;w:document&gt; avec les espaces de nom necessaires : </a:t>
            </a:r>
            <a:r>
              <a:rPr lang="fr-FR" altLang="fr-FR" sz="900" i="1"/>
              <a:t>&lt;w:document </a:t>
            </a:r>
            <a:r>
              <a:rPr lang="en-US" altLang="fr-FR" sz="900" i="1"/>
              <a:t>xmlns:ve="http://schemas.openxmlformats.org/markup-compatibility/2006" xmlns:o="urn:schemas-microsoft-com:office:office" xmlns:r="http://schemas.openxmlformats.org/officeDocument/2006/relationships" xmlns:m="http://schemas.openxmlformats.org/officeDocument/2006/math" xmlns:v="urn:schemas-microsoft-com:vml" xmlns:wp="http://schemas.openxmlformats.org/drawingml/2006/wordprocessingDrawing" xmlns:w10="urn:schemas-microsoft-com:office:word" xmlns:w="http://schemas.openxmlformats.org/wordprocessingml/2006/main" xmlns:wne="http://schemas.microsoft.com/office/word/2006/wordml"&gt;</a:t>
            </a:r>
            <a:endParaRPr lang="fr-FR" altLang="fr-FR" sz="900" i="1"/>
          </a:p>
          <a:p>
            <a:pPr defTabSz="863600">
              <a:spcBef>
                <a:spcPct val="0"/>
              </a:spcBef>
            </a:pPr>
            <a:endParaRPr lang="fr-FR" altLang="fr-FR" sz="900"/>
          </a:p>
        </p:txBody>
      </p:sp>
      <p:sp>
        <p:nvSpPr>
          <p:cNvPr id="132100" name="Espace réservé du numéro de diapositive 3">
            <a:extLst>
              <a:ext uri="{FF2B5EF4-FFF2-40B4-BE49-F238E27FC236}">
                <a16:creationId xmlns:a16="http://schemas.microsoft.com/office/drawing/2014/main" id="{E9C5CA56-129C-4E2C-A24D-8701FD7750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E3EBB47-D63C-4928-B612-20F8B9538540}" type="slidenum">
              <a:rPr lang="fr-FR" altLang="fr-FR"/>
              <a:pPr fontAlgn="base">
                <a:spcBef>
                  <a:spcPct val="0"/>
                </a:spcBef>
                <a:spcAft>
                  <a:spcPct val="0"/>
                </a:spcAft>
              </a:pPr>
              <a:t>52</a:t>
            </a:fld>
            <a:endParaRPr lang="fr-FR" alt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Espace réservé de l'image des diapositives 1">
            <a:extLst>
              <a:ext uri="{FF2B5EF4-FFF2-40B4-BE49-F238E27FC236}">
                <a16:creationId xmlns:a16="http://schemas.microsoft.com/office/drawing/2014/main" id="{C0EEA660-E9F7-4B71-9053-7206CC2A44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Espace réservé des commentaires 2">
            <a:extLst>
              <a:ext uri="{FF2B5EF4-FFF2-40B4-BE49-F238E27FC236}">
                <a16:creationId xmlns:a16="http://schemas.microsoft.com/office/drawing/2014/main" id="{9BE5088E-3715-4419-8E55-170538A830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34148" name="Espace réservé du numéro de diapositive 3">
            <a:extLst>
              <a:ext uri="{FF2B5EF4-FFF2-40B4-BE49-F238E27FC236}">
                <a16:creationId xmlns:a16="http://schemas.microsoft.com/office/drawing/2014/main" id="{EB68922C-77D4-4ADC-831D-597424C18AC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9819B5-207D-4B67-BE2F-CABDC1935326}" type="slidenum">
              <a:rPr lang="fr-FR" altLang="fr-FR"/>
              <a:pPr fontAlgn="base">
                <a:spcBef>
                  <a:spcPct val="0"/>
                </a:spcBef>
                <a:spcAft>
                  <a:spcPct val="0"/>
                </a:spcAft>
              </a:pPr>
              <a:t>53</a:t>
            </a:fld>
            <a:endParaRPr lang="fr-FR" alt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Espace réservé de l'image des diapositives 1">
            <a:extLst>
              <a:ext uri="{FF2B5EF4-FFF2-40B4-BE49-F238E27FC236}">
                <a16:creationId xmlns:a16="http://schemas.microsoft.com/office/drawing/2014/main" id="{942241CB-BE74-46B3-A4C5-F0B3939C565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Espace réservé des commentaires 2">
            <a:extLst>
              <a:ext uri="{FF2B5EF4-FFF2-40B4-BE49-F238E27FC236}">
                <a16:creationId xmlns:a16="http://schemas.microsoft.com/office/drawing/2014/main" id="{C6440343-F372-4C11-86AE-B1B6E599DCC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36196" name="Espace réservé du numéro de diapositive 3">
            <a:extLst>
              <a:ext uri="{FF2B5EF4-FFF2-40B4-BE49-F238E27FC236}">
                <a16:creationId xmlns:a16="http://schemas.microsoft.com/office/drawing/2014/main" id="{85D977FB-CA34-418F-A17C-558BFA23CB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39B624-272D-420B-8BA8-0D4468C14BA1}" type="slidenum">
              <a:rPr lang="fr-FR" altLang="fr-FR"/>
              <a:pPr fontAlgn="base">
                <a:spcBef>
                  <a:spcPct val="0"/>
                </a:spcBef>
                <a:spcAft>
                  <a:spcPct val="0"/>
                </a:spcAft>
              </a:pPr>
              <a:t>54</a:t>
            </a:fld>
            <a:endParaRPr lang="fr-FR" alt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Espace réservé de l'image des diapositives 1">
            <a:extLst>
              <a:ext uri="{FF2B5EF4-FFF2-40B4-BE49-F238E27FC236}">
                <a16:creationId xmlns:a16="http://schemas.microsoft.com/office/drawing/2014/main" id="{9B87B9AF-8014-4F3C-8DB6-2EEDB8352C3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Espace réservé des commentaires 2">
            <a:extLst>
              <a:ext uri="{FF2B5EF4-FFF2-40B4-BE49-F238E27FC236}">
                <a16:creationId xmlns:a16="http://schemas.microsoft.com/office/drawing/2014/main" id="{FF45C4D1-9C62-44A6-98E8-E052BB75D1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Msdn </a:t>
            </a:r>
            <a:r>
              <a:rPr lang="fr-FR" altLang="fr-FR"/>
              <a:t>: https://msdn.microsoft.com/fr-fr/library/Aa338205(v=office.12).aspx</a:t>
            </a:r>
          </a:p>
        </p:txBody>
      </p:sp>
      <p:sp>
        <p:nvSpPr>
          <p:cNvPr id="138244" name="Espace réservé du numéro de diapositive 3">
            <a:extLst>
              <a:ext uri="{FF2B5EF4-FFF2-40B4-BE49-F238E27FC236}">
                <a16:creationId xmlns:a16="http://schemas.microsoft.com/office/drawing/2014/main" id="{9EA59527-F932-4678-8B2F-19583936AC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4196FCA-7AE9-4021-81DE-2EC6CE0906AD}" type="slidenum">
              <a:rPr lang="fr-FR" altLang="fr-FR"/>
              <a:pPr fontAlgn="base">
                <a:spcBef>
                  <a:spcPct val="0"/>
                </a:spcBef>
                <a:spcAft>
                  <a:spcPct val="0"/>
                </a:spcAft>
              </a:pPr>
              <a:t>55</a:t>
            </a:fld>
            <a:endParaRPr lang="fr-FR" alt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Espace réservé de l'image des diapositives 1">
            <a:extLst>
              <a:ext uri="{FF2B5EF4-FFF2-40B4-BE49-F238E27FC236}">
                <a16:creationId xmlns:a16="http://schemas.microsoft.com/office/drawing/2014/main" id="{863FA7F4-8A18-4649-9D96-CF0EDD215B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Espace réservé des commentaires 2">
            <a:extLst>
              <a:ext uri="{FF2B5EF4-FFF2-40B4-BE49-F238E27FC236}">
                <a16:creationId xmlns:a16="http://schemas.microsoft.com/office/drawing/2014/main" id="{151506A9-4407-4F35-AC19-BE894A2E6F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0292" name="Espace réservé du numéro de diapositive 3">
            <a:extLst>
              <a:ext uri="{FF2B5EF4-FFF2-40B4-BE49-F238E27FC236}">
                <a16:creationId xmlns:a16="http://schemas.microsoft.com/office/drawing/2014/main" id="{515406EC-9414-48B8-8122-219C25F585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4BA5A0-85F5-45D8-9611-191459C3B981}" type="slidenum">
              <a:rPr lang="fr-FR" altLang="fr-FR"/>
              <a:pPr fontAlgn="base">
                <a:spcBef>
                  <a:spcPct val="0"/>
                </a:spcBef>
                <a:spcAft>
                  <a:spcPct val="0"/>
                </a:spcAft>
              </a:pPr>
              <a:t>56</a:t>
            </a:fld>
            <a:endParaRPr lang="fr-FR" alt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Espace réservé de l'image des diapositives 1">
            <a:extLst>
              <a:ext uri="{FF2B5EF4-FFF2-40B4-BE49-F238E27FC236}">
                <a16:creationId xmlns:a16="http://schemas.microsoft.com/office/drawing/2014/main" id="{932FA9FA-8787-4E21-85E0-BABE2D929A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Espace réservé des commentaires 2">
            <a:extLst>
              <a:ext uri="{FF2B5EF4-FFF2-40B4-BE49-F238E27FC236}">
                <a16:creationId xmlns:a16="http://schemas.microsoft.com/office/drawing/2014/main" id="{13E2CE53-2776-4F59-9CD6-259B8C5AD9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2340" name="Espace réservé du numéro de diapositive 3">
            <a:extLst>
              <a:ext uri="{FF2B5EF4-FFF2-40B4-BE49-F238E27FC236}">
                <a16:creationId xmlns:a16="http://schemas.microsoft.com/office/drawing/2014/main" id="{EB4E25D5-EB9E-4F24-9251-97AD251C084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82AC62C-8DE9-4596-8A6E-F1C02F5A9AB1}" type="slidenum">
              <a:rPr lang="fr-FR" altLang="fr-FR"/>
              <a:pPr fontAlgn="base">
                <a:spcBef>
                  <a:spcPct val="0"/>
                </a:spcBef>
                <a:spcAft>
                  <a:spcPct val="0"/>
                </a:spcAft>
              </a:pPr>
              <a:t>57</a:t>
            </a:fld>
            <a:endParaRPr lang="fr-FR" alt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Espace réservé de l'image des diapositives 1">
            <a:extLst>
              <a:ext uri="{FF2B5EF4-FFF2-40B4-BE49-F238E27FC236}">
                <a16:creationId xmlns:a16="http://schemas.microsoft.com/office/drawing/2014/main" id="{60A51DD8-5541-4AAB-AF2C-586CBC77E2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Espace réservé des commentaires 2">
            <a:extLst>
              <a:ext uri="{FF2B5EF4-FFF2-40B4-BE49-F238E27FC236}">
                <a16:creationId xmlns:a16="http://schemas.microsoft.com/office/drawing/2014/main" id="{954E7878-DE67-4066-87FB-5812F64E62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4388" name="Espace réservé du numéro de diapositive 3">
            <a:extLst>
              <a:ext uri="{FF2B5EF4-FFF2-40B4-BE49-F238E27FC236}">
                <a16:creationId xmlns:a16="http://schemas.microsoft.com/office/drawing/2014/main" id="{F318EE83-55DF-4CC3-9F13-E64AFD8DA5C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ED4765C-30B9-4E5E-8E24-6AADEDC366D6}" type="slidenum">
              <a:rPr lang="fr-FR" altLang="fr-FR"/>
              <a:pPr fontAlgn="base">
                <a:spcBef>
                  <a:spcPct val="0"/>
                </a:spcBef>
                <a:spcAft>
                  <a:spcPct val="0"/>
                </a:spcAft>
              </a:pPr>
              <a:t>58</a:t>
            </a:fld>
            <a:endParaRPr lang="fr-FR" alt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A8716B9B-A3E1-46C7-AD1D-A84F551DAE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Rectangle 3">
            <a:extLst>
              <a:ext uri="{FF2B5EF4-FFF2-40B4-BE49-F238E27FC236}">
                <a16:creationId xmlns:a16="http://schemas.microsoft.com/office/drawing/2014/main" id="{FE68EF0A-DA3F-4195-9928-C7998436ED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avoir une vue d'ensemble sur les Parsers :</a:t>
            </a:r>
          </a:p>
          <a:p>
            <a:pPr>
              <a:spcBef>
                <a:spcPct val="0"/>
              </a:spcBef>
            </a:pPr>
            <a:r>
              <a:rPr lang="fr-FR" altLang="fr-FR"/>
              <a:t>http://www.xml.com/pub/rg/XML_Parsers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e l'image des diapositives 1">
            <a:extLst>
              <a:ext uri="{FF2B5EF4-FFF2-40B4-BE49-F238E27FC236}">
                <a16:creationId xmlns:a16="http://schemas.microsoft.com/office/drawing/2014/main" id="{20BA65EE-1953-4429-AFF0-57CAFF5594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Espace réservé des commentaires 2">
            <a:extLst>
              <a:ext uri="{FF2B5EF4-FFF2-40B4-BE49-F238E27FC236}">
                <a16:creationId xmlns:a16="http://schemas.microsoft.com/office/drawing/2014/main" id="{D8CB9E9B-C721-41EA-A5F5-D1600E9904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7892" name="Espace réservé du numéro de diapositive 3">
            <a:extLst>
              <a:ext uri="{FF2B5EF4-FFF2-40B4-BE49-F238E27FC236}">
                <a16:creationId xmlns:a16="http://schemas.microsoft.com/office/drawing/2014/main" id="{8BDF84EB-140B-472E-A44D-43F28C19A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ABBF358-6E89-49D4-B15B-37F1858E1391}" type="slidenum">
              <a:rPr lang="fr-FR" altLang="fr-FR"/>
              <a:pPr fontAlgn="base">
                <a:spcBef>
                  <a:spcPct val="0"/>
                </a:spcBef>
                <a:spcAft>
                  <a:spcPct val="0"/>
                </a:spcAft>
              </a:pPr>
              <a:t>6</a:t>
            </a:fld>
            <a:endParaRPr lang="fr-FR" alt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Espace réservé de l'image des diapositives 1">
            <a:extLst>
              <a:ext uri="{FF2B5EF4-FFF2-40B4-BE49-F238E27FC236}">
                <a16:creationId xmlns:a16="http://schemas.microsoft.com/office/drawing/2014/main" id="{203E67A9-2360-4644-8555-17758E8908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Espace réservé des commentaires 2">
            <a:extLst>
              <a:ext uri="{FF2B5EF4-FFF2-40B4-BE49-F238E27FC236}">
                <a16:creationId xmlns:a16="http://schemas.microsoft.com/office/drawing/2014/main" id="{229AAA3A-2533-4CE7-AE55-21BCEE33B9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48484" name="Espace réservé du numéro de diapositive 3">
            <a:extLst>
              <a:ext uri="{FF2B5EF4-FFF2-40B4-BE49-F238E27FC236}">
                <a16:creationId xmlns:a16="http://schemas.microsoft.com/office/drawing/2014/main" id="{E3FF1D63-92CF-4401-9ACE-2E4AF6470B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FFA850-4007-498F-AFA3-2F16D3B18771}" type="slidenum">
              <a:rPr lang="fr-FR" altLang="fr-FR"/>
              <a:pPr fontAlgn="base">
                <a:spcBef>
                  <a:spcPct val="0"/>
                </a:spcBef>
                <a:spcAft>
                  <a:spcPct val="0"/>
                </a:spcAft>
              </a:pPr>
              <a:t>60</a:t>
            </a:fld>
            <a:endParaRPr lang="fr-FR" alt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4A0A867-07C0-45B7-BDBB-AFB0ACA54E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Rectangle 3">
            <a:extLst>
              <a:ext uri="{FF2B5EF4-FFF2-40B4-BE49-F238E27FC236}">
                <a16:creationId xmlns:a16="http://schemas.microsoft.com/office/drawing/2014/main" id="{4FD7A4FF-DF4E-4F5F-B130-AC25BE57B1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Voice XML :</a:t>
            </a:r>
          </a:p>
          <a:p>
            <a:pPr>
              <a:spcBef>
                <a:spcPct val="0"/>
              </a:spcBef>
            </a:pPr>
            <a:r>
              <a:rPr lang="fr-FR" altLang="fr-FR"/>
              <a:t>http://fr.wikipedia.org/wiki/VoiceXML</a:t>
            </a:r>
          </a:p>
          <a:p>
            <a:pPr>
              <a:spcBef>
                <a:spcPct val="0"/>
              </a:spcBef>
            </a:pPr>
            <a:r>
              <a:rPr lang="fr-FR" altLang="fr-FR"/>
              <a:t>http://www.w3.org/Voice/</a:t>
            </a:r>
          </a:p>
          <a:p>
            <a:pPr>
              <a:spcBef>
                <a:spcPct val="0"/>
              </a:spcBef>
            </a:pPr>
            <a:r>
              <a:rPr lang="fr-FR" altLang="fr-FR"/>
              <a:t>http://www.voicexml.org/</a:t>
            </a:r>
          </a:p>
          <a:p>
            <a:pPr>
              <a:spcBef>
                <a:spcPct val="0"/>
              </a:spcBef>
            </a:pPr>
            <a:endParaRPr lang="fr-FR" altLang="fr-FR"/>
          </a:p>
          <a:p>
            <a:pPr>
              <a:spcBef>
                <a:spcPct val="0"/>
              </a:spcBef>
            </a:pPr>
            <a:r>
              <a:rPr lang="fr-FR" altLang="fr-FR" b="1"/>
              <a:t>Pour en savoir plus sur le FIXML :</a:t>
            </a:r>
          </a:p>
          <a:p>
            <a:pPr>
              <a:spcBef>
                <a:spcPct val="0"/>
              </a:spcBef>
            </a:pPr>
            <a:r>
              <a:rPr lang="fr-FR" altLang="fr-FR"/>
              <a:t>http://www.fixprotocol.org</a:t>
            </a:r>
          </a:p>
          <a:p>
            <a:pPr>
              <a:spcBef>
                <a:spcPct val="0"/>
              </a:spcBef>
            </a:pPr>
            <a:r>
              <a:rPr lang="fr-FR" altLang="fr-FR"/>
              <a:t>http://en.wikipedia.org/wiki/FIXML</a:t>
            </a:r>
          </a:p>
          <a:p>
            <a:pPr>
              <a:spcBef>
                <a:spcPct val="0"/>
              </a:spcBef>
            </a:pPr>
            <a:endParaRPr lang="fr-FR" altLang="fr-FR"/>
          </a:p>
          <a:p>
            <a:pPr>
              <a:spcBef>
                <a:spcPct val="0"/>
              </a:spcBef>
            </a:pPr>
            <a:r>
              <a:rPr lang="fr-FR" altLang="fr-FR" b="1"/>
              <a:t>Pour en savoir plus sur le CML :</a:t>
            </a:r>
          </a:p>
          <a:p>
            <a:pPr>
              <a:spcBef>
                <a:spcPct val="0"/>
              </a:spcBef>
            </a:pPr>
            <a:r>
              <a:rPr lang="fr-FR" altLang="fr-FR"/>
              <a:t>http://en.wikipedia.org/wiki/Chemical_Markup_Language</a:t>
            </a:r>
          </a:p>
          <a:p>
            <a:pPr>
              <a:spcBef>
                <a:spcPct val="0"/>
              </a:spcBef>
            </a:pPr>
            <a:endParaRPr lang="fr-FR" altLang="fr-FR"/>
          </a:p>
          <a:p>
            <a:pPr>
              <a:spcBef>
                <a:spcPct val="0"/>
              </a:spcBef>
            </a:pPr>
            <a:r>
              <a:rPr lang="fr-FR" altLang="fr-FR" b="1"/>
              <a:t>Pour en savoir plus sur les ML les plus répandus :</a:t>
            </a:r>
          </a:p>
          <a:p>
            <a:pPr>
              <a:spcBef>
                <a:spcPct val="0"/>
              </a:spcBef>
            </a:pPr>
            <a:r>
              <a:rPr lang="fr-FR" altLang="fr-FR"/>
              <a:t>http://en.wikipedia.org/wiki/List_of_document_markup_languages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457F7FB6-1BE5-486B-A9F5-CC5EB6F3C6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Rectangle 3">
            <a:extLst>
              <a:ext uri="{FF2B5EF4-FFF2-40B4-BE49-F238E27FC236}">
                <a16:creationId xmlns:a16="http://schemas.microsoft.com/office/drawing/2014/main" id="{30FFEC1F-FAE1-4188-B7D7-CCE6B11CA92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les méta données :</a:t>
            </a:r>
          </a:p>
          <a:p>
            <a:pPr>
              <a:spcBef>
                <a:spcPct val="0"/>
              </a:spcBef>
            </a:pPr>
            <a:r>
              <a:rPr lang="fr-FR" altLang="fr-FR"/>
              <a:t>http://peccatte.karefil.com/software/metadata.htm</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ce réservé de l'image des diapositives 1">
            <a:extLst>
              <a:ext uri="{FF2B5EF4-FFF2-40B4-BE49-F238E27FC236}">
                <a16:creationId xmlns:a16="http://schemas.microsoft.com/office/drawing/2014/main" id="{A746373B-D604-413B-B816-A9C687F7A8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Espace réservé des commentaires 2">
            <a:extLst>
              <a:ext uri="{FF2B5EF4-FFF2-40B4-BE49-F238E27FC236}">
                <a16:creationId xmlns:a16="http://schemas.microsoft.com/office/drawing/2014/main" id="{21DAEDDE-B1E6-4A5C-9C68-D4321B3A57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54628" name="Espace réservé du numéro de diapositive 3">
            <a:extLst>
              <a:ext uri="{FF2B5EF4-FFF2-40B4-BE49-F238E27FC236}">
                <a16:creationId xmlns:a16="http://schemas.microsoft.com/office/drawing/2014/main" id="{12A0D18F-5FE6-49A2-985D-DAEF2C6E03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9050C6F-E1F3-4D50-A94E-883DA7F81D0F}" type="slidenum">
              <a:rPr lang="fr-FR" altLang="fr-FR"/>
              <a:pPr fontAlgn="base">
                <a:spcBef>
                  <a:spcPct val="0"/>
                </a:spcBef>
                <a:spcAft>
                  <a:spcPct val="0"/>
                </a:spcAft>
              </a:pPr>
              <a:t>63</a:t>
            </a:fld>
            <a:endParaRPr lang="fr-FR" alt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ce réservé de l'image des diapositives 1">
            <a:extLst>
              <a:ext uri="{FF2B5EF4-FFF2-40B4-BE49-F238E27FC236}">
                <a16:creationId xmlns:a16="http://schemas.microsoft.com/office/drawing/2014/main" id="{2BF5D94E-0EE8-477D-A7BF-68A8B14497B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Espace réservé des commentaires 2">
            <a:extLst>
              <a:ext uri="{FF2B5EF4-FFF2-40B4-BE49-F238E27FC236}">
                <a16:creationId xmlns:a16="http://schemas.microsoft.com/office/drawing/2014/main" id="{0A071568-7D07-4946-A466-22F28170D6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56676" name="Espace réservé du numéro de diapositive 3">
            <a:extLst>
              <a:ext uri="{FF2B5EF4-FFF2-40B4-BE49-F238E27FC236}">
                <a16:creationId xmlns:a16="http://schemas.microsoft.com/office/drawing/2014/main" id="{653B4515-59CE-4004-B918-7CC77871173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CB03FD9-4D2F-4BB3-A491-701235BA65CC}" type="slidenum">
              <a:rPr lang="fr-FR" altLang="fr-FR"/>
              <a:pPr fontAlgn="base">
                <a:spcBef>
                  <a:spcPct val="0"/>
                </a:spcBef>
                <a:spcAft>
                  <a:spcPct val="0"/>
                </a:spcAft>
              </a:pPr>
              <a:t>64</a:t>
            </a:fld>
            <a:endParaRPr lang="fr-FR" alt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ce réservé de l'image des diapositives 1">
            <a:extLst>
              <a:ext uri="{FF2B5EF4-FFF2-40B4-BE49-F238E27FC236}">
                <a16:creationId xmlns:a16="http://schemas.microsoft.com/office/drawing/2014/main" id="{F7AD409C-EDFF-4DC8-9835-AE7DB08788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Espace réservé des commentaires 2">
            <a:extLst>
              <a:ext uri="{FF2B5EF4-FFF2-40B4-BE49-F238E27FC236}">
                <a16:creationId xmlns:a16="http://schemas.microsoft.com/office/drawing/2014/main" id="{AB1B79DC-8672-44AA-9353-CCDD0CC8BE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58724" name="Espace réservé du numéro de diapositive 3">
            <a:extLst>
              <a:ext uri="{FF2B5EF4-FFF2-40B4-BE49-F238E27FC236}">
                <a16:creationId xmlns:a16="http://schemas.microsoft.com/office/drawing/2014/main" id="{D4EBB20B-4950-44E3-A142-69E15FB0EB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C1396AE-5BE3-4F6B-ABE8-1DF5575ACF18}" type="slidenum">
              <a:rPr lang="fr-FR" altLang="fr-FR"/>
              <a:pPr fontAlgn="base">
                <a:spcBef>
                  <a:spcPct val="0"/>
                </a:spcBef>
                <a:spcAft>
                  <a:spcPct val="0"/>
                </a:spcAft>
              </a:pPr>
              <a:t>65</a:t>
            </a:fld>
            <a:endParaRPr lang="fr-FR" alt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ce réservé de l'image des diapositives 1">
            <a:extLst>
              <a:ext uri="{FF2B5EF4-FFF2-40B4-BE49-F238E27FC236}">
                <a16:creationId xmlns:a16="http://schemas.microsoft.com/office/drawing/2014/main" id="{7EE073EB-A38A-4CCB-ABB0-5B0B8A444D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Espace réservé des commentaires 2">
            <a:extLst>
              <a:ext uri="{FF2B5EF4-FFF2-40B4-BE49-F238E27FC236}">
                <a16:creationId xmlns:a16="http://schemas.microsoft.com/office/drawing/2014/main" id="{15C730EB-9A77-47D8-A8DA-86172FCB7E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0772" name="Espace réservé du numéro de diapositive 3">
            <a:extLst>
              <a:ext uri="{FF2B5EF4-FFF2-40B4-BE49-F238E27FC236}">
                <a16:creationId xmlns:a16="http://schemas.microsoft.com/office/drawing/2014/main" id="{2799538A-D3A4-43DB-8024-6D3BA254F3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285B648-E66C-431A-9254-41921A5B786B}" type="slidenum">
              <a:rPr lang="fr-FR" altLang="fr-FR"/>
              <a:pPr fontAlgn="base">
                <a:spcBef>
                  <a:spcPct val="0"/>
                </a:spcBef>
                <a:spcAft>
                  <a:spcPct val="0"/>
                </a:spcAft>
              </a:pPr>
              <a:t>66</a:t>
            </a:fld>
            <a:endParaRPr lang="fr-FR" alt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Espace réservé de l'image des diapositives 1">
            <a:extLst>
              <a:ext uri="{FF2B5EF4-FFF2-40B4-BE49-F238E27FC236}">
                <a16:creationId xmlns:a16="http://schemas.microsoft.com/office/drawing/2014/main" id="{4797F6B2-582B-440B-B0CF-FF498E5F41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Espace réservé des commentaires 2">
            <a:extLst>
              <a:ext uri="{FF2B5EF4-FFF2-40B4-BE49-F238E27FC236}">
                <a16:creationId xmlns:a16="http://schemas.microsoft.com/office/drawing/2014/main" id="{EA265B83-38A0-4487-80DE-342DAAC54E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2820" name="Espace réservé du numéro de diapositive 3">
            <a:extLst>
              <a:ext uri="{FF2B5EF4-FFF2-40B4-BE49-F238E27FC236}">
                <a16:creationId xmlns:a16="http://schemas.microsoft.com/office/drawing/2014/main" id="{164E0691-E0A6-45E9-BFEC-14FEB014C8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2027664-233F-4D72-A960-87A83D722947}" type="slidenum">
              <a:rPr lang="fr-FR" altLang="fr-FR"/>
              <a:pPr fontAlgn="base">
                <a:spcBef>
                  <a:spcPct val="0"/>
                </a:spcBef>
                <a:spcAft>
                  <a:spcPct val="0"/>
                </a:spcAft>
              </a:pPr>
              <a:t>67</a:t>
            </a:fld>
            <a:endParaRPr lang="fr-FR" alt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ce réservé de l'image des diapositives 1">
            <a:extLst>
              <a:ext uri="{FF2B5EF4-FFF2-40B4-BE49-F238E27FC236}">
                <a16:creationId xmlns:a16="http://schemas.microsoft.com/office/drawing/2014/main" id="{7844186A-7128-4D54-8B89-AC178F04BE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Espace réservé des commentaires 2">
            <a:extLst>
              <a:ext uri="{FF2B5EF4-FFF2-40B4-BE49-F238E27FC236}">
                <a16:creationId xmlns:a16="http://schemas.microsoft.com/office/drawing/2014/main" id="{E2DA5DBE-3EDF-42FB-80AE-C79BD8FCC8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4868" name="Espace réservé du numéro de diapositive 3">
            <a:extLst>
              <a:ext uri="{FF2B5EF4-FFF2-40B4-BE49-F238E27FC236}">
                <a16:creationId xmlns:a16="http://schemas.microsoft.com/office/drawing/2014/main" id="{A7830E23-B14C-46A0-94BF-FC423FDAC5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7CAB9E6-A178-491F-8ADE-5FCE6EAC8EB2}" type="slidenum">
              <a:rPr lang="fr-FR" altLang="fr-FR"/>
              <a:pPr fontAlgn="base">
                <a:spcBef>
                  <a:spcPct val="0"/>
                </a:spcBef>
                <a:spcAft>
                  <a:spcPct val="0"/>
                </a:spcAft>
              </a:pPr>
              <a:t>68</a:t>
            </a:fld>
            <a:endParaRPr lang="fr-FR" alt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Espace réservé de l'image des diapositives 1">
            <a:extLst>
              <a:ext uri="{FF2B5EF4-FFF2-40B4-BE49-F238E27FC236}">
                <a16:creationId xmlns:a16="http://schemas.microsoft.com/office/drawing/2014/main" id="{BCF263D8-2773-4E53-801D-3DBD442150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Espace réservé des commentaires 2">
            <a:extLst>
              <a:ext uri="{FF2B5EF4-FFF2-40B4-BE49-F238E27FC236}">
                <a16:creationId xmlns:a16="http://schemas.microsoft.com/office/drawing/2014/main" id="{0D663CA2-9E1A-421D-9525-F6C05C48EB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6916" name="Espace réservé du numéro de diapositive 3">
            <a:extLst>
              <a:ext uri="{FF2B5EF4-FFF2-40B4-BE49-F238E27FC236}">
                <a16:creationId xmlns:a16="http://schemas.microsoft.com/office/drawing/2014/main" id="{5A485D23-388D-40DF-AACB-7669CCD368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6B163D-1848-41C5-B495-FCF3C5D68023}" type="slidenum">
              <a:rPr lang="fr-FR" altLang="fr-FR"/>
              <a:pPr fontAlgn="base">
                <a:spcBef>
                  <a:spcPct val="0"/>
                </a:spcBef>
                <a:spcAft>
                  <a:spcPct val="0"/>
                </a:spcAft>
              </a:pPr>
              <a:t>69</a:t>
            </a:fld>
            <a:endParaRPr lang="fr-FR" alt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e l'image des diapositives 1">
            <a:extLst>
              <a:ext uri="{FF2B5EF4-FFF2-40B4-BE49-F238E27FC236}">
                <a16:creationId xmlns:a16="http://schemas.microsoft.com/office/drawing/2014/main" id="{842CDC6D-3FDA-475C-9F2F-0A8B9BCFBE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Espace réservé des commentaires 2">
            <a:extLst>
              <a:ext uri="{FF2B5EF4-FFF2-40B4-BE49-F238E27FC236}">
                <a16:creationId xmlns:a16="http://schemas.microsoft.com/office/drawing/2014/main" id="{A6660153-3554-4881-852B-6B06B881A9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39940" name="Espace réservé du numéro de diapositive 3">
            <a:extLst>
              <a:ext uri="{FF2B5EF4-FFF2-40B4-BE49-F238E27FC236}">
                <a16:creationId xmlns:a16="http://schemas.microsoft.com/office/drawing/2014/main" id="{7EB3C420-A52C-4EC6-9E2E-218B2A0229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B0F147-CA67-4A49-889D-5544B72582E7}" type="slidenum">
              <a:rPr lang="fr-FR" altLang="fr-FR"/>
              <a:pPr fontAlgn="base">
                <a:spcBef>
                  <a:spcPct val="0"/>
                </a:spcBef>
                <a:spcAft>
                  <a:spcPct val="0"/>
                </a:spcAft>
              </a:pPr>
              <a:t>7</a:t>
            </a:fld>
            <a:endParaRPr lang="fr-FR" altLang="fr-F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ce réservé de l'image des diapositives 1">
            <a:extLst>
              <a:ext uri="{FF2B5EF4-FFF2-40B4-BE49-F238E27FC236}">
                <a16:creationId xmlns:a16="http://schemas.microsoft.com/office/drawing/2014/main" id="{47E54C4B-C000-42DA-8955-AEDB655D1A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Espace réservé des notes 2">
            <a:extLst>
              <a:ext uri="{FF2B5EF4-FFF2-40B4-BE49-F238E27FC236}">
                <a16:creationId xmlns:a16="http://schemas.microsoft.com/office/drawing/2014/main" id="{11A25638-74F9-4E94-8B5E-521F091E1C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68964" name="Espace réservé du numéro de diapositive 3">
            <a:extLst>
              <a:ext uri="{FF2B5EF4-FFF2-40B4-BE49-F238E27FC236}">
                <a16:creationId xmlns:a16="http://schemas.microsoft.com/office/drawing/2014/main" id="{FFD1B063-5A8B-401E-8DCF-9C5D995DCCF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3AEA96-32DB-479F-A01C-B063B453570C}" type="slidenum">
              <a:rPr lang="fr-FR" altLang="fr-FR"/>
              <a:pPr fontAlgn="base">
                <a:spcBef>
                  <a:spcPct val="0"/>
                </a:spcBef>
                <a:spcAft>
                  <a:spcPct val="0"/>
                </a:spcAft>
              </a:pPr>
              <a:t>70</a:t>
            </a:fld>
            <a:endParaRPr lang="fr-FR" alt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ce réservé de l'image des diapositives 1">
            <a:extLst>
              <a:ext uri="{FF2B5EF4-FFF2-40B4-BE49-F238E27FC236}">
                <a16:creationId xmlns:a16="http://schemas.microsoft.com/office/drawing/2014/main" id="{9F17C668-865E-4A45-BC3A-ABDAFAC238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Espace réservé des commentaires 2">
            <a:extLst>
              <a:ext uri="{FF2B5EF4-FFF2-40B4-BE49-F238E27FC236}">
                <a16:creationId xmlns:a16="http://schemas.microsoft.com/office/drawing/2014/main" id="{ACE54E95-54F8-4CCB-A2B1-4C7CD3F495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*avec 2 ans de support</a:t>
            </a:r>
          </a:p>
          <a:p>
            <a:pPr>
              <a:spcBef>
                <a:spcPct val="0"/>
              </a:spcBef>
            </a:pPr>
            <a:r>
              <a:rPr lang="fr-FR" altLang="fr-FR"/>
              <a:t>**linux avec emulation wine</a:t>
            </a:r>
          </a:p>
        </p:txBody>
      </p:sp>
      <p:sp>
        <p:nvSpPr>
          <p:cNvPr id="171012" name="Espace réservé du numéro de diapositive 3">
            <a:extLst>
              <a:ext uri="{FF2B5EF4-FFF2-40B4-BE49-F238E27FC236}">
                <a16:creationId xmlns:a16="http://schemas.microsoft.com/office/drawing/2014/main" id="{2CF8F470-5B9E-4FAD-84BB-2C5206F91E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EBB6EB-E9FB-4A19-8221-8243091D1263}" type="slidenum">
              <a:rPr lang="fr-FR" altLang="fr-FR"/>
              <a:pPr fontAlgn="base">
                <a:spcBef>
                  <a:spcPct val="0"/>
                </a:spcBef>
                <a:spcAft>
                  <a:spcPct val="0"/>
                </a:spcAft>
              </a:pPr>
              <a:t>71</a:t>
            </a:fld>
            <a:endParaRPr lang="fr-FR" alt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Espace réservé de l'image des diapositives 1">
            <a:extLst>
              <a:ext uri="{FF2B5EF4-FFF2-40B4-BE49-F238E27FC236}">
                <a16:creationId xmlns:a16="http://schemas.microsoft.com/office/drawing/2014/main" id="{121FE6E0-FBAE-4A21-A7CE-FF03C2667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Espace réservé des commentaires 2">
            <a:extLst>
              <a:ext uri="{FF2B5EF4-FFF2-40B4-BE49-F238E27FC236}">
                <a16:creationId xmlns:a16="http://schemas.microsoft.com/office/drawing/2014/main" id="{F912E371-F20C-42D1-B3C4-F2DA9809FB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a:t>Adresse de téléchargement : https://eclipse.org/downloads/</a:t>
            </a:r>
          </a:p>
          <a:p>
            <a:pPr>
              <a:spcBef>
                <a:spcPct val="0"/>
              </a:spcBef>
            </a:pPr>
            <a:r>
              <a:rPr lang="fr-FR" altLang="fr-FR"/>
              <a:t>FOP : http://fappel.github.io/FOP</a:t>
            </a:r>
          </a:p>
        </p:txBody>
      </p:sp>
      <p:sp>
        <p:nvSpPr>
          <p:cNvPr id="173060" name="Espace réservé du numéro de diapositive 3">
            <a:extLst>
              <a:ext uri="{FF2B5EF4-FFF2-40B4-BE49-F238E27FC236}">
                <a16:creationId xmlns:a16="http://schemas.microsoft.com/office/drawing/2014/main" id="{35D931EE-AB55-44B4-8D57-7ADD82F222E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228" tIns="44614" rIns="89228" bIns="44614"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82CC694-637F-4535-A3BC-0788DC3C8608}" type="slidenum">
              <a:rPr lang="fr-FR" altLang="fr-FR"/>
              <a:pPr fontAlgn="base">
                <a:spcBef>
                  <a:spcPct val="0"/>
                </a:spcBef>
                <a:spcAft>
                  <a:spcPct val="0"/>
                </a:spcAft>
              </a:pPr>
              <a:t>72</a:t>
            </a:fld>
            <a:endParaRPr lang="fr-FR" alt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E4588BA1-D145-4782-874C-C156B48BA92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Rectangle 3">
            <a:extLst>
              <a:ext uri="{FF2B5EF4-FFF2-40B4-BE49-F238E27FC236}">
                <a16:creationId xmlns:a16="http://schemas.microsoft.com/office/drawing/2014/main" id="{FDC4DDB0-BD11-4DCB-A18B-CC1B642502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sz="1000" b="1"/>
              <a:t>Pour en savoir plus :</a:t>
            </a:r>
          </a:p>
          <a:p>
            <a:pPr>
              <a:spcBef>
                <a:spcPct val="0"/>
              </a:spcBef>
            </a:pPr>
            <a:r>
              <a:rPr lang="fr-FR" altLang="fr-FR" sz="1000"/>
              <a:t>http://www.Altova.com/XMLSpy</a:t>
            </a:r>
          </a:p>
          <a:p>
            <a:pPr>
              <a:spcBef>
                <a:spcPct val="0"/>
              </a:spcBef>
            </a:pPr>
            <a:r>
              <a:rPr lang="fr-FR" altLang="fr-FR" sz="1000"/>
              <a:t>http://www.oxygenxml.com</a:t>
            </a:r>
          </a:p>
          <a:p>
            <a:pPr>
              <a:spcBef>
                <a:spcPct val="0"/>
              </a:spcBef>
            </a:pPr>
            <a:r>
              <a:rPr lang="fr-FR" altLang="fr-FR" sz="1000"/>
              <a:t>http://www.editix.com</a:t>
            </a:r>
          </a:p>
          <a:p>
            <a:pPr>
              <a:spcBef>
                <a:spcPct val="0"/>
              </a:spcBef>
            </a:pPr>
            <a:r>
              <a:rPr lang="fr-FR" altLang="fr-FR" sz="1000"/>
              <a:t>http://www.liquid-technologies.com</a:t>
            </a:r>
          </a:p>
          <a:p>
            <a:pPr>
              <a:spcBef>
                <a:spcPct val="0"/>
              </a:spcBef>
            </a:pPr>
            <a:r>
              <a:rPr lang="fr-FR" altLang="fr-FR" sz="1000"/>
              <a:t>http://www.dmoz.org/Computers/Data_Formats/Markup_Languages/XML/Tools/Editors/Basic_Editors</a:t>
            </a:r>
            <a:r>
              <a:rPr lang="fr-FR" altLang="fr-FR"/>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ce réservé de l'image des diapositives 1">
            <a:extLst>
              <a:ext uri="{FF2B5EF4-FFF2-40B4-BE49-F238E27FC236}">
                <a16:creationId xmlns:a16="http://schemas.microsoft.com/office/drawing/2014/main" id="{E24DDEB7-6B46-401B-9361-BAF732ED914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Espace réservé des commentaires 2">
            <a:extLst>
              <a:ext uri="{FF2B5EF4-FFF2-40B4-BE49-F238E27FC236}">
                <a16:creationId xmlns:a16="http://schemas.microsoft.com/office/drawing/2014/main" id="{5B612285-CE44-4D08-8333-785C2C1714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77156" name="Espace réservé du numéro de diapositive 3">
            <a:extLst>
              <a:ext uri="{FF2B5EF4-FFF2-40B4-BE49-F238E27FC236}">
                <a16:creationId xmlns:a16="http://schemas.microsoft.com/office/drawing/2014/main" id="{3F3FE43E-40AF-432D-AF93-8A210260F9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0C9BD5-3170-4D65-93A8-479E38D86F68}" type="slidenum">
              <a:rPr lang="fr-FR" altLang="fr-FR"/>
              <a:pPr fontAlgn="base">
                <a:spcBef>
                  <a:spcPct val="0"/>
                </a:spcBef>
                <a:spcAft>
                  <a:spcPct val="0"/>
                </a:spcAft>
              </a:pPr>
              <a:t>74</a:t>
            </a:fld>
            <a:endParaRPr lang="fr-FR" alt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ce réservé de l'image des diapositives 1">
            <a:extLst>
              <a:ext uri="{FF2B5EF4-FFF2-40B4-BE49-F238E27FC236}">
                <a16:creationId xmlns:a16="http://schemas.microsoft.com/office/drawing/2014/main" id="{D9E32FBE-1D5B-4AA3-8246-20991549CF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Espace réservé des commentaires 2">
            <a:extLst>
              <a:ext uri="{FF2B5EF4-FFF2-40B4-BE49-F238E27FC236}">
                <a16:creationId xmlns:a16="http://schemas.microsoft.com/office/drawing/2014/main" id="{D821AB6C-E6A2-440C-B39E-3558640B6F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79204" name="Espace réservé du numéro de diapositive 3">
            <a:extLst>
              <a:ext uri="{FF2B5EF4-FFF2-40B4-BE49-F238E27FC236}">
                <a16:creationId xmlns:a16="http://schemas.microsoft.com/office/drawing/2014/main" id="{1801C7E5-AF63-4177-ABD2-A034E0FA67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1561C15-7063-4C7D-B0D0-6994840F842B}" type="slidenum">
              <a:rPr lang="fr-FR" altLang="fr-FR"/>
              <a:pPr fontAlgn="base">
                <a:spcBef>
                  <a:spcPct val="0"/>
                </a:spcBef>
                <a:spcAft>
                  <a:spcPct val="0"/>
                </a:spcAft>
              </a:pPr>
              <a:t>75</a:t>
            </a:fld>
            <a:endParaRPr lang="fr-FR" alt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070F1DDF-92CA-4B7D-B436-147D0B67B4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Rectangle 3">
            <a:extLst>
              <a:ext uri="{FF2B5EF4-FFF2-40B4-BE49-F238E27FC236}">
                <a16:creationId xmlns:a16="http://schemas.microsoft.com/office/drawing/2014/main" id="{86EF504E-2F0C-47C4-A741-D0DED7EDA5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BA156A9C-51BA-43F2-BA53-D474AB5E95F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Rectangle 3">
            <a:extLst>
              <a:ext uri="{FF2B5EF4-FFF2-40B4-BE49-F238E27FC236}">
                <a16:creationId xmlns:a16="http://schemas.microsoft.com/office/drawing/2014/main" id="{2EAA9636-3969-45DB-9FD1-5CD9D386E2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A1FFCF23-B0F5-46A4-B257-470CD56F27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Rectangle 3">
            <a:extLst>
              <a:ext uri="{FF2B5EF4-FFF2-40B4-BE49-F238E27FC236}">
                <a16:creationId xmlns:a16="http://schemas.microsoft.com/office/drawing/2014/main" id="{C467D273-A875-4737-914F-BF8DC15D5F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C9338E2B-8153-4A40-8C75-6429087ADC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Rectangle 3">
            <a:extLst>
              <a:ext uri="{FF2B5EF4-FFF2-40B4-BE49-F238E27FC236}">
                <a16:creationId xmlns:a16="http://schemas.microsoft.com/office/drawing/2014/main" id="{22267154-AB59-4550-9DFC-EF98E2B90A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e l'image des diapositives 1">
            <a:extLst>
              <a:ext uri="{FF2B5EF4-FFF2-40B4-BE49-F238E27FC236}">
                <a16:creationId xmlns:a16="http://schemas.microsoft.com/office/drawing/2014/main" id="{4B9639CA-0452-4A42-822D-ED304B33ED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Espace réservé des commentaires 2">
            <a:extLst>
              <a:ext uri="{FF2B5EF4-FFF2-40B4-BE49-F238E27FC236}">
                <a16:creationId xmlns:a16="http://schemas.microsoft.com/office/drawing/2014/main" id="{FDEA9A6A-1503-4303-917B-706D8E799F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1988" name="Espace réservé du numéro de diapositive 3">
            <a:extLst>
              <a:ext uri="{FF2B5EF4-FFF2-40B4-BE49-F238E27FC236}">
                <a16:creationId xmlns:a16="http://schemas.microsoft.com/office/drawing/2014/main" id="{94B79931-4F25-4EF1-B04B-CAD3186988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906AD8-75C1-4668-9272-76794A0BF782}" type="slidenum">
              <a:rPr lang="fr-FR" altLang="fr-FR"/>
              <a:pPr fontAlgn="base">
                <a:spcBef>
                  <a:spcPct val="0"/>
                </a:spcBef>
                <a:spcAft>
                  <a:spcPct val="0"/>
                </a:spcAft>
              </a:pPr>
              <a:t>8</a:t>
            </a:fld>
            <a:endParaRPr lang="fr-FR" altLang="fr-F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Espace réservé de l'image des diapositives 1">
            <a:extLst>
              <a:ext uri="{FF2B5EF4-FFF2-40B4-BE49-F238E27FC236}">
                <a16:creationId xmlns:a16="http://schemas.microsoft.com/office/drawing/2014/main" id="{FE62C153-12E1-4E04-B984-0B006649DD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Espace réservé des commentaires 2">
            <a:extLst>
              <a:ext uri="{FF2B5EF4-FFF2-40B4-BE49-F238E27FC236}">
                <a16:creationId xmlns:a16="http://schemas.microsoft.com/office/drawing/2014/main" id="{D280CFE6-7737-4CAB-8560-095077F978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89444" name="Espace réservé du numéro de diapositive 3">
            <a:extLst>
              <a:ext uri="{FF2B5EF4-FFF2-40B4-BE49-F238E27FC236}">
                <a16:creationId xmlns:a16="http://schemas.microsoft.com/office/drawing/2014/main" id="{EC9488EB-9390-4E33-878E-7C85DDEDDA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9717FA-AF11-4996-A8D6-BFB9D437601A}" type="slidenum">
              <a:rPr lang="fr-FR" altLang="fr-FR"/>
              <a:pPr fontAlgn="base">
                <a:spcBef>
                  <a:spcPct val="0"/>
                </a:spcBef>
                <a:spcAft>
                  <a:spcPct val="0"/>
                </a:spcAft>
              </a:pPr>
              <a:t>80</a:t>
            </a:fld>
            <a:endParaRPr lang="fr-FR" alt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51FA49CE-C9B4-4EB5-A708-C9DA622F86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Rectangle 3">
            <a:extLst>
              <a:ext uri="{FF2B5EF4-FFF2-40B4-BE49-F238E27FC236}">
                <a16:creationId xmlns:a16="http://schemas.microsoft.com/office/drawing/2014/main" id="{9B5276F1-A363-4E2B-B990-7C0D7DD11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5B0253DE-28B5-49FB-98A6-92FAFAE94E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Rectangle 3">
            <a:extLst>
              <a:ext uri="{FF2B5EF4-FFF2-40B4-BE49-F238E27FC236}">
                <a16:creationId xmlns:a16="http://schemas.microsoft.com/office/drawing/2014/main" id="{79623D8C-408B-4FDA-A50D-9A2D976E20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7CA1B7ED-A963-4887-80EF-FB7FED8E365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5347" name="Rectangle 3">
            <a:extLst>
              <a:ext uri="{FF2B5EF4-FFF2-40B4-BE49-F238E27FC236}">
                <a16:creationId xmlns:a16="http://schemas.microsoft.com/office/drawing/2014/main" id="{307BB705-CBB2-4725-8C01-2B6A868E9306}"/>
              </a:ext>
            </a:extLst>
          </p:cNvPr>
          <p:cNvSpPr>
            <a:spLocks noGrp="1" noChangeArrowheads="1"/>
          </p:cNvSpPr>
          <p:nvPr>
            <p:ph type="body" idx="1"/>
          </p:nvPr>
        </p:nvSpPr>
        <p:spPr>
          <a:xfrm>
            <a:off x="630238" y="4176713"/>
            <a:ext cx="5583237" cy="3949700"/>
          </a:xfrm>
          <a:ln/>
        </p:spPr>
        <p:txBody>
          <a:bodyPr>
            <a:normAutofit fontScale="92500" lnSpcReduction="20000"/>
          </a:bodyPr>
          <a:lstStyle/>
          <a:p>
            <a:pPr fontAlgn="auto">
              <a:spcBef>
                <a:spcPts val="0"/>
              </a:spcBef>
              <a:spcAft>
                <a:spcPts val="0"/>
              </a:spcAft>
              <a:defRPr/>
            </a:pPr>
            <a:r>
              <a:rPr lang="fr-FR" b="1" dirty="0"/>
              <a:t>Document XML</a:t>
            </a:r>
            <a:br>
              <a:rPr lang="fr-FR" b="1" dirty="0"/>
            </a:br>
            <a:r>
              <a:rPr lang="fr-FR" dirty="0">
                <a:cs typeface="Courier New" pitchFamily="49" charset="0"/>
              </a:rPr>
              <a:t>Voyons la syntaxe XML pour la représentation d’un carnet d’adresse (ex tiré de http://relaxng.org/) :</a:t>
            </a:r>
            <a:br>
              <a:rPr lang="fr-FR" dirty="0">
                <a:cs typeface="Courier New" pitchFamily="49" charset="0"/>
              </a:rPr>
            </a:br>
            <a:r>
              <a:rPr lang="fr-FR" dirty="0">
                <a:cs typeface="Courier New" pitchFamily="49" charset="0"/>
              </a:rPr>
              <a:t>&lt;</a:t>
            </a:r>
            <a:r>
              <a:rPr lang="fr-FR" dirty="0" err="1">
                <a:cs typeface="Courier New" pitchFamily="49" charset="0"/>
              </a:rPr>
              <a:t>addressBook</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name</a:t>
            </a:r>
            <a:r>
              <a:rPr lang="fr-FR" dirty="0">
                <a:cs typeface="Courier New" pitchFamily="49" charset="0"/>
              </a:rPr>
              <a:t>&gt;John Smith&lt;/</a:t>
            </a:r>
            <a:r>
              <a:rPr lang="fr-FR" dirty="0" err="1">
                <a:cs typeface="Courier New" pitchFamily="49" charset="0"/>
              </a:rPr>
              <a:t>name</a:t>
            </a:r>
            <a:r>
              <a:rPr lang="fr-FR" dirty="0">
                <a:cs typeface="Courier New" pitchFamily="49" charset="0"/>
              </a:rPr>
              <a:t>&gt;</a:t>
            </a:r>
            <a:br>
              <a:rPr lang="fr-FR" dirty="0">
                <a:cs typeface="Courier New" pitchFamily="49" charset="0"/>
              </a:rPr>
            </a:br>
            <a:r>
              <a:rPr lang="fr-FR" dirty="0">
                <a:cs typeface="Courier New" pitchFamily="49" charset="0"/>
              </a:rPr>
              <a:t>    &lt;email&gt;js@example.com&lt;/email&gt;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name</a:t>
            </a:r>
            <a:r>
              <a:rPr lang="fr-FR" dirty="0">
                <a:cs typeface="Courier New" pitchFamily="49" charset="0"/>
              </a:rPr>
              <a:t>&gt;Fred </a:t>
            </a:r>
            <a:r>
              <a:rPr lang="fr-FR" dirty="0" err="1">
                <a:cs typeface="Courier New" pitchFamily="49" charset="0"/>
              </a:rPr>
              <a:t>Bloggs</a:t>
            </a:r>
            <a:r>
              <a:rPr lang="fr-FR" dirty="0">
                <a:cs typeface="Courier New" pitchFamily="49" charset="0"/>
              </a:rPr>
              <a:t>&lt;/</a:t>
            </a:r>
            <a:r>
              <a:rPr lang="fr-FR" dirty="0" err="1">
                <a:cs typeface="Courier New" pitchFamily="49" charset="0"/>
              </a:rPr>
              <a:t>name</a:t>
            </a:r>
            <a:r>
              <a:rPr lang="fr-FR" dirty="0">
                <a:cs typeface="Courier New" pitchFamily="49" charset="0"/>
              </a:rPr>
              <a:t>&gt;</a:t>
            </a:r>
            <a:br>
              <a:rPr lang="fr-FR" dirty="0">
                <a:cs typeface="Courier New" pitchFamily="49" charset="0"/>
              </a:rPr>
            </a:br>
            <a:r>
              <a:rPr lang="fr-FR" dirty="0">
                <a:cs typeface="Courier New" pitchFamily="49" charset="0"/>
              </a:rPr>
              <a:t>    &lt;email&gt;fb@example.net&lt;/email&gt;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&lt;/</a:t>
            </a:r>
            <a:r>
              <a:rPr lang="fr-FR" dirty="0" err="1">
                <a:cs typeface="Courier New" pitchFamily="49" charset="0"/>
              </a:rPr>
              <a:t>addressBook</a:t>
            </a:r>
            <a:r>
              <a:rPr lang="fr-FR" dirty="0">
                <a:cs typeface="Courier New" pitchFamily="49" charset="0"/>
              </a:rPr>
              <a:t>&gt;</a:t>
            </a:r>
          </a:p>
          <a:p>
            <a:pPr fontAlgn="auto">
              <a:spcBef>
                <a:spcPts val="0"/>
              </a:spcBef>
              <a:spcAft>
                <a:spcPts val="0"/>
              </a:spcAft>
              <a:defRPr/>
            </a:pPr>
            <a:r>
              <a:rPr lang="fr-FR" b="1" dirty="0">
                <a:cs typeface="Courier New" pitchFamily="49" charset="0"/>
              </a:rPr>
              <a:t>DTD</a:t>
            </a:r>
            <a:br>
              <a:rPr lang="fr-FR" b="1" dirty="0">
                <a:cs typeface="Courier New" pitchFamily="49" charset="0"/>
              </a:rPr>
            </a:br>
            <a:r>
              <a:rPr lang="fr-FR" dirty="0">
                <a:cs typeface="Courier New" pitchFamily="49" charset="0"/>
              </a:rPr>
              <a:t>&lt;!DOCTYPE </a:t>
            </a:r>
            <a:r>
              <a:rPr lang="fr-FR" dirty="0" err="1">
                <a:cs typeface="Courier New" pitchFamily="49" charset="0"/>
              </a:rPr>
              <a:t>addressBook</a:t>
            </a:r>
            <a:r>
              <a:rPr lang="fr-FR" dirty="0">
                <a:cs typeface="Courier New" pitchFamily="49" charset="0"/>
              </a:rPr>
              <a:t> [</a:t>
            </a:r>
            <a:br>
              <a:rPr lang="fr-FR" dirty="0">
                <a:cs typeface="Courier New" pitchFamily="49" charset="0"/>
              </a:rPr>
            </a:br>
            <a:r>
              <a:rPr lang="fr-FR" dirty="0">
                <a:cs typeface="Courier New" pitchFamily="49" charset="0"/>
              </a:rPr>
              <a:t>&lt;!ELEMENT </a:t>
            </a:r>
            <a:r>
              <a:rPr lang="fr-FR" dirty="0" err="1">
                <a:cs typeface="Courier New" pitchFamily="49" charset="0"/>
              </a:rPr>
              <a:t>addressBook</a:t>
            </a:r>
            <a:r>
              <a:rPr lang="fr-FR" dirty="0">
                <a:cs typeface="Courier New" pitchFamily="49" charset="0"/>
              </a:rPr>
              <a:t> (</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&lt;!ELEMENT </a:t>
            </a:r>
            <a:r>
              <a:rPr lang="fr-FR" dirty="0" err="1">
                <a:cs typeface="Courier New" pitchFamily="49" charset="0"/>
              </a:rPr>
              <a:t>card</a:t>
            </a:r>
            <a:r>
              <a:rPr lang="fr-FR" dirty="0">
                <a:cs typeface="Courier New" pitchFamily="49" charset="0"/>
              </a:rPr>
              <a:t> (</a:t>
            </a:r>
            <a:r>
              <a:rPr lang="fr-FR" dirty="0" err="1">
                <a:cs typeface="Courier New" pitchFamily="49" charset="0"/>
              </a:rPr>
              <a:t>name</a:t>
            </a:r>
            <a:r>
              <a:rPr lang="fr-FR" dirty="0">
                <a:cs typeface="Courier New" pitchFamily="49" charset="0"/>
              </a:rPr>
              <a:t>, email)&gt;</a:t>
            </a:r>
            <a:br>
              <a:rPr lang="fr-FR" dirty="0">
                <a:cs typeface="Courier New" pitchFamily="49" charset="0"/>
              </a:rPr>
            </a:br>
            <a:r>
              <a:rPr lang="fr-FR" dirty="0">
                <a:cs typeface="Courier New" pitchFamily="49" charset="0"/>
              </a:rPr>
              <a:t>&lt;!ELEMENT </a:t>
            </a:r>
            <a:r>
              <a:rPr lang="fr-FR" dirty="0" err="1">
                <a:cs typeface="Courier New" pitchFamily="49" charset="0"/>
              </a:rPr>
              <a:t>name</a:t>
            </a:r>
            <a:r>
              <a:rPr lang="fr-FR" dirty="0">
                <a:cs typeface="Courier New" pitchFamily="49" charset="0"/>
              </a:rPr>
              <a:t> (#PCDATA)&gt;</a:t>
            </a:r>
            <a:br>
              <a:rPr lang="fr-FR" dirty="0">
                <a:cs typeface="Courier New" pitchFamily="49" charset="0"/>
              </a:rPr>
            </a:br>
            <a:r>
              <a:rPr lang="fr-FR" dirty="0">
                <a:cs typeface="Courier New" pitchFamily="49" charset="0"/>
              </a:rPr>
              <a:t>&lt;!ELEMENT email (#PCDATA)&gt; ]&gt;</a:t>
            </a:r>
          </a:p>
          <a:p>
            <a:pPr fontAlgn="auto">
              <a:spcBef>
                <a:spcPts val="0"/>
              </a:spcBef>
              <a:spcAft>
                <a:spcPts val="0"/>
              </a:spcAft>
              <a:defRPr/>
            </a:pPr>
            <a:r>
              <a:rPr lang="fr-FR" b="1" dirty="0">
                <a:cs typeface="Courier New" pitchFamily="49" charset="0"/>
              </a:rPr>
              <a:t>Un modèle RELAX NG compact pour la même chose donnerai</a:t>
            </a:r>
            <a:br>
              <a:rPr lang="fr-FR" b="1" dirty="0">
                <a:cs typeface="Courier New" pitchFamily="49" charset="0"/>
              </a:rPr>
            </a:br>
            <a:r>
              <a:rPr lang="fr-FR" dirty="0" err="1">
                <a:cs typeface="Courier New" pitchFamily="49" charset="0"/>
              </a:rPr>
              <a:t>element</a:t>
            </a:r>
            <a:r>
              <a:rPr lang="fr-FR" dirty="0">
                <a:cs typeface="Courier New" pitchFamily="49" charset="0"/>
              </a:rPr>
              <a:t> </a:t>
            </a:r>
            <a:r>
              <a:rPr lang="fr-FR" dirty="0" err="1">
                <a:cs typeface="Courier New" pitchFamily="49" charset="0"/>
              </a:rPr>
              <a:t>addressBook</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a:t>
            </a:r>
            <a:r>
              <a:rPr lang="fr-FR" dirty="0" err="1">
                <a:cs typeface="Courier New" pitchFamily="49" charset="0"/>
              </a:rPr>
              <a:t>card</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a:t>
            </a:r>
            <a:r>
              <a:rPr lang="fr-FR" dirty="0" err="1">
                <a:cs typeface="Courier New" pitchFamily="49" charset="0"/>
              </a:rPr>
              <a:t>name</a:t>
            </a:r>
            <a:r>
              <a:rPr lang="fr-FR" dirty="0">
                <a:cs typeface="Courier New" pitchFamily="49" charset="0"/>
              </a:rPr>
              <a:t> { </a:t>
            </a:r>
            <a:r>
              <a:rPr lang="fr-FR" dirty="0" err="1">
                <a:cs typeface="Courier New" pitchFamily="49" charset="0"/>
              </a:rPr>
              <a:t>text</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email { </a:t>
            </a:r>
            <a:r>
              <a:rPr lang="fr-FR" dirty="0" err="1">
                <a:cs typeface="Courier New" pitchFamily="49" charset="0"/>
              </a:rPr>
              <a:t>text</a:t>
            </a:r>
            <a:r>
              <a:rPr lang="fr-FR" dirty="0">
                <a:cs typeface="Courier New" pitchFamily="49" charset="0"/>
              </a:rPr>
              <a:t> }</a:t>
            </a:r>
            <a:br>
              <a:rPr lang="fr-FR" dirty="0">
                <a:cs typeface="Courier New" pitchFamily="49" charset="0"/>
              </a:rPr>
            </a:br>
            <a:r>
              <a:rPr lang="fr-FR" dirty="0">
                <a:cs typeface="Courier New" pitchFamily="49" charset="0"/>
              </a:rPr>
              <a:t>  }*   ou + si l’ </a:t>
            </a:r>
            <a:r>
              <a:rPr lang="fr-FR" dirty="0" err="1">
                <a:cs typeface="Courier New" pitchFamily="49" charset="0"/>
              </a:rPr>
              <a:t>addressBook</a:t>
            </a:r>
            <a:r>
              <a:rPr lang="fr-FR" dirty="0">
                <a:cs typeface="Courier New" pitchFamily="49" charset="0"/>
              </a:rPr>
              <a:t> est REQUIRED</a:t>
            </a:r>
            <a:br>
              <a:rPr lang="fr-FR" dirty="0">
                <a:cs typeface="Courier New" pitchFamily="49" charset="0"/>
              </a:rPr>
            </a:br>
            <a:r>
              <a:rPr lang="fr-FR" dirty="0">
                <a:cs typeface="Courier New" pitchFamily="49" charset="0"/>
              </a:rPr>
              <a: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177BDC3A-A0E2-4816-8F8C-A8B1098ECE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Rectangle 3">
            <a:extLst>
              <a:ext uri="{FF2B5EF4-FFF2-40B4-BE49-F238E27FC236}">
                <a16:creationId xmlns:a16="http://schemas.microsoft.com/office/drawing/2014/main" id="{FF7A5BA5-F0CD-48DF-844E-DF18A41F90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B9D4E754-4A18-441D-98F9-2C4A63A349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Rectangle 3">
            <a:extLst>
              <a:ext uri="{FF2B5EF4-FFF2-40B4-BE49-F238E27FC236}">
                <a16:creationId xmlns:a16="http://schemas.microsoft.com/office/drawing/2014/main" id="{69C58DEC-0265-4431-B4F3-EFAFDFDCFE4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CD1432FC-792D-4C8E-AE44-124FAC491A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Rectangle 3">
            <a:extLst>
              <a:ext uri="{FF2B5EF4-FFF2-40B4-BE49-F238E27FC236}">
                <a16:creationId xmlns:a16="http://schemas.microsoft.com/office/drawing/2014/main" id="{E92D6709-DD4A-4401-9934-E8090C8C5A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184956B8-3389-46A7-8918-EC07FB3E59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Rectangle 3">
            <a:extLst>
              <a:ext uri="{FF2B5EF4-FFF2-40B4-BE49-F238E27FC236}">
                <a16:creationId xmlns:a16="http://schemas.microsoft.com/office/drawing/2014/main" id="{A4EE2FB6-FF8D-4E61-A55F-3D531FB9E1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E38B5610-1ACB-4A74-9711-167B61D82A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Rectangle 3">
            <a:extLst>
              <a:ext uri="{FF2B5EF4-FFF2-40B4-BE49-F238E27FC236}">
                <a16:creationId xmlns:a16="http://schemas.microsoft.com/office/drawing/2014/main" id="{963835EC-9925-4681-A21E-DFB90EDCF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07EB8F06-E7DC-44C0-9E1D-3D8DBCEBD0D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Rectangle 3">
            <a:extLst>
              <a:ext uri="{FF2B5EF4-FFF2-40B4-BE49-F238E27FC236}">
                <a16:creationId xmlns:a16="http://schemas.microsoft.com/office/drawing/2014/main" id="{391ECA57-714F-4154-9362-2C133B42D4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DTD standalone</a:t>
            </a:r>
          </a:p>
          <a:p>
            <a:pPr>
              <a:spcBef>
                <a:spcPct val="0"/>
              </a:spcBef>
            </a:pPr>
            <a:r>
              <a:rPr lang="fr-FR" altLang="fr-FR"/>
              <a:t>un fichier XML dit standalone est un fichier qui contient sa DTD en son sein.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e l'image des diapositives 1">
            <a:extLst>
              <a:ext uri="{FF2B5EF4-FFF2-40B4-BE49-F238E27FC236}">
                <a16:creationId xmlns:a16="http://schemas.microsoft.com/office/drawing/2014/main" id="{6DA0F6FE-1A78-4323-9B9F-9A9C39793A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Espace réservé des commentaires 2">
            <a:extLst>
              <a:ext uri="{FF2B5EF4-FFF2-40B4-BE49-F238E27FC236}">
                <a16:creationId xmlns:a16="http://schemas.microsoft.com/office/drawing/2014/main" id="{0A814E80-29F7-48A4-89DF-07723AD337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44036" name="Espace réservé du numéro de diapositive 3">
            <a:extLst>
              <a:ext uri="{FF2B5EF4-FFF2-40B4-BE49-F238E27FC236}">
                <a16:creationId xmlns:a16="http://schemas.microsoft.com/office/drawing/2014/main" id="{68B1F807-E6E7-472D-985C-98462EF003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23189F-C797-4799-998D-85659468E38C}" type="slidenum">
              <a:rPr lang="fr-FR" altLang="fr-FR"/>
              <a:pPr fontAlgn="base">
                <a:spcBef>
                  <a:spcPct val="0"/>
                </a:spcBef>
                <a:spcAft>
                  <a:spcPct val="0"/>
                </a:spcAft>
              </a:pPr>
              <a:t>9</a:t>
            </a:fld>
            <a:endParaRPr lang="fr-FR" altLang="fr-F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61D729E1-2103-4EBF-82FF-77F9502D1A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Rectangle 3">
            <a:extLst>
              <a:ext uri="{FF2B5EF4-FFF2-40B4-BE49-F238E27FC236}">
                <a16:creationId xmlns:a16="http://schemas.microsoft.com/office/drawing/2014/main" id="{50F5C2FF-8B2A-431F-B76C-D1E3617A4B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Les types de données natifs correspondent à :</a:t>
            </a:r>
          </a:p>
          <a:p>
            <a:pPr>
              <a:spcBef>
                <a:spcPct val="0"/>
              </a:spcBef>
            </a:pPr>
            <a:r>
              <a:rPr lang="fr-FR" altLang="fr-FR"/>
              <a:t>#PCDATA ou "Parsed Character Data" , ce sont des données (non-interprétées par XML) dans le langage d'encodage courant. Ex : &lt;!ELEMENT dt (PCDATA)&gt; pour &lt;dt&gt;juste du texte&lt;/dt&gt;</a:t>
            </a:r>
          </a:p>
          <a:p>
            <a:pPr>
              <a:spcBef>
                <a:spcPct val="0"/>
              </a:spcBef>
            </a:pPr>
            <a:r>
              <a:rPr lang="fr-FR" altLang="fr-FR"/>
              <a:t>ANY indique que tout éléments est autorisé. Ex: &lt;!ELEMENT da ANY&gt; pour &lt;da&gt;[bin]&lt;/da&gt;</a:t>
            </a:r>
          </a:p>
          <a:p>
            <a:pPr>
              <a:spcBef>
                <a:spcPct val="0"/>
              </a:spcBef>
            </a:pPr>
            <a:r>
              <a:rPr lang="fr-FR" altLang="fr-FR"/>
              <a:t>EMPTY définit une balise vide. Ex: &lt;!ELEMENT br EMTPY&gt; pour &lt;br /&gt; (pas les balises potentiellement vides telles que &lt;script …&gt;&lt;/script&gt; (celles-ci pouvant être vides ou non, elles ne sont pas considérées comme étant vides)</a:t>
            </a:r>
          </a:p>
          <a:p>
            <a:pPr>
              <a:spcBef>
                <a:spcPct val="0"/>
              </a:spcBef>
            </a:pPr>
            <a:endParaRPr lang="fr-FR" altLang="fr-FR"/>
          </a:p>
          <a:p>
            <a:pPr>
              <a:spcBef>
                <a:spcPct val="0"/>
              </a:spcBef>
            </a:pPr>
            <a:r>
              <a:rPr lang="fr-FR" altLang="fr-FR" b="1"/>
              <a:t>Les relations entre parent et enfant :</a:t>
            </a:r>
          </a:p>
          <a:p>
            <a:pPr>
              <a:spcBef>
                <a:spcPct val="0"/>
              </a:spcBef>
            </a:pPr>
            <a:r>
              <a:rPr lang="fr-FR" altLang="fr-FR"/>
              <a:t>? = optionnel. Ex: &lt;!ELEMENT personne (nom,fax? )</a:t>
            </a:r>
          </a:p>
          <a:p>
            <a:pPr>
              <a:spcBef>
                <a:spcPct val="0"/>
              </a:spcBef>
            </a:pPr>
            <a:r>
              <a:rPr lang="fr-FR" altLang="fr-FR"/>
              <a:t>+ = un ou plusieurs. Ex: &lt;!ELEMENT personne (nom,tel+)</a:t>
            </a:r>
          </a:p>
          <a:p>
            <a:pPr>
              <a:spcBef>
                <a:spcPct val="0"/>
              </a:spcBef>
            </a:pPr>
            <a:r>
              <a:rPr lang="fr-FR" altLang="fr-FR"/>
              <a:t>* = zéro à plusieurs. Ex: &lt;!ELEMENT personne (nom,e-mail* )</a:t>
            </a:r>
          </a:p>
          <a:p>
            <a:pPr>
              <a:spcBef>
                <a:spcPct val="0"/>
              </a:spcBef>
            </a:pPr>
            <a:r>
              <a:rPr lang="fr-FR" altLang="fr-FR"/>
              <a:t>| = ou exclusif (l’un ou l’autre mais pas les deux). Ex: &lt;!ELEMENT personne (fax | telecopie)</a:t>
            </a:r>
          </a:p>
          <a:p>
            <a:pPr>
              <a:spcBef>
                <a:spcPct val="0"/>
              </a:spcBef>
            </a:pPr>
            <a:r>
              <a:rPr lang="fr-FR" altLang="fr-FR"/>
              <a:t>, = le premier suivi du 2e (dans l'ordre). Ex: &lt;!ELEMENT personne (name , pre)</a:t>
            </a:r>
          </a:p>
          <a:p>
            <a:pPr>
              <a:spcBef>
                <a:spcPct val="0"/>
              </a:spcBef>
            </a:pPr>
            <a:r>
              <a:rPr lang="fr-FR" altLang="fr-FR"/>
              <a:t>() = combinaison. Ex: &lt;!ELEMENT liste ( nom, pre)+ (ici un ou plusieurs nom suivi de pre)</a:t>
            </a:r>
          </a:p>
          <a:p>
            <a:pPr>
              <a:spcBef>
                <a:spcPct val="0"/>
              </a:spcBef>
            </a:pPr>
            <a:endParaRPr lang="fr-FR" alt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996C49DB-4DA9-4AAE-9F7A-8A54B22117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Rectangle 3">
            <a:extLst>
              <a:ext uri="{FF2B5EF4-FFF2-40B4-BE49-F238E27FC236}">
                <a16:creationId xmlns:a16="http://schemas.microsoft.com/office/drawing/2014/main" id="{69F388BD-B957-4D17-81B0-E6CBAED4097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Le type d’attribut est :</a:t>
            </a:r>
          </a:p>
          <a:p>
            <a:pPr>
              <a:spcBef>
                <a:spcPct val="0"/>
              </a:spcBef>
            </a:pPr>
            <a:r>
              <a:rPr lang="fr-FR" altLang="fr-FR"/>
              <a:t>ID = identificateur unique de l’élément. Chaque id est différent !</a:t>
            </a:r>
          </a:p>
          <a:p>
            <a:pPr>
              <a:spcBef>
                <a:spcPct val="0"/>
              </a:spcBef>
            </a:pPr>
            <a:r>
              <a:rPr lang="fr-FR" altLang="fr-FR"/>
              <a:t>IDREF = correspond à un attribut "ID" dans un des éléments du document.</a:t>
            </a:r>
          </a:p>
          <a:p>
            <a:pPr>
              <a:spcBef>
                <a:spcPct val="0"/>
              </a:spcBef>
            </a:pPr>
            <a:r>
              <a:rPr lang="fr-FR" altLang="fr-FR"/>
              <a:t>IDREFS = idem avec 1 ou plusieurs ID attributs séparés par des whitespaces</a:t>
            </a:r>
          </a:p>
          <a:p>
            <a:pPr>
              <a:spcBef>
                <a:spcPct val="0"/>
              </a:spcBef>
            </a:pPr>
            <a:r>
              <a:rPr lang="fr-FR" altLang="fr-FR"/>
              <a:t>(A|B|C|..) = type énuméré</a:t>
            </a:r>
          </a:p>
          <a:p>
            <a:pPr>
              <a:spcBef>
                <a:spcPct val="0"/>
              </a:spcBef>
            </a:pPr>
            <a:r>
              <a:rPr lang="fr-FR" altLang="fr-FR"/>
              <a:t>CDATA ("Character Data") = contenu textuel (tous les whitespaces sont convertis en un seul espace)</a:t>
            </a:r>
          </a:p>
          <a:p>
            <a:pPr>
              <a:spcBef>
                <a:spcPct val="0"/>
              </a:spcBef>
            </a:pPr>
            <a:r>
              <a:rPr lang="fr-FR" altLang="fr-FR"/>
              <a:t>NMTOKEN = un seul mot accepté (pas de whitespace)</a:t>
            </a:r>
          </a:p>
          <a:p>
            <a:pPr>
              <a:spcBef>
                <a:spcPct val="0"/>
              </a:spcBef>
            </a:pPr>
            <a:endParaRPr lang="fr-FR" altLang="fr-FR"/>
          </a:p>
          <a:p>
            <a:pPr>
              <a:spcBef>
                <a:spcPct val="0"/>
              </a:spcBef>
            </a:pPr>
            <a:r>
              <a:rPr lang="fr-FR" altLang="fr-FR" b="1"/>
              <a:t>Les options d’existence de l’attribut sont :</a:t>
            </a:r>
          </a:p>
          <a:p>
            <a:pPr>
              <a:spcBef>
                <a:spcPct val="0"/>
              </a:spcBef>
            </a:pPr>
            <a:r>
              <a:rPr lang="fr-FR" altLang="fr-FR"/>
              <a:t>#IMPLIED = option, l'utilisateur peut l'utiliser s’il le veut</a:t>
            </a:r>
          </a:p>
          <a:p>
            <a:pPr>
              <a:spcBef>
                <a:spcPct val="0"/>
              </a:spcBef>
            </a:pPr>
            <a:r>
              <a:rPr lang="fr-FR" altLang="fr-FR"/>
              <a:t>#REQUIRED = requis (obligatoire), l'utilisateur doit le préciser (variable et valeur)</a:t>
            </a:r>
          </a:p>
          <a:p>
            <a:pPr>
              <a:spcBef>
                <a:spcPct val="0"/>
              </a:spcBef>
            </a:pPr>
            <a:r>
              <a:rPr lang="fr-FR" altLang="fr-FR"/>
              <a:t>#FIXED = valeur fixe (la valeur est fixée dans la DTD), cf. constante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752A8570-E572-4600-8E00-BDA8467973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2211" name="Rectangle 3">
            <a:extLst>
              <a:ext uri="{FF2B5EF4-FFF2-40B4-BE49-F238E27FC236}">
                <a16:creationId xmlns:a16="http://schemas.microsoft.com/office/drawing/2014/main" id="{FAC3721A-3922-4028-8450-987F01B6302A}"/>
              </a:ext>
            </a:extLst>
          </p:cNvPr>
          <p:cNvSpPr>
            <a:spLocks noGrp="1" noChangeArrowheads="1"/>
          </p:cNvSpPr>
          <p:nvPr>
            <p:ph type="body" idx="1"/>
          </p:nvPr>
        </p:nvSpPr>
        <p:spPr>
          <a:ln/>
        </p:spPr>
        <p:txBody>
          <a:bodyPr>
            <a:normAutofit lnSpcReduction="10000"/>
          </a:bodyPr>
          <a:lstStyle/>
          <a:p>
            <a:pPr fontAlgn="auto">
              <a:spcBef>
                <a:spcPts val="0"/>
              </a:spcBef>
              <a:spcAft>
                <a:spcPts val="0"/>
              </a:spcAft>
              <a:defRPr/>
            </a:pPr>
            <a:r>
              <a:rPr lang="fr-FR" b="1"/>
              <a:t>Entités parsables</a:t>
            </a:r>
          </a:p>
          <a:p>
            <a:pPr fontAlgn="auto">
              <a:spcBef>
                <a:spcPts val="0"/>
              </a:spcBef>
              <a:spcAft>
                <a:spcPts val="0"/>
              </a:spcAft>
              <a:defRPr/>
            </a:pPr>
            <a:r>
              <a:rPr lang="fr-FR">
                <a:cs typeface="Courier New" pitchFamily="49" charset="0"/>
              </a:rPr>
              <a:t>Le contenu d’une entité « parsable » (parsed entity) sera interprété par le parser, celui d’une non-parsable (unparsed) verra sa présence  simplement notifiée.</a:t>
            </a:r>
          </a:p>
          <a:p>
            <a:pPr fontAlgn="auto">
              <a:spcBef>
                <a:spcPts val="0"/>
              </a:spcBef>
              <a:spcAft>
                <a:spcPts val="0"/>
              </a:spcAft>
              <a:defRPr/>
            </a:pPr>
            <a:endParaRPr lang="fr-FR" b="1"/>
          </a:p>
          <a:p>
            <a:pPr fontAlgn="auto">
              <a:spcBef>
                <a:spcPts val="0"/>
              </a:spcBef>
              <a:spcAft>
                <a:spcPts val="0"/>
              </a:spcAft>
              <a:defRPr/>
            </a:pPr>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pPr fontAlgn="auto">
              <a:spcBef>
                <a:spcPts val="0"/>
              </a:spcBef>
              <a:spcAft>
                <a:spcPts val="0"/>
              </a:spcAft>
              <a:defRPr/>
            </a:pPr>
            <a:endParaRPr lang="fr-FR"/>
          </a:p>
          <a:p>
            <a:pPr fontAlgn="auto">
              <a:spcBef>
                <a:spcPts val="0"/>
              </a:spcBef>
              <a:spcAft>
                <a:spcPts val="0"/>
              </a:spcAft>
              <a:defRPr/>
            </a:pPr>
            <a:r>
              <a:rPr lang="fr-FR"/>
              <a:t>L</a:t>
            </a:r>
            <a:r>
              <a:rPr lang="fr-FR">
                <a:cs typeface="Courier New" pitchFamily="49" charset="0"/>
              </a:rPr>
              <a:t>a référence numérique de caractère est : « &amp;#x20AC » (la valeur hexadécimale Unicode de l’€)</a:t>
            </a:r>
          </a:p>
          <a:p>
            <a:pPr fontAlgn="auto">
              <a:spcBef>
                <a:spcPts val="0"/>
              </a:spcBef>
              <a:spcAft>
                <a:spcPts val="0"/>
              </a:spcAft>
              <a:defRPr/>
            </a:pPr>
            <a:endParaRPr lang="fr-FR">
              <a:cs typeface="Courier New" pitchFamily="49" charset="0"/>
            </a:endParaRPr>
          </a:p>
          <a:p>
            <a:pPr fontAlgn="auto">
              <a:spcBef>
                <a:spcPts val="0"/>
              </a:spcBef>
              <a:spcAft>
                <a:spcPts val="0"/>
              </a:spcAft>
              <a:defRPr/>
            </a:pPr>
            <a:r>
              <a:rPr lang="fr-FR">
                <a:cs typeface="Courier New" pitchFamily="49" charset="0"/>
              </a:rPr>
              <a:t>Toute référence à une entité non-déclarée est une erreur, sauf si une entité DEFAULT a été déclarée (non-admise sur certains parseurs, ex: MFF3)</a:t>
            </a:r>
          </a:p>
          <a:p>
            <a:pPr fontAlgn="auto">
              <a:spcBef>
                <a:spcPts val="0"/>
              </a:spcBef>
              <a:spcAft>
                <a:spcPts val="0"/>
              </a:spcAft>
              <a:defRPr/>
            </a:pPr>
            <a:endParaRPr lang="fr-FR">
              <a:cs typeface="Courier New" pitchFamily="49" charset="0"/>
            </a:endParaRPr>
          </a:p>
          <a:p>
            <a:pPr fontAlgn="auto">
              <a:spcBef>
                <a:spcPts val="0"/>
              </a:spcBef>
              <a:spcAft>
                <a:spcPts val="0"/>
              </a:spcAft>
              <a:defRPr/>
            </a:pPr>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0BED7F96-EA0B-48A3-8EB5-4AC4F69F42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Rectangle 3">
            <a:extLst>
              <a:ext uri="{FF2B5EF4-FFF2-40B4-BE49-F238E27FC236}">
                <a16:creationId xmlns:a16="http://schemas.microsoft.com/office/drawing/2014/main" id="{4590341D-56E0-47FA-B6A7-A6F3A0EF70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C19B9BA6-5F70-41B1-B13A-9FE00D1791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Rectangle 3">
            <a:extLst>
              <a:ext uri="{FF2B5EF4-FFF2-40B4-BE49-F238E27FC236}">
                <a16:creationId xmlns:a16="http://schemas.microsoft.com/office/drawing/2014/main" id="{2FA7AAA7-94C4-4095-B590-E0CA960C7D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1CEA9299-E08B-48BC-8BB1-B1DCCBFA08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Rectangle 3">
            <a:extLst>
              <a:ext uri="{FF2B5EF4-FFF2-40B4-BE49-F238E27FC236}">
                <a16:creationId xmlns:a16="http://schemas.microsoft.com/office/drawing/2014/main" id="{FE5A50D0-CCE4-4877-A59C-55B1C1096B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369121BC-3C96-424F-A7A3-2C8B566BDE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1" name="Rectangle 3">
            <a:extLst>
              <a:ext uri="{FF2B5EF4-FFF2-40B4-BE49-F238E27FC236}">
                <a16:creationId xmlns:a16="http://schemas.microsoft.com/office/drawing/2014/main" id="{62D93875-74A9-4E74-95D9-C12FEA0F8E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fr-FR" altLang="fr-FR" b="1"/>
              <a:t>Pour en savoir plus sur TEI :</a:t>
            </a:r>
          </a:p>
          <a:p>
            <a:pPr>
              <a:spcBef>
                <a:spcPct val="0"/>
              </a:spcBef>
            </a:pPr>
            <a:r>
              <a:rPr lang="fr-FR" altLang="fr-FR"/>
              <a:t>http://www.ebsi.umontreal.ca/cursus/vol1no2/beaudry.html</a:t>
            </a:r>
          </a:p>
          <a:p>
            <a:pPr>
              <a:spcBef>
                <a:spcPct val="0"/>
              </a:spcBef>
            </a:pPr>
            <a:endParaRPr lang="fr-FR" altLang="fr-FR"/>
          </a:p>
          <a:p>
            <a:pPr>
              <a:spcBef>
                <a:spcPct val="0"/>
              </a:spcBef>
            </a:pPr>
            <a:r>
              <a:rPr lang="fr-FR" altLang="fr-FR" b="1"/>
              <a:t>Pour en savoir plus sur MARC :</a:t>
            </a:r>
          </a:p>
          <a:p>
            <a:pPr>
              <a:spcBef>
                <a:spcPct val="0"/>
              </a:spcBef>
            </a:pPr>
            <a:r>
              <a:rPr lang="fr-FR" altLang="fr-FR"/>
              <a:t>http://blogokat.canalblog.com/archives/2005/02/07/287659.html</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A5E44CA9-4567-42F3-87B2-1363471D91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9" name="Rectangle 3">
            <a:extLst>
              <a:ext uri="{FF2B5EF4-FFF2-40B4-BE49-F238E27FC236}">
                <a16:creationId xmlns:a16="http://schemas.microsoft.com/office/drawing/2014/main" id="{A3242C3F-1EB4-4B0F-9C84-F06FACDDC4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FFEC38B2-4627-4ACB-BE2E-8E5AEEA3EC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7" name="Rectangle 3">
            <a:extLst>
              <a:ext uri="{FF2B5EF4-FFF2-40B4-BE49-F238E27FC236}">
                <a16:creationId xmlns:a16="http://schemas.microsoft.com/office/drawing/2014/main" id="{F7D2557A-97D6-4D76-8913-826A80410C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CC53F1C3-EE87-40BD-A3F1-370499F8C9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5" name="Rectangle 3">
            <a:extLst>
              <a:ext uri="{FF2B5EF4-FFF2-40B4-BE49-F238E27FC236}">
                <a16:creationId xmlns:a16="http://schemas.microsoft.com/office/drawing/2014/main" id="{8B4CCC37-FFFA-481E-837D-FAD17967324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pic>
        <p:nvPicPr>
          <p:cNvPr id="4" name="Picture 2" descr="https://www.docdoku.com/wp-content/uploads/2009/08/orsys-logo.png">
            <a:extLst>
              <a:ext uri="{FF2B5EF4-FFF2-40B4-BE49-F238E27FC236}">
                <a16:creationId xmlns:a16="http://schemas.microsoft.com/office/drawing/2014/main" id="{1CCDA446-B84F-46B1-8BC6-FEF718AE6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s://www.docdoku.com/wp-content/uploads/2009/08/orsys-logo.png">
            <a:extLst>
              <a:ext uri="{FF2B5EF4-FFF2-40B4-BE49-F238E27FC236}">
                <a16:creationId xmlns:a16="http://schemas.microsoft.com/office/drawing/2014/main" id="{B6EBFE04-DA94-46F7-A8A9-DF929FF3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ous-titre 2"/>
          <p:cNvSpPr>
            <a:spLocks noGrp="1"/>
          </p:cNvSpPr>
          <p:nvPr>
            <p:ph type="subTitle" idx="1"/>
          </p:nvPr>
        </p:nvSpPr>
        <p:spPr>
          <a:xfrm rot="20916814">
            <a:off x="263" y="119914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2" name="Titre 1"/>
          <p:cNvSpPr>
            <a:spLocks noGrp="1"/>
          </p:cNvSpPr>
          <p:nvPr>
            <p:ph type="ctrTitle"/>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a:t>Modifiez le style du titre</a:t>
            </a:r>
            <a:endParaRPr lang="fr-FR" dirty="0"/>
          </a:p>
        </p:txBody>
      </p:sp>
      <p:sp>
        <p:nvSpPr>
          <p:cNvPr id="6" name="Espace réservé du numéro de diapositive 5">
            <a:extLst>
              <a:ext uri="{FF2B5EF4-FFF2-40B4-BE49-F238E27FC236}">
                <a16:creationId xmlns:a16="http://schemas.microsoft.com/office/drawing/2014/main" id="{3854B01E-373A-4DC8-88AD-5CB5D9CC82FF}"/>
              </a:ext>
            </a:extLst>
          </p:cNvPr>
          <p:cNvSpPr>
            <a:spLocks noGrp="1"/>
          </p:cNvSpPr>
          <p:nvPr>
            <p:ph type="sldNum" sz="quarter" idx="10"/>
          </p:nvPr>
        </p:nvSpPr>
        <p:spPr/>
        <p:txBody>
          <a:bodyPr/>
          <a:lstStyle>
            <a:lvl1pPr>
              <a:defRPr/>
            </a:lvl1pPr>
          </a:lstStyle>
          <a:p>
            <a:pPr>
              <a:defRPr/>
            </a:pPr>
            <a:fld id="{2C9DDD94-123D-4841-B0BF-602DFBBEDBDF}" type="slidenum">
              <a:rPr lang="fr-FR"/>
              <a:pPr>
                <a:defRPr/>
              </a:pPr>
              <a:t>‹N°›</a:t>
            </a:fld>
            <a:endParaRPr lang="fr-FR" dirty="0"/>
          </a:p>
        </p:txBody>
      </p:sp>
    </p:spTree>
    <p:extLst>
      <p:ext uri="{BB962C8B-B14F-4D97-AF65-F5344CB8AC3E}">
        <p14:creationId xmlns:p14="http://schemas.microsoft.com/office/powerpoint/2010/main" val="1743409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9AA66429-E0A4-419A-AA10-D888B75828FF}"/>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767D871B-2425-4CA6-B0E9-C0F8062840BA}"/>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7" name="Picture 3">
            <a:extLst>
              <a:ext uri="{FF2B5EF4-FFF2-40B4-BE49-F238E27FC236}">
                <a16:creationId xmlns:a16="http://schemas.microsoft.com/office/drawing/2014/main" id="{F321FCBD-3768-47B3-8598-24E039081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1214438"/>
            <a:ext cx="371475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11"/>
          <p:cNvSpPr>
            <a:spLocks noGrp="1"/>
          </p:cNvSpPr>
          <p:nvPr>
            <p:ph sz="quarter" idx="14"/>
          </p:nvPr>
        </p:nvSpPr>
        <p:spPr>
          <a:xfrm rot="160723">
            <a:off x="5656857" y="1641906"/>
            <a:ext cx="2992530" cy="3219122"/>
          </a:xfrm>
          <a:noFill/>
          <a:ln>
            <a:noFill/>
          </a:ln>
        </p:spPr>
        <p:txBody>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4494484B-220B-4B1E-AB13-19117FC90059}"/>
              </a:ext>
            </a:extLst>
          </p:cNvPr>
          <p:cNvSpPr>
            <a:spLocks noGrp="1"/>
          </p:cNvSpPr>
          <p:nvPr>
            <p:ph type="dt" sz="half" idx="15"/>
          </p:nvPr>
        </p:nvSpPr>
        <p:spPr/>
        <p:txBody>
          <a:bodyPr/>
          <a:lstStyle>
            <a:lvl1pPr>
              <a:defRPr/>
            </a:lvl1pPr>
          </a:lstStyle>
          <a:p>
            <a:pPr>
              <a:defRPr/>
            </a:pPr>
            <a:fld id="{C7FA5C46-F00F-4566-B75C-14FE524AC813}" type="datetimeFigureOut">
              <a:rPr lang="fr-FR"/>
              <a:pPr>
                <a:defRPr/>
              </a:pPr>
              <a:t>02/06/2022</a:t>
            </a:fld>
            <a:endParaRPr lang="fr-FR" dirty="0"/>
          </a:p>
        </p:txBody>
      </p:sp>
      <p:sp>
        <p:nvSpPr>
          <p:cNvPr id="9" name="Espace réservé du pied de page 4">
            <a:extLst>
              <a:ext uri="{FF2B5EF4-FFF2-40B4-BE49-F238E27FC236}">
                <a16:creationId xmlns:a16="http://schemas.microsoft.com/office/drawing/2014/main" id="{4C091117-744E-47A4-AABB-F0AD7DBED837}"/>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A80636B0-1FF1-46B8-8D11-403DDC60AC30}"/>
              </a:ext>
            </a:extLst>
          </p:cNvPr>
          <p:cNvSpPr>
            <a:spLocks noGrp="1"/>
          </p:cNvSpPr>
          <p:nvPr>
            <p:ph type="sldNum" sz="quarter" idx="17"/>
          </p:nvPr>
        </p:nvSpPr>
        <p:spPr>
          <a:xfrm>
            <a:off x="6553200" y="6356350"/>
            <a:ext cx="1876425" cy="365125"/>
          </a:xfrm>
        </p:spPr>
        <p:txBody>
          <a:bodyPr/>
          <a:lstStyle>
            <a:lvl1pPr>
              <a:defRPr/>
            </a:lvl1pPr>
          </a:lstStyle>
          <a:p>
            <a:pPr>
              <a:defRPr/>
            </a:pPr>
            <a:fld id="{1A91F2EE-AE62-457A-A4A9-330BF06799CA}" type="slidenum">
              <a:rPr lang="fr-FR"/>
              <a:pPr>
                <a:defRPr/>
              </a:pPr>
              <a:t>‹N°›</a:t>
            </a:fld>
            <a:endParaRPr lang="fr-FR" dirty="0"/>
          </a:p>
        </p:txBody>
      </p:sp>
    </p:spTree>
    <p:extLst>
      <p:ext uri="{BB962C8B-B14F-4D97-AF65-F5344CB8AC3E}">
        <p14:creationId xmlns:p14="http://schemas.microsoft.com/office/powerpoint/2010/main" val="882581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Bouton d'action : Suivant 6">
            <a:hlinkClick r:id="" action="ppaction://hlinkshowjump?jump=nextslide" highlightClick="1"/>
            <a:hlinkHover r:id="" action="ppaction://hlinkshowjump?jump=nextslide"/>
            <a:extLst>
              <a:ext uri="{FF2B5EF4-FFF2-40B4-BE49-F238E27FC236}">
                <a16:creationId xmlns:a16="http://schemas.microsoft.com/office/drawing/2014/main" id="{E2660486-7719-40B9-B1E0-F56BCD8281AC}"/>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0"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C5795C21-EAC5-44AB-8DD6-485A2AAD5219}"/>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3" name="Double flèche horizontale 12">
            <a:extLst>
              <a:ext uri="{FF2B5EF4-FFF2-40B4-BE49-F238E27FC236}">
                <a16:creationId xmlns:a16="http://schemas.microsoft.com/office/drawing/2014/main" id="{871B75FE-115E-4B60-B31D-9BA49D99809A}"/>
              </a:ext>
            </a:extLst>
          </p:cNvPr>
          <p:cNvSpPr/>
          <p:nvPr/>
        </p:nvSpPr>
        <p:spPr>
          <a:xfrm>
            <a:off x="3357563" y="3571875"/>
            <a:ext cx="2428875" cy="5000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Flush cache / TMP</a:t>
            </a:r>
          </a:p>
        </p:txBody>
      </p:sp>
      <p:sp>
        <p:nvSpPr>
          <p:cNvPr id="14" name="Double flèche horizontale 13">
            <a:extLst>
              <a:ext uri="{FF2B5EF4-FFF2-40B4-BE49-F238E27FC236}">
                <a16:creationId xmlns:a16="http://schemas.microsoft.com/office/drawing/2014/main" id="{498E11EF-E6AE-4FAB-8041-F2A1479EC098}"/>
              </a:ext>
            </a:extLst>
          </p:cNvPr>
          <p:cNvSpPr/>
          <p:nvPr/>
        </p:nvSpPr>
        <p:spPr>
          <a:xfrm>
            <a:off x="3357563" y="4357688"/>
            <a:ext cx="2428875" cy="5000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Flush permalink</a:t>
            </a:r>
          </a:p>
        </p:txBody>
      </p:sp>
      <p:sp>
        <p:nvSpPr>
          <p:cNvPr id="15" name="Double flèche horizontale 14">
            <a:extLst>
              <a:ext uri="{FF2B5EF4-FFF2-40B4-BE49-F238E27FC236}">
                <a16:creationId xmlns:a16="http://schemas.microsoft.com/office/drawing/2014/main" id="{C3C18FCC-5D49-4C2B-8F0C-9E930E32FDFF}"/>
              </a:ext>
            </a:extLst>
          </p:cNvPr>
          <p:cNvSpPr/>
          <p:nvPr/>
        </p:nvSpPr>
        <p:spPr>
          <a:xfrm>
            <a:off x="3357563" y="5072063"/>
            <a:ext cx="2428875" cy="5000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remove Options </a:t>
            </a:r>
            <a:r>
              <a:rPr lang="fr-FR" sz="1100" dirty="0"/>
              <a:t>(wp db)</a:t>
            </a:r>
            <a:endParaRPr lang="fr-FR" dirty="0"/>
          </a:p>
        </p:txBody>
      </p:sp>
      <p:sp>
        <p:nvSpPr>
          <p:cNvPr id="16" name="Double flèche horizontale 15">
            <a:extLst>
              <a:ext uri="{FF2B5EF4-FFF2-40B4-BE49-F238E27FC236}">
                <a16:creationId xmlns:a16="http://schemas.microsoft.com/office/drawing/2014/main" id="{2FD6D342-AEBC-451E-BB82-591B68971626}"/>
              </a:ext>
            </a:extLst>
          </p:cNvPr>
          <p:cNvSpPr/>
          <p:nvPr/>
        </p:nvSpPr>
        <p:spPr>
          <a:xfrm>
            <a:off x="3357563" y="5786438"/>
            <a:ext cx="2428875" cy="5000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remove tables</a:t>
            </a:r>
            <a:r>
              <a:rPr lang="fr-FR" sz="1100" dirty="0"/>
              <a:t>(wp db)</a:t>
            </a:r>
            <a:endParaRPr lang="fr-FR" dirty="0"/>
          </a:p>
        </p:txBody>
      </p:sp>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texte 7"/>
          <p:cNvSpPr>
            <a:spLocks noGrp="1"/>
          </p:cNvSpPr>
          <p:nvPr>
            <p:ph type="body" idx="13"/>
          </p:nvPr>
        </p:nvSpPr>
        <p:spPr>
          <a:xfrm>
            <a:off x="214282" y="2928934"/>
            <a:ext cx="4283106" cy="639762"/>
          </a:xfrm>
        </p:spPr>
        <p:txBody>
          <a:bodyPr/>
          <a:lstStyle/>
          <a:p>
            <a:pPr lvl="0"/>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p:nvPr>
        </p:nvSpPr>
        <p:spPr>
          <a:xfrm>
            <a:off x="6286511" y="3643314"/>
            <a:ext cx="1928827" cy="2643206"/>
          </a:xfrm>
        </p:spPr>
        <p:txBody>
          <a:bodyPr>
            <a:noAutofit/>
          </a:bodyPr>
          <a:lstStyle>
            <a:lvl1pPr>
              <a:defRPr sz="20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contenu 9"/>
          <p:cNvSpPr>
            <a:spLocks noGrp="1"/>
          </p:cNvSpPr>
          <p:nvPr>
            <p:ph sz="quarter" idx="14"/>
          </p:nvPr>
        </p:nvSpPr>
        <p:spPr>
          <a:xfrm>
            <a:off x="714347" y="3643314"/>
            <a:ext cx="1928827" cy="2643206"/>
          </a:xfrm>
        </p:spPr>
        <p:txBody>
          <a:bodyPr>
            <a:noAutofit/>
          </a:bodyPr>
          <a:lstStyle>
            <a:lvl1pPr>
              <a:defRPr sz="2000"/>
            </a:lvl1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8" name="Espace réservé de la date 3">
            <a:extLst>
              <a:ext uri="{FF2B5EF4-FFF2-40B4-BE49-F238E27FC236}">
                <a16:creationId xmlns:a16="http://schemas.microsoft.com/office/drawing/2014/main" id="{78A92006-3860-4644-925C-B285DF9A8421}"/>
              </a:ext>
            </a:extLst>
          </p:cNvPr>
          <p:cNvSpPr>
            <a:spLocks noGrp="1"/>
          </p:cNvSpPr>
          <p:nvPr>
            <p:ph type="dt" sz="half" idx="15"/>
          </p:nvPr>
        </p:nvSpPr>
        <p:spPr/>
        <p:txBody>
          <a:bodyPr/>
          <a:lstStyle>
            <a:lvl1pPr>
              <a:defRPr/>
            </a:lvl1pPr>
          </a:lstStyle>
          <a:p>
            <a:pPr>
              <a:defRPr/>
            </a:pPr>
            <a:fld id="{F82D0B66-9DFC-4886-B9F9-F4A0169E85B3}" type="datetimeFigureOut">
              <a:rPr lang="fr-FR"/>
              <a:pPr>
                <a:defRPr/>
              </a:pPr>
              <a:t>02/06/2022</a:t>
            </a:fld>
            <a:endParaRPr lang="fr-FR" dirty="0"/>
          </a:p>
        </p:txBody>
      </p:sp>
      <p:sp>
        <p:nvSpPr>
          <p:cNvPr id="19" name="Espace réservé du pied de page 4">
            <a:extLst>
              <a:ext uri="{FF2B5EF4-FFF2-40B4-BE49-F238E27FC236}">
                <a16:creationId xmlns:a16="http://schemas.microsoft.com/office/drawing/2014/main" id="{F8A77552-21FC-4043-9454-00B6543FDCF3}"/>
              </a:ext>
            </a:extLst>
          </p:cNvPr>
          <p:cNvSpPr>
            <a:spLocks noGrp="1"/>
          </p:cNvSpPr>
          <p:nvPr>
            <p:ph type="ftr" sz="quarter" idx="16"/>
          </p:nvPr>
        </p:nvSpPr>
        <p:spPr/>
        <p:txBody>
          <a:bodyPr/>
          <a:lstStyle>
            <a:lvl1pPr>
              <a:defRPr/>
            </a:lvl1pPr>
          </a:lstStyle>
          <a:p>
            <a:pPr>
              <a:defRPr/>
            </a:pPr>
            <a:endParaRPr lang="fr-FR"/>
          </a:p>
        </p:txBody>
      </p:sp>
      <p:sp>
        <p:nvSpPr>
          <p:cNvPr id="20" name="Espace réservé du numéro de diapositive 5">
            <a:extLst>
              <a:ext uri="{FF2B5EF4-FFF2-40B4-BE49-F238E27FC236}">
                <a16:creationId xmlns:a16="http://schemas.microsoft.com/office/drawing/2014/main" id="{DE8F9A52-0310-48E0-991C-C9020C45BA4F}"/>
              </a:ext>
            </a:extLst>
          </p:cNvPr>
          <p:cNvSpPr>
            <a:spLocks noGrp="1"/>
          </p:cNvSpPr>
          <p:nvPr>
            <p:ph type="sldNum" sz="quarter" idx="17"/>
          </p:nvPr>
        </p:nvSpPr>
        <p:spPr>
          <a:xfrm>
            <a:off x="6553200" y="6356350"/>
            <a:ext cx="1876425" cy="365125"/>
          </a:xfrm>
        </p:spPr>
        <p:txBody>
          <a:bodyPr/>
          <a:lstStyle>
            <a:lvl1pPr>
              <a:defRPr/>
            </a:lvl1pPr>
          </a:lstStyle>
          <a:p>
            <a:pPr>
              <a:defRPr/>
            </a:pPr>
            <a:fld id="{8358B7A7-727B-4828-BB2D-784FC170BB58}" type="slidenum">
              <a:rPr lang="fr-FR"/>
              <a:pPr>
                <a:defRPr/>
              </a:pPr>
              <a:t>‹N°›</a:t>
            </a:fld>
            <a:endParaRPr lang="fr-FR" dirty="0"/>
          </a:p>
        </p:txBody>
      </p:sp>
    </p:spTree>
    <p:extLst>
      <p:ext uri="{BB962C8B-B14F-4D97-AF65-F5344CB8AC3E}">
        <p14:creationId xmlns:p14="http://schemas.microsoft.com/office/powerpoint/2010/main" val="1251567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6" name="Bouton d'action : Suivant 6">
            <a:hlinkClick r:id="" action="ppaction://hlinkshowjump?jump=nextslide" highlightClick="1"/>
            <a:hlinkHover r:id="" action="ppaction://hlinkshowjump?jump=nextslide"/>
            <a:extLst>
              <a:ext uri="{FF2B5EF4-FFF2-40B4-BE49-F238E27FC236}">
                <a16:creationId xmlns:a16="http://schemas.microsoft.com/office/drawing/2014/main" id="{417C3CBE-148C-4735-880B-63C27EA10883}"/>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77147CED-E51F-47E0-8006-15E41DA8704D}"/>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texte 7"/>
          <p:cNvSpPr>
            <a:spLocks noGrp="1"/>
          </p:cNvSpPr>
          <p:nvPr>
            <p:ph type="body" idx="13"/>
          </p:nvPr>
        </p:nvSpPr>
        <p:spPr>
          <a:xfrm>
            <a:off x="214282" y="2928934"/>
            <a:ext cx="4283106" cy="639762"/>
          </a:xfrm>
        </p:spPr>
        <p:txBody>
          <a:bodyPr/>
          <a:lstStyle/>
          <a:p>
            <a:pPr lvl="0"/>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8" name="Espace réservé de la date 3">
            <a:extLst>
              <a:ext uri="{FF2B5EF4-FFF2-40B4-BE49-F238E27FC236}">
                <a16:creationId xmlns:a16="http://schemas.microsoft.com/office/drawing/2014/main" id="{32177B24-7385-4F29-844F-F9DBDC79FD78}"/>
              </a:ext>
            </a:extLst>
          </p:cNvPr>
          <p:cNvSpPr>
            <a:spLocks noGrp="1"/>
          </p:cNvSpPr>
          <p:nvPr>
            <p:ph type="dt" sz="half" idx="14"/>
          </p:nvPr>
        </p:nvSpPr>
        <p:spPr/>
        <p:txBody>
          <a:bodyPr/>
          <a:lstStyle>
            <a:lvl1pPr>
              <a:defRPr/>
            </a:lvl1pPr>
          </a:lstStyle>
          <a:p>
            <a:pPr>
              <a:defRPr/>
            </a:pPr>
            <a:fld id="{CA413434-9ECB-404D-8572-2D29A3F27A6D}" type="datetimeFigureOut">
              <a:rPr lang="fr-FR"/>
              <a:pPr>
                <a:defRPr/>
              </a:pPr>
              <a:t>02/06/2022</a:t>
            </a:fld>
            <a:endParaRPr lang="fr-FR" dirty="0"/>
          </a:p>
        </p:txBody>
      </p:sp>
      <p:sp>
        <p:nvSpPr>
          <p:cNvPr id="10" name="Espace réservé du pied de page 4">
            <a:extLst>
              <a:ext uri="{FF2B5EF4-FFF2-40B4-BE49-F238E27FC236}">
                <a16:creationId xmlns:a16="http://schemas.microsoft.com/office/drawing/2014/main" id="{39027906-A119-4BFF-BE96-23DA7AD7E5A5}"/>
              </a:ext>
            </a:extLst>
          </p:cNvPr>
          <p:cNvSpPr>
            <a:spLocks noGrp="1"/>
          </p:cNvSpPr>
          <p:nvPr>
            <p:ph type="ftr" sz="quarter" idx="15"/>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343C5C1E-F575-4F91-A5D5-243D3C02CA75}"/>
              </a:ext>
            </a:extLst>
          </p:cNvPr>
          <p:cNvSpPr>
            <a:spLocks noGrp="1"/>
          </p:cNvSpPr>
          <p:nvPr>
            <p:ph type="sldNum" sz="quarter" idx="16"/>
          </p:nvPr>
        </p:nvSpPr>
        <p:spPr>
          <a:xfrm>
            <a:off x="6553200" y="6356350"/>
            <a:ext cx="1876425" cy="365125"/>
          </a:xfrm>
        </p:spPr>
        <p:txBody>
          <a:bodyPr/>
          <a:lstStyle>
            <a:lvl1pPr>
              <a:defRPr/>
            </a:lvl1pPr>
          </a:lstStyle>
          <a:p>
            <a:pPr>
              <a:defRPr/>
            </a:pPr>
            <a:fld id="{39AC11BD-A97E-4D0E-AA40-F22E6D5BA6F6}" type="slidenum">
              <a:rPr lang="fr-FR"/>
              <a:pPr>
                <a:defRPr/>
              </a:pPr>
              <a:t>‹N°›</a:t>
            </a:fld>
            <a:endParaRPr lang="fr-FR" dirty="0"/>
          </a:p>
        </p:txBody>
      </p:sp>
    </p:spTree>
    <p:extLst>
      <p:ext uri="{BB962C8B-B14F-4D97-AF65-F5344CB8AC3E}">
        <p14:creationId xmlns:p14="http://schemas.microsoft.com/office/powerpoint/2010/main" val="164282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3">
            <a:extLst>
              <a:ext uri="{FF2B5EF4-FFF2-40B4-BE49-F238E27FC236}">
                <a16:creationId xmlns:a16="http://schemas.microsoft.com/office/drawing/2014/main" id="{B12DD992-2A70-43D3-A876-30917916D286}"/>
              </a:ext>
            </a:extLst>
          </p:cNvPr>
          <p:cNvSpPr>
            <a:spLocks noGrp="1"/>
          </p:cNvSpPr>
          <p:nvPr>
            <p:ph type="dt" sz="half" idx="10"/>
          </p:nvPr>
        </p:nvSpPr>
        <p:spPr/>
        <p:txBody>
          <a:bodyPr/>
          <a:lstStyle>
            <a:lvl1pPr>
              <a:defRPr/>
            </a:lvl1pPr>
          </a:lstStyle>
          <a:p>
            <a:pPr>
              <a:defRPr/>
            </a:pPr>
            <a:fld id="{8CACAD5A-33D3-450C-96EE-F11CDF38EFA0}"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D6364564-F793-4C3C-AAA8-915E4A6073A6}"/>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43E3EB8A-E219-496E-AF82-7BCE491C8BBE}"/>
              </a:ext>
            </a:extLst>
          </p:cNvPr>
          <p:cNvSpPr>
            <a:spLocks noGrp="1"/>
          </p:cNvSpPr>
          <p:nvPr>
            <p:ph type="sldNum" sz="quarter" idx="12"/>
          </p:nvPr>
        </p:nvSpPr>
        <p:spPr/>
        <p:txBody>
          <a:bodyPr/>
          <a:lstStyle>
            <a:lvl1pPr>
              <a:defRPr/>
            </a:lvl1pPr>
          </a:lstStyle>
          <a:p>
            <a:pPr>
              <a:defRPr/>
            </a:pPr>
            <a:fld id="{FD935305-6EAA-47D0-9308-7C2ABF4479EF}" type="slidenum">
              <a:rPr lang="fr-FR"/>
              <a:pPr>
                <a:defRPr/>
              </a:pPr>
              <a:t>‹N°›</a:t>
            </a:fld>
            <a:endParaRPr lang="fr-FR" dirty="0"/>
          </a:p>
        </p:txBody>
      </p:sp>
    </p:spTree>
    <p:extLst>
      <p:ext uri="{BB962C8B-B14F-4D97-AF65-F5344CB8AC3E}">
        <p14:creationId xmlns:p14="http://schemas.microsoft.com/office/powerpoint/2010/main" val="753301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3">
            <a:extLst>
              <a:ext uri="{FF2B5EF4-FFF2-40B4-BE49-F238E27FC236}">
                <a16:creationId xmlns:a16="http://schemas.microsoft.com/office/drawing/2014/main" id="{291EB1A1-8A08-4D12-AB62-3565E88C1B85}"/>
              </a:ext>
            </a:extLst>
          </p:cNvPr>
          <p:cNvSpPr>
            <a:spLocks noGrp="1"/>
          </p:cNvSpPr>
          <p:nvPr>
            <p:ph type="dt" sz="half" idx="10"/>
          </p:nvPr>
        </p:nvSpPr>
        <p:spPr/>
        <p:txBody>
          <a:bodyPr/>
          <a:lstStyle>
            <a:lvl1pPr>
              <a:defRPr/>
            </a:lvl1pPr>
          </a:lstStyle>
          <a:p>
            <a:pPr>
              <a:defRPr/>
            </a:pPr>
            <a:fld id="{32E5B18F-9A3C-489F-84AF-A5C5D37335A2}" type="datetimeFigureOut">
              <a:rPr lang="fr-FR"/>
              <a:pPr>
                <a:defRPr/>
              </a:pPr>
              <a:t>02/06/2022</a:t>
            </a:fld>
            <a:endParaRPr lang="fr-FR" dirty="0"/>
          </a:p>
        </p:txBody>
      </p:sp>
      <p:sp>
        <p:nvSpPr>
          <p:cNvPr id="8" name="Espace réservé du pied de page 4">
            <a:extLst>
              <a:ext uri="{FF2B5EF4-FFF2-40B4-BE49-F238E27FC236}">
                <a16:creationId xmlns:a16="http://schemas.microsoft.com/office/drawing/2014/main" id="{DB6185C5-C411-4D0B-8085-32AFDD650AA1}"/>
              </a:ext>
            </a:extLst>
          </p:cNvPr>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65E3A666-3C87-4F93-B3A6-2C9AA7403D64}"/>
              </a:ext>
            </a:extLst>
          </p:cNvPr>
          <p:cNvSpPr>
            <a:spLocks noGrp="1"/>
          </p:cNvSpPr>
          <p:nvPr>
            <p:ph type="sldNum" sz="quarter" idx="12"/>
          </p:nvPr>
        </p:nvSpPr>
        <p:spPr/>
        <p:txBody>
          <a:bodyPr/>
          <a:lstStyle>
            <a:lvl1pPr>
              <a:defRPr/>
            </a:lvl1pPr>
          </a:lstStyle>
          <a:p>
            <a:pPr>
              <a:defRPr/>
            </a:pPr>
            <a:fld id="{66EEF76D-7857-4FBF-9270-D8C5311D6930}" type="slidenum">
              <a:rPr lang="fr-FR"/>
              <a:pPr>
                <a:defRPr/>
              </a:pPr>
              <a:t>‹N°›</a:t>
            </a:fld>
            <a:endParaRPr lang="fr-FR" dirty="0"/>
          </a:p>
        </p:txBody>
      </p:sp>
    </p:spTree>
    <p:extLst>
      <p:ext uri="{BB962C8B-B14F-4D97-AF65-F5344CB8AC3E}">
        <p14:creationId xmlns:p14="http://schemas.microsoft.com/office/powerpoint/2010/main" val="3807417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3">
            <a:extLst>
              <a:ext uri="{FF2B5EF4-FFF2-40B4-BE49-F238E27FC236}">
                <a16:creationId xmlns:a16="http://schemas.microsoft.com/office/drawing/2014/main" id="{59DAFB13-8339-4336-827C-8BB20D90BF6B}"/>
              </a:ext>
            </a:extLst>
          </p:cNvPr>
          <p:cNvSpPr>
            <a:spLocks noGrp="1"/>
          </p:cNvSpPr>
          <p:nvPr>
            <p:ph type="dt" sz="half" idx="10"/>
          </p:nvPr>
        </p:nvSpPr>
        <p:spPr/>
        <p:txBody>
          <a:bodyPr/>
          <a:lstStyle>
            <a:lvl1pPr>
              <a:defRPr/>
            </a:lvl1pPr>
          </a:lstStyle>
          <a:p>
            <a:pPr>
              <a:defRPr/>
            </a:pPr>
            <a:fld id="{0FC45E90-9FDB-4887-9BCC-586D252F149F}"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EB007B71-8E55-4994-9448-AB2EFEC3CAC7}"/>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4FAE7CDA-5B65-41D4-8D5D-C6041374A623}"/>
              </a:ext>
            </a:extLst>
          </p:cNvPr>
          <p:cNvSpPr>
            <a:spLocks noGrp="1"/>
          </p:cNvSpPr>
          <p:nvPr>
            <p:ph type="sldNum" sz="quarter" idx="12"/>
          </p:nvPr>
        </p:nvSpPr>
        <p:spPr/>
        <p:txBody>
          <a:bodyPr/>
          <a:lstStyle>
            <a:lvl1pPr>
              <a:defRPr/>
            </a:lvl1pPr>
          </a:lstStyle>
          <a:p>
            <a:pPr>
              <a:defRPr/>
            </a:pPr>
            <a:fld id="{A97FB3DC-DF77-47CB-88C6-D1C601346666}" type="slidenum">
              <a:rPr lang="fr-FR"/>
              <a:pPr>
                <a:defRPr/>
              </a:pPr>
              <a:t>‹N°›</a:t>
            </a:fld>
            <a:endParaRPr lang="fr-FR" dirty="0"/>
          </a:p>
        </p:txBody>
      </p:sp>
    </p:spTree>
    <p:extLst>
      <p:ext uri="{BB962C8B-B14F-4D97-AF65-F5344CB8AC3E}">
        <p14:creationId xmlns:p14="http://schemas.microsoft.com/office/powerpoint/2010/main" val="4156910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9BA26C96-7F73-43F7-BF75-3D478745BBEC}"/>
              </a:ext>
            </a:extLst>
          </p:cNvPr>
          <p:cNvSpPr>
            <a:spLocks noGrp="1"/>
          </p:cNvSpPr>
          <p:nvPr>
            <p:ph type="dt" sz="half" idx="15"/>
          </p:nvPr>
        </p:nvSpPr>
        <p:spPr/>
        <p:txBody>
          <a:bodyPr/>
          <a:lstStyle>
            <a:lvl1pPr>
              <a:defRPr/>
            </a:lvl1pPr>
          </a:lstStyle>
          <a:p>
            <a:pPr>
              <a:defRPr/>
            </a:pPr>
            <a:fld id="{3162F4B1-7CBF-4470-BBFF-31A4BDEE8756}" type="datetimeFigureOut">
              <a:rPr lang="fr-FR"/>
              <a:pPr>
                <a:defRPr/>
              </a:pPr>
              <a:t>02/06/2022</a:t>
            </a:fld>
            <a:endParaRPr lang="fr-FR" dirty="0"/>
          </a:p>
        </p:txBody>
      </p:sp>
      <p:sp>
        <p:nvSpPr>
          <p:cNvPr id="9" name="Espace réservé du pied de page 4">
            <a:extLst>
              <a:ext uri="{FF2B5EF4-FFF2-40B4-BE49-F238E27FC236}">
                <a16:creationId xmlns:a16="http://schemas.microsoft.com/office/drawing/2014/main" id="{1F3D875A-CF89-4FAD-8797-A95C0E14B319}"/>
              </a:ext>
            </a:extLst>
          </p:cNvPr>
          <p:cNvSpPr>
            <a:spLocks noGrp="1"/>
          </p:cNvSpPr>
          <p:nvPr>
            <p:ph type="ftr" sz="quarter" idx="16"/>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87217FFD-E2D3-4E8D-A92B-B5A534B0611B}"/>
              </a:ext>
            </a:extLst>
          </p:cNvPr>
          <p:cNvSpPr>
            <a:spLocks noGrp="1"/>
          </p:cNvSpPr>
          <p:nvPr>
            <p:ph type="sldNum" sz="quarter" idx="17"/>
          </p:nvPr>
        </p:nvSpPr>
        <p:spPr/>
        <p:txBody>
          <a:bodyPr/>
          <a:lstStyle>
            <a:lvl1pPr>
              <a:defRPr/>
            </a:lvl1pPr>
          </a:lstStyle>
          <a:p>
            <a:pPr>
              <a:defRPr/>
            </a:pPr>
            <a:fld id="{23BC9CE2-845C-492F-A2E9-DFF457F68441}" type="slidenum">
              <a:rPr lang="fr-FR"/>
              <a:pPr>
                <a:defRPr/>
              </a:pPr>
              <a:t>‹N°›</a:t>
            </a:fld>
            <a:endParaRPr lang="fr-FR" dirty="0"/>
          </a:p>
        </p:txBody>
      </p:sp>
    </p:spTree>
    <p:extLst>
      <p:ext uri="{BB962C8B-B14F-4D97-AF65-F5344CB8AC3E}">
        <p14:creationId xmlns:p14="http://schemas.microsoft.com/office/powerpoint/2010/main" val="1303927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3">
            <a:extLst>
              <a:ext uri="{FF2B5EF4-FFF2-40B4-BE49-F238E27FC236}">
                <a16:creationId xmlns:a16="http://schemas.microsoft.com/office/drawing/2014/main" id="{9B40DE3F-6E51-46BE-AE97-07BB5A4775A0}"/>
              </a:ext>
            </a:extLst>
          </p:cNvPr>
          <p:cNvSpPr>
            <a:spLocks noGrp="1"/>
          </p:cNvSpPr>
          <p:nvPr>
            <p:ph type="dt" sz="half" idx="10"/>
          </p:nvPr>
        </p:nvSpPr>
        <p:spPr/>
        <p:txBody>
          <a:bodyPr/>
          <a:lstStyle>
            <a:lvl1pPr>
              <a:defRPr/>
            </a:lvl1pPr>
          </a:lstStyle>
          <a:p>
            <a:pPr>
              <a:defRPr/>
            </a:pPr>
            <a:fld id="{7D66A92D-63FC-4F24-9925-0CCBA64EA963}" type="datetimeFigureOut">
              <a:rPr lang="fr-FR"/>
              <a:pPr>
                <a:defRPr/>
              </a:pPr>
              <a:t>02/06/2022</a:t>
            </a:fld>
            <a:endParaRPr lang="fr-FR" dirty="0"/>
          </a:p>
        </p:txBody>
      </p:sp>
      <p:sp>
        <p:nvSpPr>
          <p:cNvPr id="8" name="Espace réservé du pied de page 4">
            <a:extLst>
              <a:ext uri="{FF2B5EF4-FFF2-40B4-BE49-F238E27FC236}">
                <a16:creationId xmlns:a16="http://schemas.microsoft.com/office/drawing/2014/main" id="{3CAF37EC-9DBC-4B7C-A18A-02AE085596ED}"/>
              </a:ext>
            </a:extLst>
          </p:cNvPr>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107D6CB9-8DCE-4022-8413-5ECFC1C863A7}"/>
              </a:ext>
            </a:extLst>
          </p:cNvPr>
          <p:cNvSpPr>
            <a:spLocks noGrp="1"/>
          </p:cNvSpPr>
          <p:nvPr>
            <p:ph type="sldNum" sz="quarter" idx="12"/>
          </p:nvPr>
        </p:nvSpPr>
        <p:spPr/>
        <p:txBody>
          <a:bodyPr/>
          <a:lstStyle>
            <a:lvl1pPr>
              <a:defRPr/>
            </a:lvl1pPr>
          </a:lstStyle>
          <a:p>
            <a:pPr>
              <a:defRPr/>
            </a:pPr>
            <a:fld id="{5B878E84-A09B-47EA-88BE-EF163921A438}" type="slidenum">
              <a:rPr lang="fr-FR"/>
              <a:pPr>
                <a:defRPr/>
              </a:pPr>
              <a:t>‹N°›</a:t>
            </a:fld>
            <a:endParaRPr lang="fr-FR" dirty="0"/>
          </a:p>
        </p:txBody>
      </p:sp>
    </p:spTree>
    <p:extLst>
      <p:ext uri="{BB962C8B-B14F-4D97-AF65-F5344CB8AC3E}">
        <p14:creationId xmlns:p14="http://schemas.microsoft.com/office/powerpoint/2010/main" val="332174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973B5EF3-66C3-41E6-B24D-979A3D48EAA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88" y="3500438"/>
            <a:ext cx="335756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20C5BDA8-BDCD-4338-B7FF-D30DD2BFC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397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a:extLst>
              <a:ext uri="{FF2B5EF4-FFF2-40B4-BE49-F238E27FC236}">
                <a16:creationId xmlns:a16="http://schemas.microsoft.com/office/drawing/2014/main" id="{D37A8773-3684-4C2B-B222-608525E3AB1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28688" y="3500438"/>
            <a:ext cx="335756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A3779B56-DA09-4A62-ADF7-6A43AB7E2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397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sp>
        <p:nvSpPr>
          <p:cNvPr id="19" name="Espace réservé de la date 2">
            <a:extLst>
              <a:ext uri="{FF2B5EF4-FFF2-40B4-BE49-F238E27FC236}">
                <a16:creationId xmlns:a16="http://schemas.microsoft.com/office/drawing/2014/main" id="{E05BB56A-F012-423C-BCF6-15E2E0B6734A}"/>
              </a:ext>
            </a:extLst>
          </p:cNvPr>
          <p:cNvSpPr>
            <a:spLocks noGrp="1"/>
          </p:cNvSpPr>
          <p:nvPr>
            <p:ph type="dt" sz="half" idx="10"/>
          </p:nvPr>
        </p:nvSpPr>
        <p:spPr/>
        <p:txBody>
          <a:bodyPr/>
          <a:lstStyle>
            <a:lvl1pPr>
              <a:defRPr/>
            </a:lvl1pPr>
          </a:lstStyle>
          <a:p>
            <a:pPr>
              <a:defRPr/>
            </a:pPr>
            <a:fld id="{58ED91F6-8EA8-477C-BF70-DA0557F15112}" type="datetimeFigureOut">
              <a:rPr lang="fr-FR"/>
              <a:pPr>
                <a:defRPr/>
              </a:pPr>
              <a:t>02/06/2022</a:t>
            </a:fld>
            <a:endParaRPr lang="fr-FR" dirty="0"/>
          </a:p>
        </p:txBody>
      </p:sp>
      <p:sp>
        <p:nvSpPr>
          <p:cNvPr id="20" name="Espace réservé du pied de page 3">
            <a:extLst>
              <a:ext uri="{FF2B5EF4-FFF2-40B4-BE49-F238E27FC236}">
                <a16:creationId xmlns:a16="http://schemas.microsoft.com/office/drawing/2014/main" id="{A981D7CE-BA2A-465C-AB8E-43147518A99B}"/>
              </a:ext>
            </a:extLst>
          </p:cNvPr>
          <p:cNvSpPr>
            <a:spLocks noGrp="1"/>
          </p:cNvSpPr>
          <p:nvPr>
            <p:ph type="ftr" sz="quarter" idx="11"/>
          </p:nvPr>
        </p:nvSpPr>
        <p:spPr/>
        <p:txBody>
          <a:bodyPr/>
          <a:lstStyle>
            <a:lvl1pPr>
              <a:defRPr/>
            </a:lvl1pPr>
          </a:lstStyle>
          <a:p>
            <a:pPr>
              <a:defRPr/>
            </a:pPr>
            <a:endParaRPr lang="fr-FR"/>
          </a:p>
        </p:txBody>
      </p:sp>
      <p:sp>
        <p:nvSpPr>
          <p:cNvPr id="21" name="Espace réservé du numéro de diapositive 4">
            <a:extLst>
              <a:ext uri="{FF2B5EF4-FFF2-40B4-BE49-F238E27FC236}">
                <a16:creationId xmlns:a16="http://schemas.microsoft.com/office/drawing/2014/main" id="{768BA5D9-7E86-4FBC-82A2-9C7AA7087165}"/>
              </a:ext>
            </a:extLst>
          </p:cNvPr>
          <p:cNvSpPr>
            <a:spLocks noGrp="1"/>
          </p:cNvSpPr>
          <p:nvPr>
            <p:ph type="sldNum" sz="quarter" idx="12"/>
          </p:nvPr>
        </p:nvSpPr>
        <p:spPr/>
        <p:txBody>
          <a:bodyPr/>
          <a:lstStyle>
            <a:lvl1pPr>
              <a:defRPr/>
            </a:lvl1pPr>
          </a:lstStyle>
          <a:p>
            <a:pPr>
              <a:defRPr/>
            </a:pPr>
            <a:fld id="{B970E2AC-84AC-4F05-81B6-A727779DA6F8}" type="slidenum">
              <a:rPr lang="fr-FR"/>
              <a:pPr>
                <a:defRPr/>
              </a:pPr>
              <a:t>‹N°›</a:t>
            </a:fld>
            <a:endParaRPr lang="fr-FR" dirty="0"/>
          </a:p>
        </p:txBody>
      </p:sp>
    </p:spTree>
    <p:extLst>
      <p:ext uri="{BB962C8B-B14F-4D97-AF65-F5344CB8AC3E}">
        <p14:creationId xmlns:p14="http://schemas.microsoft.com/office/powerpoint/2010/main" val="12955086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3582B2EA-D442-4213-ABB6-EB83E9FD613B}"/>
              </a:ext>
            </a:extLst>
          </p:cNvPr>
          <p:cNvSpPr>
            <a:spLocks noGrp="1"/>
          </p:cNvSpPr>
          <p:nvPr>
            <p:ph type="dt" sz="half" idx="14"/>
          </p:nvPr>
        </p:nvSpPr>
        <p:spPr/>
        <p:txBody>
          <a:bodyPr/>
          <a:lstStyle>
            <a:lvl1pPr>
              <a:defRPr/>
            </a:lvl1pPr>
          </a:lstStyle>
          <a:p>
            <a:pPr>
              <a:defRPr/>
            </a:pPr>
            <a:fld id="{DAD70116-7C52-4777-8AA0-ED6CA678EE6C}"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46822D28-3765-4913-B908-B52D2F60F8F3}"/>
              </a:ext>
            </a:extLst>
          </p:cNvPr>
          <p:cNvSpPr>
            <a:spLocks noGrp="1"/>
          </p:cNvSpPr>
          <p:nvPr>
            <p:ph type="ftr" sz="quarter" idx="15"/>
          </p:nvPr>
        </p:nvSpPr>
        <p:spPr/>
        <p:txBody>
          <a:bodyPr/>
          <a:lstStyle>
            <a:lvl1pPr>
              <a:defRPr/>
            </a:lvl1pPr>
          </a:lstStyle>
          <a:p>
            <a:pPr>
              <a:defRPr/>
            </a:pPr>
            <a:endParaRPr lang="fr-FR"/>
          </a:p>
        </p:txBody>
      </p:sp>
      <p:sp>
        <p:nvSpPr>
          <p:cNvPr id="8" name="Espace réservé du numéro de diapositive 5">
            <a:extLst>
              <a:ext uri="{FF2B5EF4-FFF2-40B4-BE49-F238E27FC236}">
                <a16:creationId xmlns:a16="http://schemas.microsoft.com/office/drawing/2014/main" id="{509DFEA0-F0C2-4431-A40F-847BCBDC96CD}"/>
              </a:ext>
            </a:extLst>
          </p:cNvPr>
          <p:cNvSpPr>
            <a:spLocks noGrp="1"/>
          </p:cNvSpPr>
          <p:nvPr>
            <p:ph type="sldNum" sz="quarter" idx="16"/>
          </p:nvPr>
        </p:nvSpPr>
        <p:spPr/>
        <p:txBody>
          <a:bodyPr/>
          <a:lstStyle>
            <a:lvl1pPr>
              <a:defRPr/>
            </a:lvl1pPr>
          </a:lstStyle>
          <a:p>
            <a:pPr>
              <a:defRPr/>
            </a:pPr>
            <a:fld id="{790C4162-2607-4D9B-8EF9-D58F0C62EDF5}" type="slidenum">
              <a:rPr lang="fr-FR"/>
              <a:pPr>
                <a:defRPr/>
              </a:pPr>
              <a:t>‹N°›</a:t>
            </a:fld>
            <a:endParaRPr lang="fr-FR" dirty="0"/>
          </a:p>
        </p:txBody>
      </p:sp>
    </p:spTree>
    <p:extLst>
      <p:ext uri="{BB962C8B-B14F-4D97-AF65-F5344CB8AC3E}">
        <p14:creationId xmlns:p14="http://schemas.microsoft.com/office/powerpoint/2010/main" val="300517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pic>
        <p:nvPicPr>
          <p:cNvPr id="4" name="Picture 2" descr="https://www.docdoku.com/wp-content/uploads/2009/08/orsys-logo.png">
            <a:extLst>
              <a:ext uri="{FF2B5EF4-FFF2-40B4-BE49-F238E27FC236}">
                <a16:creationId xmlns:a16="http://schemas.microsoft.com/office/drawing/2014/main" id="{A618F240-4BEE-450C-B876-401383B59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s://www.docdoku.com/wp-content/uploads/2009/08/orsys-logo.png">
            <a:extLst>
              <a:ext uri="{FF2B5EF4-FFF2-40B4-BE49-F238E27FC236}">
                <a16:creationId xmlns:a16="http://schemas.microsoft.com/office/drawing/2014/main" id="{0D3F542C-6269-4522-A3C4-7F8DE3BED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73050"/>
            <a:ext cx="2286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sp>
        <p:nvSpPr>
          <p:cNvPr id="6" name="Espace réservé du numéro de diapositive 5">
            <a:extLst>
              <a:ext uri="{FF2B5EF4-FFF2-40B4-BE49-F238E27FC236}">
                <a16:creationId xmlns:a16="http://schemas.microsoft.com/office/drawing/2014/main" id="{13B4B250-57A4-439F-9F66-95E3A1C01C84}"/>
              </a:ext>
            </a:extLst>
          </p:cNvPr>
          <p:cNvSpPr>
            <a:spLocks noGrp="1"/>
          </p:cNvSpPr>
          <p:nvPr>
            <p:ph type="sldNum" sz="quarter" idx="10"/>
          </p:nvPr>
        </p:nvSpPr>
        <p:spPr/>
        <p:txBody>
          <a:bodyPr/>
          <a:lstStyle>
            <a:lvl1pPr>
              <a:defRPr/>
            </a:lvl1pPr>
          </a:lstStyle>
          <a:p>
            <a:pPr>
              <a:defRPr/>
            </a:pPr>
            <a:fld id="{7C408A8A-7512-4D10-870D-A4DE7CC9843E}" type="slidenum">
              <a:rPr lang="fr-FR"/>
              <a:pPr>
                <a:defRPr/>
              </a:pPr>
              <a:t>‹N°›</a:t>
            </a:fld>
            <a:endParaRPr lang="fr-FR" dirty="0"/>
          </a:p>
        </p:txBody>
      </p:sp>
    </p:spTree>
    <p:extLst>
      <p:ext uri="{BB962C8B-B14F-4D97-AF65-F5344CB8AC3E}">
        <p14:creationId xmlns:p14="http://schemas.microsoft.com/office/powerpoint/2010/main" val="1920473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D6B0F826-7E24-4B1D-ABF5-78A9F772A9D9}"/>
              </a:ext>
            </a:extLst>
          </p:cNvPr>
          <p:cNvSpPr>
            <a:spLocks noGrp="1"/>
          </p:cNvSpPr>
          <p:nvPr>
            <p:ph type="dt" sz="half" idx="14"/>
          </p:nvPr>
        </p:nvSpPr>
        <p:spPr/>
        <p:txBody>
          <a:bodyPr/>
          <a:lstStyle>
            <a:lvl1pPr>
              <a:defRPr/>
            </a:lvl1pPr>
          </a:lstStyle>
          <a:p>
            <a:pPr>
              <a:defRPr/>
            </a:pPr>
            <a:fld id="{9F1E4CC2-1982-4740-92CA-8BBBBA7FA88B}"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BDCDC391-709F-4B59-A6CF-237AE8096EBF}"/>
              </a:ext>
            </a:extLst>
          </p:cNvPr>
          <p:cNvSpPr>
            <a:spLocks noGrp="1"/>
          </p:cNvSpPr>
          <p:nvPr>
            <p:ph type="ftr" sz="quarter" idx="15"/>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646AC24D-25E3-4BD8-85F5-0EA0ADFFF842}"/>
              </a:ext>
            </a:extLst>
          </p:cNvPr>
          <p:cNvSpPr>
            <a:spLocks noGrp="1"/>
          </p:cNvSpPr>
          <p:nvPr>
            <p:ph type="sldNum" sz="quarter" idx="16"/>
          </p:nvPr>
        </p:nvSpPr>
        <p:spPr/>
        <p:txBody>
          <a:bodyPr/>
          <a:lstStyle>
            <a:lvl1pPr>
              <a:defRPr/>
            </a:lvl1pPr>
          </a:lstStyle>
          <a:p>
            <a:pPr>
              <a:defRPr/>
            </a:pPr>
            <a:fld id="{557AAEEC-10B5-490B-9FED-9CCC7A6A6201}" type="slidenum">
              <a:rPr lang="fr-FR"/>
              <a:pPr>
                <a:defRPr/>
              </a:pPr>
              <a:t>‹N°›</a:t>
            </a:fld>
            <a:endParaRPr lang="fr-FR" dirty="0"/>
          </a:p>
        </p:txBody>
      </p:sp>
    </p:spTree>
    <p:extLst>
      <p:ext uri="{BB962C8B-B14F-4D97-AF65-F5344CB8AC3E}">
        <p14:creationId xmlns:p14="http://schemas.microsoft.com/office/powerpoint/2010/main" val="2820597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a:extLst>
              <a:ext uri="{FF2B5EF4-FFF2-40B4-BE49-F238E27FC236}">
                <a16:creationId xmlns:a16="http://schemas.microsoft.com/office/drawing/2014/main" id="{D4B89DA2-9379-429C-BF49-CB4B0C4B4188}"/>
              </a:ext>
            </a:extLst>
          </p:cNvPr>
          <p:cNvSpPr>
            <a:spLocks noGrp="1"/>
          </p:cNvSpPr>
          <p:nvPr>
            <p:ph type="dt" sz="half" idx="10"/>
          </p:nvPr>
        </p:nvSpPr>
        <p:spPr/>
        <p:txBody>
          <a:bodyPr/>
          <a:lstStyle>
            <a:lvl1pPr>
              <a:defRPr/>
            </a:lvl1pPr>
          </a:lstStyle>
          <a:p>
            <a:pPr>
              <a:defRPr/>
            </a:pPr>
            <a:fld id="{1A5CC24B-695F-4204-B0A8-C8C0E5D6E1F0}" type="datetimeFigureOut">
              <a:rPr lang="fr-FR"/>
              <a:pPr>
                <a:defRPr/>
              </a:pPr>
              <a:t>02/06/2022</a:t>
            </a:fld>
            <a:endParaRPr lang="fr-FR" dirty="0"/>
          </a:p>
        </p:txBody>
      </p:sp>
      <p:sp>
        <p:nvSpPr>
          <p:cNvPr id="3" name="Espace réservé du pied de page 4">
            <a:extLst>
              <a:ext uri="{FF2B5EF4-FFF2-40B4-BE49-F238E27FC236}">
                <a16:creationId xmlns:a16="http://schemas.microsoft.com/office/drawing/2014/main" id="{B79FCABB-D43F-4F89-98B2-372FF48FA875}"/>
              </a:ext>
            </a:extLst>
          </p:cNvPr>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a:extLst>
              <a:ext uri="{FF2B5EF4-FFF2-40B4-BE49-F238E27FC236}">
                <a16:creationId xmlns:a16="http://schemas.microsoft.com/office/drawing/2014/main" id="{DDC48BAC-F835-4970-811D-65D3DBE783F5}"/>
              </a:ext>
            </a:extLst>
          </p:cNvPr>
          <p:cNvSpPr>
            <a:spLocks noGrp="1"/>
          </p:cNvSpPr>
          <p:nvPr>
            <p:ph type="sldNum" sz="quarter" idx="12"/>
          </p:nvPr>
        </p:nvSpPr>
        <p:spPr/>
        <p:txBody>
          <a:bodyPr/>
          <a:lstStyle>
            <a:lvl1pPr>
              <a:defRPr/>
            </a:lvl1pPr>
          </a:lstStyle>
          <a:p>
            <a:pPr>
              <a:defRPr/>
            </a:pPr>
            <a:fld id="{72937445-3C22-4748-8699-6C3EC3BDC1EE}" type="slidenum">
              <a:rPr lang="fr-FR"/>
              <a:pPr>
                <a:defRPr/>
              </a:pPr>
              <a:t>‹N°›</a:t>
            </a:fld>
            <a:endParaRPr lang="fr-FR" dirty="0"/>
          </a:p>
        </p:txBody>
      </p:sp>
    </p:spTree>
    <p:extLst>
      <p:ext uri="{BB962C8B-B14F-4D97-AF65-F5344CB8AC3E}">
        <p14:creationId xmlns:p14="http://schemas.microsoft.com/office/powerpoint/2010/main" val="1973222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2" name="ZoneTexte 10">
            <a:extLst>
              <a:ext uri="{FF2B5EF4-FFF2-40B4-BE49-F238E27FC236}">
                <a16:creationId xmlns:a16="http://schemas.microsoft.com/office/drawing/2014/main" id="{768BAC2B-6A01-4004-BD89-646053FB34C6}"/>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sp>
        <p:nvSpPr>
          <p:cNvPr id="3" name="ZoneTexte 11">
            <a:extLst>
              <a:ext uri="{FF2B5EF4-FFF2-40B4-BE49-F238E27FC236}">
                <a16:creationId xmlns:a16="http://schemas.microsoft.com/office/drawing/2014/main" id="{8E05D154-6F18-4C1F-AE1B-11ACE7605725}"/>
              </a:ext>
            </a:extLst>
          </p:cNvPr>
          <p:cNvSpPr txBox="1">
            <a:spLocks noChangeArrowheads="1"/>
          </p:cNvSpPr>
          <p:nvPr/>
        </p:nvSpPr>
        <p:spPr bwMode="auto">
          <a:xfrm>
            <a:off x="1143000" y="428625"/>
            <a:ext cx="66436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4400" b="1">
                <a:solidFill>
                  <a:srgbClr val="7F7F7F"/>
                </a:solidFill>
              </a:rPr>
              <a:t>A bientôt</a:t>
            </a:r>
          </a:p>
        </p:txBody>
      </p:sp>
      <p:pic>
        <p:nvPicPr>
          <p:cNvPr id="4" name="Picture 2" descr="https://www.docdoku.com/wp-content/uploads/2009/08/orsys-logo.png">
            <a:extLst>
              <a:ext uri="{FF2B5EF4-FFF2-40B4-BE49-F238E27FC236}">
                <a16:creationId xmlns:a16="http://schemas.microsoft.com/office/drawing/2014/main" id="{585D3424-AC08-41C2-9BF7-C883E64BA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2105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13">
            <a:extLst>
              <a:ext uri="{FF2B5EF4-FFF2-40B4-BE49-F238E27FC236}">
                <a16:creationId xmlns:a16="http://schemas.microsoft.com/office/drawing/2014/main" id="{C1271C06-8983-4CD1-9819-29AE5DAF23B2}"/>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sp>
        <p:nvSpPr>
          <p:cNvPr id="6" name="ZoneTexte 14">
            <a:extLst>
              <a:ext uri="{FF2B5EF4-FFF2-40B4-BE49-F238E27FC236}">
                <a16:creationId xmlns:a16="http://schemas.microsoft.com/office/drawing/2014/main" id="{89561F55-5A98-422B-A912-939613C141C8}"/>
              </a:ext>
            </a:extLst>
          </p:cNvPr>
          <p:cNvSpPr txBox="1">
            <a:spLocks noChangeArrowheads="1"/>
          </p:cNvSpPr>
          <p:nvPr/>
        </p:nvSpPr>
        <p:spPr bwMode="auto">
          <a:xfrm>
            <a:off x="1143000" y="428625"/>
            <a:ext cx="66436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4400" b="1">
                <a:solidFill>
                  <a:srgbClr val="7F7F7F"/>
                </a:solidFill>
              </a:rPr>
              <a:t>A bientôt</a:t>
            </a:r>
          </a:p>
        </p:txBody>
      </p:sp>
      <p:pic>
        <p:nvPicPr>
          <p:cNvPr id="7" name="Picture 2" descr="https://www.docdoku.com/wp-content/uploads/2009/08/orsys-logo.png">
            <a:extLst>
              <a:ext uri="{FF2B5EF4-FFF2-40B4-BE49-F238E27FC236}">
                <a16:creationId xmlns:a16="http://schemas.microsoft.com/office/drawing/2014/main" id="{E3BB2A87-BA96-49C3-BD3A-73A80B693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428750"/>
            <a:ext cx="82105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55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2" name="ZoneTexte 10">
            <a:extLst>
              <a:ext uri="{FF2B5EF4-FFF2-40B4-BE49-F238E27FC236}">
                <a16:creationId xmlns:a16="http://schemas.microsoft.com/office/drawing/2014/main" id="{4BE82D60-6F96-42A8-8A85-F47F239507DB}"/>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pic>
        <p:nvPicPr>
          <p:cNvPr id="3" name="Picture 2" descr="https://www.docdoku.com/wp-content/uploads/2009/08/orsys-logo.png">
            <a:extLst>
              <a:ext uri="{FF2B5EF4-FFF2-40B4-BE49-F238E27FC236}">
                <a16:creationId xmlns:a16="http://schemas.microsoft.com/office/drawing/2014/main" id="{88F82AFB-C021-4751-98AE-86EBD7F7BA18}"/>
              </a:ext>
            </a:extLst>
          </p:cNvPr>
          <p:cNvPicPr>
            <a:picLocks noChangeAspect="1" noChangeArrowheads="1"/>
          </p:cNvPicPr>
          <p:nvPr/>
        </p:nvPicPr>
        <p:blipFill>
          <a:blip r:embed="rId2"/>
          <a:srcRect/>
          <a:stretch>
            <a:fillRect/>
          </a:stretch>
        </p:blipFill>
        <p:spPr bwMode="auto">
          <a:xfrm>
            <a:off x="500063" y="3357563"/>
            <a:ext cx="8210550" cy="2057400"/>
          </a:xfrm>
          <a:prstGeom prst="rect">
            <a:avLst/>
          </a:prstGeom>
          <a:noFill/>
          <a:effectLst>
            <a:outerShdw blurRad="50800" dist="38100" dir="2700000" algn="tl" rotWithShape="0">
              <a:prstClr val="black">
                <a:alpha val="40000"/>
              </a:prstClr>
            </a:outerShdw>
          </a:effectLst>
        </p:spPr>
      </p:pic>
      <p:sp>
        <p:nvSpPr>
          <p:cNvPr id="4" name="ZoneTexte 12">
            <a:extLst>
              <a:ext uri="{FF2B5EF4-FFF2-40B4-BE49-F238E27FC236}">
                <a16:creationId xmlns:a16="http://schemas.microsoft.com/office/drawing/2014/main" id="{A1B489EC-0DAB-4326-A4DA-BBA081523BBA}"/>
              </a:ext>
            </a:extLst>
          </p:cNvPr>
          <p:cNvSpPr txBox="1">
            <a:spLocks noChangeArrowheads="1"/>
          </p:cNvSpPr>
          <p:nvPr/>
        </p:nvSpPr>
        <p:spPr bwMode="auto">
          <a:xfrm>
            <a:off x="7858125" y="6429375"/>
            <a:ext cx="642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FIN</a:t>
            </a:r>
          </a:p>
        </p:txBody>
      </p:sp>
      <p:sp>
        <p:nvSpPr>
          <p:cNvPr id="5" name="ZoneTexte 13">
            <a:extLst>
              <a:ext uri="{FF2B5EF4-FFF2-40B4-BE49-F238E27FC236}">
                <a16:creationId xmlns:a16="http://schemas.microsoft.com/office/drawing/2014/main" id="{07E1E82F-ADA8-47F4-9903-6EAF38C19542}"/>
              </a:ext>
            </a:extLst>
          </p:cNvPr>
          <p:cNvSpPr txBox="1">
            <a:spLocks noChangeArrowheads="1"/>
          </p:cNvSpPr>
          <p:nvPr/>
        </p:nvSpPr>
        <p:spPr bwMode="auto">
          <a:xfrm rot="19535488">
            <a:off x="-1320800" y="1011238"/>
            <a:ext cx="66436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5400" b="1">
                <a:solidFill>
                  <a:srgbClr val="7F7F7F"/>
                </a:solidFill>
                <a:latin typeface="Permanent Marker" panose="02000000000000000000" pitchFamily="2" charset="0"/>
                <a:ea typeface="Permanent Marker" panose="02000000000000000000" pitchFamily="2" charset="0"/>
                <a:cs typeface="Permanent Marker" panose="02000000000000000000" pitchFamily="2" charset="0"/>
              </a:rPr>
              <a:t>A bientôt</a:t>
            </a:r>
          </a:p>
        </p:txBody>
      </p:sp>
      <p:pic>
        <p:nvPicPr>
          <p:cNvPr id="6" name="Picture 2" descr="https://www.docdoku.com/wp-content/uploads/2009/08/orsys-logo.png">
            <a:extLst>
              <a:ext uri="{FF2B5EF4-FFF2-40B4-BE49-F238E27FC236}">
                <a16:creationId xmlns:a16="http://schemas.microsoft.com/office/drawing/2014/main" id="{9C62E895-EF29-40F7-9B02-04E2A0386EE0}"/>
              </a:ext>
            </a:extLst>
          </p:cNvPr>
          <p:cNvPicPr>
            <a:picLocks noChangeAspect="1" noChangeArrowheads="1"/>
          </p:cNvPicPr>
          <p:nvPr/>
        </p:nvPicPr>
        <p:blipFill>
          <a:blip r:embed="rId2"/>
          <a:srcRect/>
          <a:stretch>
            <a:fillRect/>
          </a:stretch>
        </p:blipFill>
        <p:spPr bwMode="auto">
          <a:xfrm>
            <a:off x="500063" y="3357563"/>
            <a:ext cx="8210550" cy="205740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92470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B777D7D6-23B8-4F30-B9B7-86B7C7CE1EA0}"/>
              </a:ext>
            </a:extLst>
          </p:cNvPr>
          <p:cNvSpPr>
            <a:spLocks noGrp="1"/>
          </p:cNvSpPr>
          <p:nvPr>
            <p:ph type="dt" sz="half" idx="10"/>
          </p:nvPr>
        </p:nvSpPr>
        <p:spPr/>
        <p:txBody>
          <a:bodyPr/>
          <a:lstStyle>
            <a:lvl1pPr>
              <a:defRPr/>
            </a:lvl1pPr>
          </a:lstStyle>
          <a:p>
            <a:pPr>
              <a:defRPr/>
            </a:pPr>
            <a:fld id="{1350DE10-D7F1-4EAE-B640-3123B7185DDA}"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8F7F5909-7AD8-4BAF-B3C9-7CD485C395C1}"/>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55DFC1EB-E8F2-43B0-9EFB-5EDA9BF39E00}"/>
              </a:ext>
            </a:extLst>
          </p:cNvPr>
          <p:cNvSpPr>
            <a:spLocks noGrp="1"/>
          </p:cNvSpPr>
          <p:nvPr>
            <p:ph type="sldNum" sz="quarter" idx="12"/>
          </p:nvPr>
        </p:nvSpPr>
        <p:spPr/>
        <p:txBody>
          <a:bodyPr/>
          <a:lstStyle>
            <a:lvl1pPr>
              <a:defRPr/>
            </a:lvl1pPr>
          </a:lstStyle>
          <a:p>
            <a:pPr>
              <a:defRPr/>
            </a:pPr>
            <a:fld id="{C848DE90-C4A0-4AE9-8087-AD835C11FD64}" type="slidenum">
              <a:rPr lang="fr-FR"/>
              <a:pPr>
                <a:defRPr/>
              </a:pPr>
              <a:t>‹N°›</a:t>
            </a:fld>
            <a:endParaRPr lang="fr-FR" dirty="0"/>
          </a:p>
        </p:txBody>
      </p:sp>
    </p:spTree>
    <p:extLst>
      <p:ext uri="{BB962C8B-B14F-4D97-AF65-F5344CB8AC3E}">
        <p14:creationId xmlns:p14="http://schemas.microsoft.com/office/powerpoint/2010/main" val="1304869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dirty="0"/>
              <a:t>Cliquez sur l'icône pour ajouter une image</a:t>
            </a:r>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a:extLst>
              <a:ext uri="{FF2B5EF4-FFF2-40B4-BE49-F238E27FC236}">
                <a16:creationId xmlns:a16="http://schemas.microsoft.com/office/drawing/2014/main" id="{2FD693F2-7012-4324-85A2-E42B3696119F}"/>
              </a:ext>
            </a:extLst>
          </p:cNvPr>
          <p:cNvSpPr>
            <a:spLocks noGrp="1"/>
          </p:cNvSpPr>
          <p:nvPr>
            <p:ph type="dt" sz="half" idx="10"/>
          </p:nvPr>
        </p:nvSpPr>
        <p:spPr/>
        <p:txBody>
          <a:bodyPr/>
          <a:lstStyle>
            <a:lvl1pPr>
              <a:defRPr/>
            </a:lvl1pPr>
          </a:lstStyle>
          <a:p>
            <a:pPr>
              <a:defRPr/>
            </a:pPr>
            <a:fld id="{81F7E6AB-51CA-44FC-8643-2A698CB4C3DC}"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66B06A09-39D5-45D6-B9BE-F6C8F0C8D443}"/>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FF9CB96A-FAF7-4286-BDD7-D1DBA4C702C1}"/>
              </a:ext>
            </a:extLst>
          </p:cNvPr>
          <p:cNvSpPr>
            <a:spLocks noGrp="1"/>
          </p:cNvSpPr>
          <p:nvPr>
            <p:ph type="sldNum" sz="quarter" idx="12"/>
          </p:nvPr>
        </p:nvSpPr>
        <p:spPr/>
        <p:txBody>
          <a:bodyPr/>
          <a:lstStyle>
            <a:lvl1pPr>
              <a:defRPr/>
            </a:lvl1pPr>
          </a:lstStyle>
          <a:p>
            <a:pPr>
              <a:defRPr/>
            </a:pPr>
            <a:fld id="{F2A73179-677A-489A-9181-2105C440A8D0}" type="slidenum">
              <a:rPr lang="fr-FR"/>
              <a:pPr>
                <a:defRPr/>
              </a:pPr>
              <a:t>‹N°›</a:t>
            </a:fld>
            <a:endParaRPr lang="fr-FR" dirty="0"/>
          </a:p>
        </p:txBody>
      </p:sp>
    </p:spTree>
    <p:extLst>
      <p:ext uri="{BB962C8B-B14F-4D97-AF65-F5344CB8AC3E}">
        <p14:creationId xmlns:p14="http://schemas.microsoft.com/office/powerpoint/2010/main" val="183040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52BFC4BF-39D6-4EFC-8CE8-C2299BADC32B}"/>
              </a:ext>
            </a:extLst>
          </p:cNvPr>
          <p:cNvSpPr>
            <a:spLocks noGrp="1"/>
          </p:cNvSpPr>
          <p:nvPr>
            <p:ph type="dt" sz="half" idx="10"/>
          </p:nvPr>
        </p:nvSpPr>
        <p:spPr/>
        <p:txBody>
          <a:bodyPr/>
          <a:lstStyle>
            <a:lvl1pPr>
              <a:defRPr/>
            </a:lvl1pPr>
          </a:lstStyle>
          <a:p>
            <a:pPr>
              <a:defRPr/>
            </a:pPr>
            <a:fld id="{AC72F1C5-4A7B-4FB5-BE5A-FFE328DE853D}"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D55BFC2A-A5F5-4664-BE0F-2EB186D8F5FA}"/>
              </a:ext>
            </a:extLst>
          </p:cNvPr>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a:extLst>
              <a:ext uri="{FF2B5EF4-FFF2-40B4-BE49-F238E27FC236}">
                <a16:creationId xmlns:a16="http://schemas.microsoft.com/office/drawing/2014/main" id="{EAE2EDB3-D472-48A2-8413-92EDD6443EC7}"/>
              </a:ext>
            </a:extLst>
          </p:cNvPr>
          <p:cNvSpPr>
            <a:spLocks noGrp="1"/>
          </p:cNvSpPr>
          <p:nvPr>
            <p:ph type="sldNum" sz="quarter" idx="12"/>
          </p:nvPr>
        </p:nvSpPr>
        <p:spPr/>
        <p:txBody>
          <a:bodyPr/>
          <a:lstStyle>
            <a:lvl1pPr>
              <a:defRPr/>
            </a:lvl1pPr>
          </a:lstStyle>
          <a:p>
            <a:pPr>
              <a:defRPr/>
            </a:pPr>
            <a:fld id="{9B86A04D-30DE-4F44-886A-0458C0A16EDA}" type="slidenum">
              <a:rPr lang="fr-FR"/>
              <a:pPr>
                <a:defRPr/>
              </a:pPr>
              <a:t>‹N°›</a:t>
            </a:fld>
            <a:endParaRPr lang="fr-FR" dirty="0"/>
          </a:p>
        </p:txBody>
      </p:sp>
    </p:spTree>
    <p:extLst>
      <p:ext uri="{BB962C8B-B14F-4D97-AF65-F5344CB8AC3E}">
        <p14:creationId xmlns:p14="http://schemas.microsoft.com/office/powerpoint/2010/main" val="1321683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C3442098-B1DD-4016-8414-BC48BBBF7298}"/>
              </a:ext>
            </a:extLst>
          </p:cNvPr>
          <p:cNvSpPr>
            <a:spLocks noGrp="1"/>
          </p:cNvSpPr>
          <p:nvPr>
            <p:ph type="dt" sz="half" idx="10"/>
          </p:nvPr>
        </p:nvSpPr>
        <p:spPr/>
        <p:txBody>
          <a:bodyPr/>
          <a:lstStyle>
            <a:lvl1pPr>
              <a:defRPr/>
            </a:lvl1pPr>
          </a:lstStyle>
          <a:p>
            <a:pPr>
              <a:defRPr/>
            </a:pPr>
            <a:fld id="{D6AA9ADE-293F-45C7-BB28-48074D6A171B}" type="datetimeFigureOut">
              <a:rPr lang="fr-FR"/>
              <a:pPr>
                <a:defRPr/>
              </a:pPr>
              <a:t>02/06/2022</a:t>
            </a:fld>
            <a:endParaRPr lang="fr-FR" dirty="0"/>
          </a:p>
        </p:txBody>
      </p:sp>
      <p:sp>
        <p:nvSpPr>
          <p:cNvPr id="5" name="Espace réservé du pied de page 4">
            <a:extLst>
              <a:ext uri="{FF2B5EF4-FFF2-40B4-BE49-F238E27FC236}">
                <a16:creationId xmlns:a16="http://schemas.microsoft.com/office/drawing/2014/main" id="{60C4FC0D-DFA7-42B2-BEE5-C665B4DC027B}"/>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68BAB87A-1111-42D6-A80C-899134467BBE}"/>
              </a:ext>
            </a:extLst>
          </p:cNvPr>
          <p:cNvSpPr>
            <a:spLocks noGrp="1"/>
          </p:cNvSpPr>
          <p:nvPr>
            <p:ph type="sldNum" sz="quarter" idx="12"/>
          </p:nvPr>
        </p:nvSpPr>
        <p:spPr/>
        <p:txBody>
          <a:bodyPr/>
          <a:lstStyle>
            <a:lvl1pPr>
              <a:defRPr/>
            </a:lvl1pPr>
          </a:lstStyle>
          <a:p>
            <a:pPr>
              <a:defRPr/>
            </a:pPr>
            <a:fld id="{7DA7319D-57A0-422B-AA0D-C85672940C22}" type="slidenum">
              <a:rPr lang="fr-FR"/>
              <a:pPr>
                <a:defRPr/>
              </a:pPr>
              <a:t>‹N°›</a:t>
            </a:fld>
            <a:endParaRPr lang="fr-FR" dirty="0"/>
          </a:p>
        </p:txBody>
      </p:sp>
    </p:spTree>
    <p:extLst>
      <p:ext uri="{BB962C8B-B14F-4D97-AF65-F5344CB8AC3E}">
        <p14:creationId xmlns:p14="http://schemas.microsoft.com/office/powerpoint/2010/main" val="2809637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a:extLst>
              <a:ext uri="{FF2B5EF4-FFF2-40B4-BE49-F238E27FC236}">
                <a16:creationId xmlns:a16="http://schemas.microsoft.com/office/drawing/2014/main" id="{7F4C7260-E62D-48BD-A8FA-A8E276BBEC0C}"/>
              </a:ext>
            </a:extLst>
          </p:cNvPr>
          <p:cNvSpPr>
            <a:spLocks noGrp="1"/>
          </p:cNvSpPr>
          <p:nvPr>
            <p:ph type="dt" sz="half" idx="10"/>
          </p:nvPr>
        </p:nvSpPr>
        <p:spPr/>
        <p:txBody>
          <a:bodyPr/>
          <a:lstStyle>
            <a:lvl1pPr>
              <a:defRPr/>
            </a:lvl1pPr>
          </a:lstStyle>
          <a:p>
            <a:pPr>
              <a:defRPr/>
            </a:pPr>
            <a:fld id="{BC534058-AEF5-4E31-B07E-284EA0FEDB64}" type="datetimeFigureOut">
              <a:rPr lang="fr-FR"/>
              <a:pPr>
                <a:defRPr/>
              </a:pPr>
              <a:t>02/06/2022</a:t>
            </a:fld>
            <a:endParaRPr lang="fr-FR" dirty="0"/>
          </a:p>
        </p:txBody>
      </p:sp>
      <p:sp>
        <p:nvSpPr>
          <p:cNvPr id="5" name="Espace réservé du pied de page 4">
            <a:extLst>
              <a:ext uri="{FF2B5EF4-FFF2-40B4-BE49-F238E27FC236}">
                <a16:creationId xmlns:a16="http://schemas.microsoft.com/office/drawing/2014/main" id="{4B21226B-D6C1-4489-B68D-0F182BD91EEC}"/>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60EDA065-6E63-43D0-A4D8-75E2EAF60F1C}"/>
              </a:ext>
            </a:extLst>
          </p:cNvPr>
          <p:cNvSpPr>
            <a:spLocks noGrp="1"/>
          </p:cNvSpPr>
          <p:nvPr>
            <p:ph type="sldNum" sz="quarter" idx="12"/>
          </p:nvPr>
        </p:nvSpPr>
        <p:spPr/>
        <p:txBody>
          <a:bodyPr/>
          <a:lstStyle>
            <a:lvl1pPr>
              <a:defRPr/>
            </a:lvl1pPr>
          </a:lstStyle>
          <a:p>
            <a:pPr>
              <a:defRPr/>
            </a:pPr>
            <a:fld id="{0238A490-8AB7-42E4-9FDE-43AD0BA453CE}" type="slidenum">
              <a:rPr lang="fr-FR"/>
              <a:pPr>
                <a:defRPr/>
              </a:pPr>
              <a:t>‹N°›</a:t>
            </a:fld>
            <a:endParaRPr lang="fr-FR" dirty="0"/>
          </a:p>
        </p:txBody>
      </p:sp>
    </p:spTree>
    <p:extLst>
      <p:ext uri="{BB962C8B-B14F-4D97-AF65-F5344CB8AC3E}">
        <p14:creationId xmlns:p14="http://schemas.microsoft.com/office/powerpoint/2010/main" val="28200143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3" name="Picture 2" descr="C:\Users\Alex\Desktop\7345610a78ba71a45f37XL.png">
            <a:extLst>
              <a:ext uri="{FF2B5EF4-FFF2-40B4-BE49-F238E27FC236}">
                <a16:creationId xmlns:a16="http://schemas.microsoft.com/office/drawing/2014/main" id="{52B005A9-5C6A-4E5C-8501-C79FF981D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7075" y="-214313"/>
            <a:ext cx="20669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Alex\Desktop\7345610a78ba71a45f37XL.png">
            <a:extLst>
              <a:ext uri="{FF2B5EF4-FFF2-40B4-BE49-F238E27FC236}">
                <a16:creationId xmlns:a16="http://schemas.microsoft.com/office/drawing/2014/main" id="{6C94CEF8-A652-494F-9DD5-EEEFD232F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50626">
            <a:off x="5286375" y="-88900"/>
            <a:ext cx="20669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e 12">
            <a:extLst>
              <a:ext uri="{FF2B5EF4-FFF2-40B4-BE49-F238E27FC236}">
                <a16:creationId xmlns:a16="http://schemas.microsoft.com/office/drawing/2014/main" id="{E514B823-866C-4423-8141-3A065C444E61}"/>
              </a:ext>
            </a:extLst>
          </p:cNvPr>
          <p:cNvGrpSpPr>
            <a:grpSpLocks/>
          </p:cNvGrpSpPr>
          <p:nvPr/>
        </p:nvGrpSpPr>
        <p:grpSpPr bwMode="auto">
          <a:xfrm>
            <a:off x="1571625" y="1071563"/>
            <a:ext cx="4403725" cy="4572000"/>
            <a:chOff x="5143504" y="2857496"/>
            <a:chExt cx="4403463" cy="4572032"/>
          </a:xfrm>
        </p:grpSpPr>
        <p:pic>
          <p:nvPicPr>
            <p:cNvPr id="6" name="Picture 3" descr="C:\Users\Alex\Desktop\3998752.png">
              <a:extLst>
                <a:ext uri="{FF2B5EF4-FFF2-40B4-BE49-F238E27FC236}">
                  <a16:creationId xmlns:a16="http://schemas.microsoft.com/office/drawing/2014/main" id="{5593B349-EF2D-4B65-A9AA-C47F67C79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4" y="2857496"/>
              <a:ext cx="4403463" cy="4572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14">
              <a:extLst>
                <a:ext uri="{FF2B5EF4-FFF2-40B4-BE49-F238E27FC236}">
                  <a16:creationId xmlns:a16="http://schemas.microsoft.com/office/drawing/2014/main" id="{C4BFF279-882C-4693-AC3C-8D8CE1654CC4}"/>
                </a:ext>
              </a:extLst>
            </p:cNvPr>
            <p:cNvSpPr txBox="1">
              <a:spLocks noChangeArrowheads="1"/>
            </p:cNvSpPr>
            <p:nvPr/>
          </p:nvSpPr>
          <p:spPr bwMode="auto">
            <a:xfrm rot="250041">
              <a:off x="5936693" y="4021724"/>
              <a:ext cx="284626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400" b="1" u="sng">
                  <a:latin typeface="Permanent Marker" panose="02000000000000000000" pitchFamily="2" charset="0"/>
                  <a:ea typeface="Permanent Marker" panose="02000000000000000000" pitchFamily="2" charset="0"/>
                  <a:cs typeface="Permanent Marker" panose="02000000000000000000" pitchFamily="2" charset="0"/>
                </a:rPr>
                <a:t>Les autres possibilitEs :</a:t>
              </a:r>
              <a:r>
                <a:rPr lang="fr-FR" altLang="fr-FR" sz="14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rPr>
                <a:t> </a:t>
              </a:r>
            </a:p>
            <a:p>
              <a:pPr eaLnBrk="1" hangingPunct="1"/>
              <a:endParaRPr lang="fr-FR" altLang="fr-FR" sz="1400" b="1" i="1" u="sng">
                <a:solidFill>
                  <a:srgbClr val="007400"/>
                </a:solidFill>
                <a:latin typeface="inherit"/>
              </a:endParaRPr>
            </a:p>
            <a:p>
              <a:pPr eaLnBrk="1" hangingPunct="1"/>
              <a:r>
                <a:rPr lang="fr-FR" altLang="fr-FR" sz="1400" b="1" i="1" u="sng">
                  <a:solidFill>
                    <a:srgbClr val="007400"/>
                  </a:solidFill>
                  <a:latin typeface="inherit"/>
                </a:rPr>
                <a:t>Description:</a:t>
              </a:r>
              <a:r>
                <a:rPr lang="fr-FR" altLang="fr-FR" sz="1400" b="1" i="1">
                  <a:solidFill>
                    <a:srgbClr val="007400"/>
                  </a:solidFill>
                  <a:latin typeface="inherit"/>
                </a:rPr>
                <a:t> </a:t>
              </a:r>
              <a:r>
                <a:rPr lang="fr-FR" altLang="fr-FR" sz="1200" i="1">
                  <a:solidFill>
                    <a:srgbClr val="007400"/>
                  </a:solidFill>
                  <a:latin typeface="inherit"/>
                </a:rPr>
                <a:t>Mon plugin !</a:t>
              </a:r>
              <a:endParaRPr lang="fr-FR" altLang="fr-FR" sz="1400">
                <a:solidFill>
                  <a:srgbClr val="000000"/>
                </a:solidFill>
                <a:latin typeface="Monaco" panose="00000400000000000000" pitchFamily="2" charset="0"/>
              </a:endParaRPr>
            </a:p>
            <a:p>
              <a:pPr eaLnBrk="1" hangingPunct="1"/>
              <a:r>
                <a:rPr lang="fr-FR" altLang="fr-FR" sz="1400" b="1" i="1" u="sng">
                  <a:solidFill>
                    <a:srgbClr val="007400"/>
                  </a:solidFill>
                  <a:latin typeface="inherit"/>
                </a:rPr>
                <a:t>Author:</a:t>
              </a:r>
              <a:r>
                <a:rPr lang="fr-FR" altLang="fr-FR" sz="1400" b="1" i="1">
                  <a:solidFill>
                    <a:srgbClr val="007400"/>
                  </a:solidFill>
                  <a:latin typeface="inherit"/>
                </a:rPr>
                <a:t> </a:t>
              </a:r>
              <a:r>
                <a:rPr lang="fr-FR" altLang="fr-FR" sz="1200" i="1">
                  <a:solidFill>
                    <a:srgbClr val="007400"/>
                  </a:solidFill>
                  <a:latin typeface="inherit"/>
                </a:rPr>
                <a:t>it’s me Mario</a:t>
              </a:r>
              <a:endParaRPr lang="fr-FR" altLang="fr-FR" sz="1400" i="1">
                <a:solidFill>
                  <a:srgbClr val="007400"/>
                </a:solidFill>
                <a:latin typeface="inherit"/>
              </a:endParaRPr>
            </a:p>
            <a:p>
              <a:pPr eaLnBrk="1" hangingPunct="1"/>
              <a:r>
                <a:rPr lang="fr-FR" altLang="fr-FR" sz="1400" b="1" i="1" u="sng">
                  <a:solidFill>
                    <a:srgbClr val="007400"/>
                  </a:solidFill>
                  <a:latin typeface="inherit"/>
                </a:rPr>
                <a:t>Plugin URI:</a:t>
              </a:r>
              <a:r>
                <a:rPr lang="fr-FR" altLang="fr-FR" sz="1400" b="1" i="1">
                  <a:solidFill>
                    <a:srgbClr val="007400"/>
                  </a:solidFill>
                  <a:latin typeface="inherit"/>
                </a:rPr>
                <a:t> </a:t>
              </a:r>
              <a:r>
                <a:rPr lang="fr-FR" altLang="fr-FR" sz="1200" i="1">
                  <a:solidFill>
                    <a:srgbClr val="007400"/>
                  </a:solidFill>
                  <a:latin typeface="inherit"/>
                  <a:hlinkClick r:id="rId4"/>
                </a:rPr>
                <a:t>http://pizplomb.fr</a:t>
              </a:r>
              <a:endParaRPr lang="fr-FR" altLang="fr-FR" sz="1200" i="1">
                <a:solidFill>
                  <a:srgbClr val="007400"/>
                </a:solidFill>
                <a:latin typeface="inherit"/>
              </a:endParaRPr>
            </a:p>
            <a:p>
              <a:pPr eaLnBrk="1" hangingPunct="1"/>
              <a:r>
                <a:rPr lang="fr-FR" altLang="fr-FR" sz="1400" b="1" i="1" u="sng">
                  <a:solidFill>
                    <a:srgbClr val="007400"/>
                  </a:solidFill>
                  <a:latin typeface="inherit"/>
                </a:rPr>
                <a:t>Version:</a:t>
              </a:r>
              <a:r>
                <a:rPr lang="fr-FR" altLang="fr-FR" sz="1400" i="1">
                  <a:solidFill>
                    <a:srgbClr val="007400"/>
                  </a:solidFill>
                  <a:latin typeface="inherit"/>
                </a:rPr>
                <a:t> </a:t>
              </a:r>
              <a:r>
                <a:rPr lang="fr-FR" altLang="fr-FR" sz="1200" i="1">
                  <a:solidFill>
                    <a:srgbClr val="007400"/>
                  </a:solidFill>
                  <a:latin typeface="inherit"/>
                </a:rPr>
                <a:t>0.0.1</a:t>
              </a:r>
              <a:endParaRPr lang="fr-FR" altLang="fr-FR" sz="1400" i="1">
                <a:solidFill>
                  <a:srgbClr val="007400"/>
                </a:solidFill>
                <a:latin typeface="inherit"/>
              </a:endParaRPr>
            </a:p>
            <a:p>
              <a:pPr eaLnBrk="1" hangingPunct="1"/>
              <a:r>
                <a:rPr lang="fr-FR" altLang="fr-FR" sz="1400" b="1" i="1" u="sng">
                  <a:solidFill>
                    <a:srgbClr val="007400"/>
                  </a:solidFill>
                  <a:latin typeface="inherit"/>
                </a:rPr>
                <a:t>Licence:</a:t>
              </a:r>
              <a:r>
                <a:rPr lang="fr-FR" altLang="fr-FR" sz="1400" i="1">
                  <a:solidFill>
                    <a:srgbClr val="007400"/>
                  </a:solidFill>
                  <a:latin typeface="inherit"/>
                </a:rPr>
                <a:t> </a:t>
              </a:r>
              <a:r>
                <a:rPr lang="fr-FR" altLang="fr-FR" sz="1200" i="1">
                  <a:solidFill>
                    <a:srgbClr val="007400"/>
                  </a:solidFill>
                  <a:latin typeface="inherit"/>
                </a:rPr>
                <a:t>GPL</a:t>
              </a:r>
              <a:endParaRPr lang="fr-FR" altLang="fr-FR" sz="1400" i="1">
                <a:solidFill>
                  <a:srgbClr val="007400"/>
                </a:solidFill>
                <a:latin typeface="inherit"/>
              </a:endParaRPr>
            </a:p>
            <a:p>
              <a:pPr eaLnBrk="1" hangingPunct="1"/>
              <a:endParaRPr lang="fr-FR" altLang="fr-FR" sz="1400" i="1">
                <a:solidFill>
                  <a:srgbClr val="007400"/>
                </a:solidFill>
                <a:latin typeface="inherit"/>
              </a:endParaRPr>
            </a:p>
            <a:p>
              <a:pPr eaLnBrk="1" hangingPunct="1"/>
              <a:r>
                <a:rPr lang="fr-FR" altLang="fr-FR" sz="1400" i="1">
                  <a:solidFill>
                    <a:srgbClr val="007400"/>
                  </a:solidFill>
                  <a:latin typeface="inherit"/>
                </a:rPr>
                <a:t>  </a:t>
              </a:r>
              <a:r>
                <a:rPr lang="fr-FR" altLang="fr-FR" sz="1400" b="1" i="1" u="sng">
                  <a:solidFill>
                    <a:srgbClr val="007400"/>
                  </a:solidFill>
                  <a:latin typeface="inherit"/>
                </a:rPr>
                <a:t>Text Domain:</a:t>
              </a:r>
              <a:r>
                <a:rPr lang="fr-FR" altLang="fr-FR" sz="1400" i="1">
                  <a:solidFill>
                    <a:srgbClr val="007400"/>
                  </a:solidFill>
                  <a:latin typeface="inherit"/>
                </a:rPr>
                <a:t> </a:t>
              </a:r>
              <a:r>
                <a:rPr lang="fr-FR" altLang="fr-FR" sz="1200" i="1">
                  <a:solidFill>
                    <a:srgbClr val="007400"/>
                  </a:solidFill>
                  <a:latin typeface="inherit"/>
                </a:rPr>
                <a:t>monapp</a:t>
              </a:r>
              <a:endParaRPr lang="fr-FR" altLang="fr-FR" sz="1400" i="1">
                <a:solidFill>
                  <a:srgbClr val="007400"/>
                </a:solidFill>
                <a:latin typeface="inherit"/>
              </a:endParaRPr>
            </a:p>
            <a:p>
              <a:pPr eaLnBrk="1" hangingPunct="1"/>
              <a:r>
                <a:rPr lang="fr-FR" altLang="fr-FR" sz="1400" i="1">
                  <a:solidFill>
                    <a:srgbClr val="007400"/>
                  </a:solidFill>
                  <a:latin typeface="inherit"/>
                </a:rPr>
                <a:t>  </a:t>
              </a:r>
              <a:r>
                <a:rPr lang="fr-FR" altLang="fr-FR" sz="1400" b="1" i="1" u="sng">
                  <a:solidFill>
                    <a:srgbClr val="007400"/>
                  </a:solidFill>
                  <a:latin typeface="inherit"/>
                </a:rPr>
                <a:t>Domain Path:</a:t>
              </a:r>
              <a:r>
                <a:rPr lang="fr-FR" altLang="fr-FR" sz="1400" i="1">
                  <a:solidFill>
                    <a:srgbClr val="007400"/>
                  </a:solidFill>
                  <a:latin typeface="inherit"/>
                </a:rPr>
                <a:t> </a:t>
              </a:r>
              <a:r>
                <a:rPr lang="fr-FR" altLang="fr-FR" sz="1200" i="1">
                  <a:solidFill>
                    <a:srgbClr val="007400"/>
                  </a:solidFill>
                  <a:latin typeface="inherit"/>
                </a:rPr>
                <a:t>/languages</a:t>
              </a:r>
              <a:endParaRPr lang="fr-FR" altLang="fr-FR" sz="1400">
                <a:solidFill>
                  <a:srgbClr val="000000"/>
                </a:solidFill>
                <a:latin typeface="Monaco" panose="00000400000000000000" pitchFamily="2" charset="0"/>
              </a:endParaRPr>
            </a:p>
          </p:txBody>
        </p:sp>
      </p:grpSp>
      <p:grpSp>
        <p:nvGrpSpPr>
          <p:cNvPr id="8" name="Groupe 15">
            <a:extLst>
              <a:ext uri="{FF2B5EF4-FFF2-40B4-BE49-F238E27FC236}">
                <a16:creationId xmlns:a16="http://schemas.microsoft.com/office/drawing/2014/main" id="{5DFA20C2-E1B7-414F-99D2-1D92577B313F}"/>
              </a:ext>
            </a:extLst>
          </p:cNvPr>
          <p:cNvGrpSpPr>
            <a:grpSpLocks/>
          </p:cNvGrpSpPr>
          <p:nvPr/>
        </p:nvGrpSpPr>
        <p:grpSpPr bwMode="auto">
          <a:xfrm>
            <a:off x="7048500" y="1714500"/>
            <a:ext cx="2309813" cy="2066925"/>
            <a:chOff x="7082570" y="3163972"/>
            <a:chExt cx="2309813" cy="2066925"/>
          </a:xfrm>
        </p:grpSpPr>
        <p:pic>
          <p:nvPicPr>
            <p:cNvPr id="9" name="Picture 2" descr="C:\Users\Alex\Desktop\7345610a78ba71a45f37XL.png">
              <a:extLst>
                <a:ext uri="{FF2B5EF4-FFF2-40B4-BE49-F238E27FC236}">
                  <a16:creationId xmlns:a16="http://schemas.microsoft.com/office/drawing/2014/main" id="{F772E04A-E312-409E-81F5-CDD453B4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685244">
              <a:off x="7204014" y="3042528"/>
              <a:ext cx="2066925"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17">
              <a:extLst>
                <a:ext uri="{FF2B5EF4-FFF2-40B4-BE49-F238E27FC236}">
                  <a16:creationId xmlns:a16="http://schemas.microsoft.com/office/drawing/2014/main" id="{8B822AF0-E566-4198-A3BE-F851AAA68488}"/>
                </a:ext>
              </a:extLst>
            </p:cNvPr>
            <p:cNvSpPr txBox="1">
              <a:spLocks noChangeArrowheads="1"/>
            </p:cNvSpPr>
            <p:nvPr/>
          </p:nvSpPr>
          <p:spPr bwMode="auto">
            <a:xfrm>
              <a:off x="7463557" y="3521162"/>
              <a:ext cx="150019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      Utilise dans le cours</a:t>
              </a:r>
            </a:p>
          </p:txBody>
        </p:sp>
        <p:sp>
          <p:nvSpPr>
            <p:cNvPr id="11" name="Flèche vers le bas 13">
              <a:extLst>
                <a:ext uri="{FF2B5EF4-FFF2-40B4-BE49-F238E27FC236}">
                  <a16:creationId xmlns:a16="http://schemas.microsoft.com/office/drawing/2014/main" id="{DB262C58-A0CF-4FE6-BF8C-66A598E31F5B}"/>
                </a:ext>
              </a:extLst>
            </p:cNvPr>
            <p:cNvSpPr/>
            <p:nvPr/>
          </p:nvSpPr>
          <p:spPr>
            <a:xfrm>
              <a:off x="7787420" y="4500647"/>
              <a:ext cx="428625" cy="4286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dirty="0"/>
            </a:p>
          </p:txBody>
        </p:sp>
      </p:grpSp>
      <p:pic>
        <p:nvPicPr>
          <p:cNvPr id="12" name="Picture 5" descr="C:\Users\Alex\Desktop\unnamed.png">
            <a:extLst>
              <a:ext uri="{FF2B5EF4-FFF2-40B4-BE49-F238E27FC236}">
                <a16:creationId xmlns:a16="http://schemas.microsoft.com/office/drawing/2014/main" id="{5CEE2E01-B2BC-4564-A8F6-5E56813BA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25" y="3571875"/>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Users\Alex\Desktop\6a017d3e74d693970c01b8d2a04749970c.png">
            <a:extLst>
              <a:ext uri="{FF2B5EF4-FFF2-40B4-BE49-F238E27FC236}">
                <a16:creationId xmlns:a16="http://schemas.microsoft.com/office/drawing/2014/main" id="{348571A6-D0DF-4A17-96A2-AD35A59D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57250"/>
            <a:ext cx="19288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14" name="Espace réservé de la date 2">
            <a:extLst>
              <a:ext uri="{FF2B5EF4-FFF2-40B4-BE49-F238E27FC236}">
                <a16:creationId xmlns:a16="http://schemas.microsoft.com/office/drawing/2014/main" id="{1A6262F0-631B-4E31-A632-DB2E4E09C084}"/>
              </a:ext>
            </a:extLst>
          </p:cNvPr>
          <p:cNvSpPr>
            <a:spLocks noGrp="1"/>
          </p:cNvSpPr>
          <p:nvPr>
            <p:ph type="dt" sz="half" idx="10"/>
          </p:nvPr>
        </p:nvSpPr>
        <p:spPr/>
        <p:txBody>
          <a:bodyPr/>
          <a:lstStyle>
            <a:lvl1pPr>
              <a:defRPr/>
            </a:lvl1pPr>
          </a:lstStyle>
          <a:p>
            <a:pPr>
              <a:defRPr/>
            </a:pPr>
            <a:fld id="{7EB31C28-7654-4FD8-A636-9300221DE73D}" type="datetimeFigureOut">
              <a:rPr lang="fr-FR"/>
              <a:pPr>
                <a:defRPr/>
              </a:pPr>
              <a:t>02/06/2022</a:t>
            </a:fld>
            <a:endParaRPr lang="fr-FR" dirty="0"/>
          </a:p>
        </p:txBody>
      </p:sp>
      <p:sp>
        <p:nvSpPr>
          <p:cNvPr id="15" name="Espace réservé du pied de page 3">
            <a:extLst>
              <a:ext uri="{FF2B5EF4-FFF2-40B4-BE49-F238E27FC236}">
                <a16:creationId xmlns:a16="http://schemas.microsoft.com/office/drawing/2014/main" id="{1273F053-75DE-4C8C-B1C8-3CFAFF065589}"/>
              </a:ext>
            </a:extLst>
          </p:cNvPr>
          <p:cNvSpPr>
            <a:spLocks noGrp="1"/>
          </p:cNvSpPr>
          <p:nvPr>
            <p:ph type="ftr" sz="quarter" idx="11"/>
          </p:nvPr>
        </p:nvSpPr>
        <p:spPr/>
        <p:txBody>
          <a:bodyPr/>
          <a:lstStyle>
            <a:lvl1pPr>
              <a:defRPr/>
            </a:lvl1pPr>
          </a:lstStyle>
          <a:p>
            <a:pPr>
              <a:defRPr/>
            </a:pPr>
            <a:endParaRPr lang="fr-FR"/>
          </a:p>
        </p:txBody>
      </p:sp>
      <p:sp>
        <p:nvSpPr>
          <p:cNvPr id="16" name="Espace réservé du numéro de diapositive 4">
            <a:extLst>
              <a:ext uri="{FF2B5EF4-FFF2-40B4-BE49-F238E27FC236}">
                <a16:creationId xmlns:a16="http://schemas.microsoft.com/office/drawing/2014/main" id="{060064D9-3611-4773-BC6D-B7EFA7D5A216}"/>
              </a:ext>
            </a:extLst>
          </p:cNvPr>
          <p:cNvSpPr>
            <a:spLocks noGrp="1"/>
          </p:cNvSpPr>
          <p:nvPr>
            <p:ph type="sldNum" sz="quarter" idx="12"/>
          </p:nvPr>
        </p:nvSpPr>
        <p:spPr/>
        <p:txBody>
          <a:bodyPr/>
          <a:lstStyle>
            <a:lvl1pPr>
              <a:defRPr/>
            </a:lvl1pPr>
          </a:lstStyle>
          <a:p>
            <a:pPr>
              <a:defRPr/>
            </a:pPr>
            <a:fld id="{7EABF858-A0B8-4C01-8C65-7744676E28AD}" type="slidenum">
              <a:rPr lang="fr-FR"/>
              <a:pPr>
                <a:defRPr/>
              </a:pPr>
              <a:t>‹N°›</a:t>
            </a:fld>
            <a:endParaRPr lang="fr-FR" dirty="0"/>
          </a:p>
        </p:txBody>
      </p:sp>
    </p:spTree>
    <p:extLst>
      <p:ext uri="{BB962C8B-B14F-4D97-AF65-F5344CB8AC3E}">
        <p14:creationId xmlns:p14="http://schemas.microsoft.com/office/powerpoint/2010/main" val="3614586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DEFB532-7D68-42C5-AE40-DF45880AFAB7}"/>
              </a:ext>
            </a:extLst>
          </p:cNvPr>
          <p:cNvSpPr>
            <a:spLocks noGrp="1"/>
          </p:cNvSpPr>
          <p:nvPr>
            <p:ph type="dt" sz="half" idx="10"/>
          </p:nvPr>
        </p:nvSpPr>
        <p:spPr/>
        <p:txBody>
          <a:bodyPr/>
          <a:lstStyle>
            <a:lvl1pPr>
              <a:defRPr/>
            </a:lvl1pPr>
          </a:lstStyle>
          <a:p>
            <a:pPr>
              <a:defRPr/>
            </a:pPr>
            <a:fld id="{6C850A1A-3017-4BB6-96EC-911DAAD98BD2}" type="datetimeFigureOut">
              <a:rPr lang="fr-FR"/>
              <a:pPr>
                <a:defRPr/>
              </a:pPr>
              <a:t>02/06/2022</a:t>
            </a:fld>
            <a:endParaRPr lang="fr-FR" dirty="0"/>
          </a:p>
        </p:txBody>
      </p:sp>
      <p:sp>
        <p:nvSpPr>
          <p:cNvPr id="5" name="Espace réservé du pied de page 4">
            <a:extLst>
              <a:ext uri="{FF2B5EF4-FFF2-40B4-BE49-F238E27FC236}">
                <a16:creationId xmlns:a16="http://schemas.microsoft.com/office/drawing/2014/main" id="{BCDAA006-AF4A-4804-B3DB-7CDFF74E8348}"/>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EAAC1C33-C970-4AC1-8CFD-EF9E27D33A77}"/>
              </a:ext>
            </a:extLst>
          </p:cNvPr>
          <p:cNvSpPr>
            <a:spLocks noGrp="1"/>
          </p:cNvSpPr>
          <p:nvPr>
            <p:ph type="sldNum" sz="quarter" idx="12"/>
          </p:nvPr>
        </p:nvSpPr>
        <p:spPr/>
        <p:txBody>
          <a:bodyPr/>
          <a:lstStyle>
            <a:lvl1pPr>
              <a:defRPr/>
            </a:lvl1pPr>
          </a:lstStyle>
          <a:p>
            <a:pPr>
              <a:defRPr/>
            </a:pPr>
            <a:fld id="{1A11DB48-30CA-42D0-9C3A-DBED794ADB97}" type="slidenum">
              <a:rPr lang="fr-FR"/>
              <a:pPr>
                <a:defRPr/>
              </a:pPr>
              <a:t>‹N°›</a:t>
            </a:fld>
            <a:endParaRPr lang="fr-FR" dirty="0"/>
          </a:p>
        </p:txBody>
      </p:sp>
    </p:spTree>
    <p:extLst>
      <p:ext uri="{BB962C8B-B14F-4D97-AF65-F5344CB8AC3E}">
        <p14:creationId xmlns:p14="http://schemas.microsoft.com/office/powerpoint/2010/main" val="27649186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pic>
        <p:nvPicPr>
          <p:cNvPr id="3" name="Picture 2" descr="C:\Users\Alex\Desktop\Post-it-note-transparent.png">
            <a:extLst>
              <a:ext uri="{FF2B5EF4-FFF2-40B4-BE49-F238E27FC236}">
                <a16:creationId xmlns:a16="http://schemas.microsoft.com/office/drawing/2014/main" id="{61CDBC48-01AF-450F-A96E-5DC841C50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1071563"/>
            <a:ext cx="1928813"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extLst>
              <a:ext uri="{FF2B5EF4-FFF2-40B4-BE49-F238E27FC236}">
                <a16:creationId xmlns:a16="http://schemas.microsoft.com/office/drawing/2014/main" id="{6831A36A-BABE-4FA8-BBBC-1DD19320E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2571750"/>
            <a:ext cx="192881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555B214D-A5A3-456F-95D2-B2DA00951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4643438"/>
            <a:ext cx="16478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e 13">
            <a:extLst>
              <a:ext uri="{FF2B5EF4-FFF2-40B4-BE49-F238E27FC236}">
                <a16:creationId xmlns:a16="http://schemas.microsoft.com/office/drawing/2014/main" id="{56AC42A2-1BB4-4775-88CB-AE20814A7F37}"/>
              </a:ext>
            </a:extLst>
          </p:cNvPr>
          <p:cNvGrpSpPr>
            <a:grpSpLocks/>
          </p:cNvGrpSpPr>
          <p:nvPr/>
        </p:nvGrpSpPr>
        <p:grpSpPr bwMode="auto">
          <a:xfrm>
            <a:off x="1785938" y="357188"/>
            <a:ext cx="3500437" cy="3068637"/>
            <a:chOff x="4071934" y="3357562"/>
            <a:chExt cx="3500462" cy="3069088"/>
          </a:xfrm>
        </p:grpSpPr>
        <p:pic>
          <p:nvPicPr>
            <p:cNvPr id="7" name="Picture 1" descr="C:\Users\Alex\Desktop\iStock_000004611428XSmall-stickynote.png">
              <a:extLst>
                <a:ext uri="{FF2B5EF4-FFF2-40B4-BE49-F238E27FC236}">
                  <a16:creationId xmlns:a16="http://schemas.microsoft.com/office/drawing/2014/main" id="{EF1E5DB7-E3AC-4007-A743-54084FED0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34" y="3357562"/>
              <a:ext cx="3500462" cy="30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15">
              <a:extLst>
                <a:ext uri="{FF2B5EF4-FFF2-40B4-BE49-F238E27FC236}">
                  <a16:creationId xmlns:a16="http://schemas.microsoft.com/office/drawing/2014/main" id="{5B10ED7D-F58E-41DF-8F98-705E6E406D69}"/>
                </a:ext>
              </a:extLst>
            </p:cNvPr>
            <p:cNvSpPr txBox="1">
              <a:spLocks noChangeArrowheads="1"/>
            </p:cNvSpPr>
            <p:nvPr/>
          </p:nvSpPr>
          <p:spPr bwMode="auto">
            <a:xfrm rot="-463427">
              <a:off x="5117395" y="4100561"/>
              <a:ext cx="19401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sz="1200" b="1" u="sng">
                  <a:latin typeface="Permanent Marker" panose="02000000000000000000" pitchFamily="2" charset="0"/>
                  <a:ea typeface="Permanent Marker" panose="02000000000000000000" pitchFamily="2" charset="0"/>
                  <a:cs typeface="Permanent Marker" panose="02000000000000000000" pitchFamily="2" charset="0"/>
                </a:rPr>
                <a:t>Pour avoir plusieurs versions</a:t>
              </a:r>
              <a:endPar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endParaRPr>
            </a:p>
            <a:p>
              <a:pPr algn="ctr" eaLnBrk="1" hangingPunct="1"/>
              <a:endPar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endParaRPr>
            </a:p>
            <a:p>
              <a:pPr algn="ctr" eaLnBrk="1" hangingPunct="1"/>
              <a:r>
                <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rPr>
                <a:t>Un répertoire pour chaque</a:t>
              </a:r>
            </a:p>
            <a:p>
              <a:pPr algn="ctr" eaLnBrk="1" hangingPunct="1"/>
              <a:endPar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endParaRPr>
            </a:p>
            <a:p>
              <a:pPr algn="ctr" eaLnBrk="1" hangingPunct="1"/>
              <a:r>
                <a:rPr lang="fr-FR" altLang="fr-FR" sz="1200" b="1" i="1" u="sng">
                  <a:solidFill>
                    <a:srgbClr val="007400"/>
                  </a:solidFill>
                  <a:latin typeface="Permanent Marker" panose="02000000000000000000" pitchFamily="2" charset="0"/>
                  <a:ea typeface="Permanent Marker" panose="02000000000000000000" pitchFamily="2" charset="0"/>
                  <a:cs typeface="Permanent Marker" panose="02000000000000000000" pitchFamily="2" charset="0"/>
                </a:rPr>
                <a:t>Prefixe de SQL différent pour chacune</a:t>
              </a:r>
            </a:p>
          </p:txBody>
        </p:sp>
      </p:grpSp>
      <p:pic>
        <p:nvPicPr>
          <p:cNvPr id="9" name="Picture 4">
            <a:extLst>
              <a:ext uri="{FF2B5EF4-FFF2-40B4-BE49-F238E27FC236}">
                <a16:creationId xmlns:a16="http://schemas.microsoft.com/office/drawing/2014/main" id="{E6104F0F-0615-49FA-99EB-757DBE6DDE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28625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Users\Alex\Desktop\iStock_000004611428XSmall-stickynote4.png">
            <a:extLst>
              <a:ext uri="{FF2B5EF4-FFF2-40B4-BE49-F238E27FC236}">
                <a16:creationId xmlns:a16="http://schemas.microsoft.com/office/drawing/2014/main" id="{D3351E20-E53F-45AF-BA89-5DC36677EA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214563"/>
            <a:ext cx="250825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Users\Alex\Desktop\iStock_000004611428XSmall-stickynote5.png">
            <a:extLst>
              <a:ext uri="{FF2B5EF4-FFF2-40B4-BE49-F238E27FC236}">
                <a16:creationId xmlns:a16="http://schemas.microsoft.com/office/drawing/2014/main" id="{17428111-FE13-4B27-8B33-B650568357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285750"/>
            <a:ext cx="2436813"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12" name="Espace réservé de la date 2">
            <a:extLst>
              <a:ext uri="{FF2B5EF4-FFF2-40B4-BE49-F238E27FC236}">
                <a16:creationId xmlns:a16="http://schemas.microsoft.com/office/drawing/2014/main" id="{D7CA9857-7DA1-49A6-990C-AA85A0A7AA95}"/>
              </a:ext>
            </a:extLst>
          </p:cNvPr>
          <p:cNvSpPr>
            <a:spLocks noGrp="1"/>
          </p:cNvSpPr>
          <p:nvPr>
            <p:ph type="dt" sz="half" idx="10"/>
          </p:nvPr>
        </p:nvSpPr>
        <p:spPr/>
        <p:txBody>
          <a:bodyPr/>
          <a:lstStyle>
            <a:lvl1pPr>
              <a:defRPr/>
            </a:lvl1pPr>
          </a:lstStyle>
          <a:p>
            <a:pPr>
              <a:defRPr/>
            </a:pPr>
            <a:fld id="{332A7940-83ED-4089-908E-18E686F9AF4F}" type="datetimeFigureOut">
              <a:rPr lang="fr-FR"/>
              <a:pPr>
                <a:defRPr/>
              </a:pPr>
              <a:t>02/06/2022</a:t>
            </a:fld>
            <a:endParaRPr lang="fr-FR" dirty="0"/>
          </a:p>
        </p:txBody>
      </p:sp>
      <p:sp>
        <p:nvSpPr>
          <p:cNvPr id="13" name="Espace réservé du pied de page 3">
            <a:extLst>
              <a:ext uri="{FF2B5EF4-FFF2-40B4-BE49-F238E27FC236}">
                <a16:creationId xmlns:a16="http://schemas.microsoft.com/office/drawing/2014/main" id="{E93B798A-28EC-4BCD-AF5A-2BFCCDC102D9}"/>
              </a:ext>
            </a:extLst>
          </p:cNvPr>
          <p:cNvSpPr>
            <a:spLocks noGrp="1"/>
          </p:cNvSpPr>
          <p:nvPr>
            <p:ph type="ftr" sz="quarter" idx="11"/>
          </p:nvPr>
        </p:nvSpPr>
        <p:spPr/>
        <p:txBody>
          <a:bodyPr/>
          <a:lstStyle>
            <a:lvl1pPr>
              <a:defRPr/>
            </a:lvl1pPr>
          </a:lstStyle>
          <a:p>
            <a:pPr>
              <a:defRPr/>
            </a:pPr>
            <a:endParaRPr lang="fr-FR"/>
          </a:p>
        </p:txBody>
      </p:sp>
      <p:sp>
        <p:nvSpPr>
          <p:cNvPr id="14" name="Espace réservé du numéro de diapositive 4">
            <a:extLst>
              <a:ext uri="{FF2B5EF4-FFF2-40B4-BE49-F238E27FC236}">
                <a16:creationId xmlns:a16="http://schemas.microsoft.com/office/drawing/2014/main" id="{806898F4-883A-4086-B3E5-EDE72E5558ED}"/>
              </a:ext>
            </a:extLst>
          </p:cNvPr>
          <p:cNvSpPr>
            <a:spLocks noGrp="1"/>
          </p:cNvSpPr>
          <p:nvPr>
            <p:ph type="sldNum" sz="quarter" idx="12"/>
          </p:nvPr>
        </p:nvSpPr>
        <p:spPr/>
        <p:txBody>
          <a:bodyPr/>
          <a:lstStyle>
            <a:lvl1pPr>
              <a:defRPr/>
            </a:lvl1pPr>
          </a:lstStyle>
          <a:p>
            <a:pPr>
              <a:defRPr/>
            </a:pPr>
            <a:fld id="{31B05EA7-6ABB-4249-B67B-65145E147E05}" type="slidenum">
              <a:rPr lang="fr-FR"/>
              <a:pPr>
                <a:defRPr/>
              </a:pPr>
              <a:t>‹N°›</a:t>
            </a:fld>
            <a:endParaRPr lang="fr-FR" dirty="0"/>
          </a:p>
        </p:txBody>
      </p:sp>
    </p:spTree>
    <p:extLst>
      <p:ext uri="{BB962C8B-B14F-4D97-AF65-F5344CB8AC3E}">
        <p14:creationId xmlns:p14="http://schemas.microsoft.com/office/powerpoint/2010/main" val="1537248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3">
            <a:extLst>
              <a:ext uri="{FF2B5EF4-FFF2-40B4-BE49-F238E27FC236}">
                <a16:creationId xmlns:a16="http://schemas.microsoft.com/office/drawing/2014/main" id="{651D19B4-5EBB-44F8-9E75-6B3A9059F3EB}"/>
              </a:ext>
            </a:extLst>
          </p:cNvPr>
          <p:cNvSpPr>
            <a:spLocks noGrp="1"/>
          </p:cNvSpPr>
          <p:nvPr>
            <p:ph type="dt" sz="half" idx="10"/>
          </p:nvPr>
        </p:nvSpPr>
        <p:spPr/>
        <p:txBody>
          <a:bodyPr/>
          <a:lstStyle>
            <a:lvl1pPr>
              <a:defRPr/>
            </a:lvl1pPr>
          </a:lstStyle>
          <a:p>
            <a:pPr>
              <a:defRPr/>
            </a:pPr>
            <a:fld id="{3E4A344E-D5C6-4CB6-B174-DDE49D214AD2}" type="datetimeFigureOut">
              <a:rPr lang="fr-FR"/>
              <a:pPr>
                <a:defRPr/>
              </a:pPr>
              <a:t>02/06/2022</a:t>
            </a:fld>
            <a:endParaRPr lang="fr-FR" dirty="0"/>
          </a:p>
        </p:txBody>
      </p:sp>
      <p:sp>
        <p:nvSpPr>
          <p:cNvPr id="4" name="Espace réservé du pied de page 4">
            <a:extLst>
              <a:ext uri="{FF2B5EF4-FFF2-40B4-BE49-F238E27FC236}">
                <a16:creationId xmlns:a16="http://schemas.microsoft.com/office/drawing/2014/main" id="{EF3398A0-B753-4F82-9C79-B57F802E7936}"/>
              </a:ext>
            </a:extLst>
          </p:cNvPr>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a:extLst>
              <a:ext uri="{FF2B5EF4-FFF2-40B4-BE49-F238E27FC236}">
                <a16:creationId xmlns:a16="http://schemas.microsoft.com/office/drawing/2014/main" id="{88F726C1-CD34-418B-BD4A-D71EA0F2ABE0}"/>
              </a:ext>
            </a:extLst>
          </p:cNvPr>
          <p:cNvSpPr>
            <a:spLocks noGrp="1"/>
          </p:cNvSpPr>
          <p:nvPr>
            <p:ph type="sldNum" sz="quarter" idx="12"/>
          </p:nvPr>
        </p:nvSpPr>
        <p:spPr/>
        <p:txBody>
          <a:bodyPr/>
          <a:lstStyle>
            <a:lvl1pPr>
              <a:defRPr/>
            </a:lvl1pPr>
          </a:lstStyle>
          <a:p>
            <a:pPr>
              <a:defRPr/>
            </a:pPr>
            <a:fld id="{6FE40594-A816-405B-B7BA-2566483998D2}" type="slidenum">
              <a:rPr lang="fr-FR"/>
              <a:pPr>
                <a:defRPr/>
              </a:pPr>
              <a:t>‹N°›</a:t>
            </a:fld>
            <a:endParaRPr lang="fr-FR" dirty="0"/>
          </a:p>
        </p:txBody>
      </p:sp>
    </p:spTree>
    <p:extLst>
      <p:ext uri="{BB962C8B-B14F-4D97-AF65-F5344CB8AC3E}">
        <p14:creationId xmlns:p14="http://schemas.microsoft.com/office/powerpoint/2010/main" val="1914871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grpSp>
        <p:nvGrpSpPr>
          <p:cNvPr id="4" name="Groupe 13">
            <a:extLst>
              <a:ext uri="{FF2B5EF4-FFF2-40B4-BE49-F238E27FC236}">
                <a16:creationId xmlns:a16="http://schemas.microsoft.com/office/drawing/2014/main" id="{61D6ED35-5959-464A-98A1-BF0CD3A3F902}"/>
              </a:ext>
            </a:extLst>
          </p:cNvPr>
          <p:cNvGrpSpPr>
            <a:grpSpLocks/>
          </p:cNvGrpSpPr>
          <p:nvPr/>
        </p:nvGrpSpPr>
        <p:grpSpPr bwMode="auto">
          <a:xfrm>
            <a:off x="1071563" y="1643063"/>
            <a:ext cx="1500187" cy="1928812"/>
            <a:chOff x="714348" y="2071678"/>
            <a:chExt cx="1500198" cy="1928826"/>
          </a:xfrm>
        </p:grpSpPr>
        <p:pic>
          <p:nvPicPr>
            <p:cNvPr id="5" name="Picture 3">
              <a:extLst>
                <a:ext uri="{FF2B5EF4-FFF2-40B4-BE49-F238E27FC236}">
                  <a16:creationId xmlns:a16="http://schemas.microsoft.com/office/drawing/2014/main" id="{A580855B-459B-4666-8C18-393BFEF0C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2071678"/>
              <a:ext cx="150019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Alex\Desktop\0021uzlj09b563yl.jpg">
              <a:extLst>
                <a:ext uri="{FF2B5EF4-FFF2-40B4-BE49-F238E27FC236}">
                  <a16:creationId xmlns:a16="http://schemas.microsoft.com/office/drawing/2014/main" id="{80D97800-18BE-4FF3-80AE-22B15218A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558" y="2500306"/>
              <a:ext cx="858620" cy="10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2">
            <a:extLst>
              <a:ext uri="{FF2B5EF4-FFF2-40B4-BE49-F238E27FC236}">
                <a16:creationId xmlns:a16="http://schemas.microsoft.com/office/drawing/2014/main" id="{8E5D38CB-B795-49F0-878D-626E2C149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8" name="Espace réservé du contenu 4"/>
          <p:cNvSpPr>
            <a:spLocks noGrp="1"/>
          </p:cNvSpPr>
          <p:nvPr>
            <p:ph idx="1"/>
          </p:nvPr>
        </p:nvSpPr>
        <p:spPr>
          <a:xfrm>
            <a:off x="3357554" y="273050"/>
            <a:ext cx="5572164" cy="6156346"/>
          </a:xfrm>
        </p:spPr>
        <p:txBody>
          <a:bodyPr/>
          <a:lstStyle>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e la date 4">
            <a:extLst>
              <a:ext uri="{FF2B5EF4-FFF2-40B4-BE49-F238E27FC236}">
                <a16:creationId xmlns:a16="http://schemas.microsoft.com/office/drawing/2014/main" id="{1A2EE0D0-F1B9-41CD-9527-76EDCD52014E}"/>
              </a:ext>
            </a:extLst>
          </p:cNvPr>
          <p:cNvSpPr>
            <a:spLocks noGrp="1"/>
          </p:cNvSpPr>
          <p:nvPr>
            <p:ph type="dt" sz="half" idx="10"/>
          </p:nvPr>
        </p:nvSpPr>
        <p:spPr/>
        <p:txBody>
          <a:bodyPr/>
          <a:lstStyle>
            <a:lvl1pPr>
              <a:defRPr/>
            </a:lvl1pPr>
          </a:lstStyle>
          <a:p>
            <a:pPr>
              <a:defRPr/>
            </a:pPr>
            <a:fld id="{4690CD9E-95FE-4827-92FC-5149D2B0CCC7}" type="datetimeFigureOut">
              <a:rPr lang="fr-FR"/>
              <a:pPr>
                <a:defRPr/>
              </a:pPr>
              <a:t>02/06/2022</a:t>
            </a:fld>
            <a:endParaRPr lang="fr-FR" dirty="0"/>
          </a:p>
        </p:txBody>
      </p:sp>
      <p:sp>
        <p:nvSpPr>
          <p:cNvPr id="10" name="Espace réservé du pied de page 5">
            <a:extLst>
              <a:ext uri="{FF2B5EF4-FFF2-40B4-BE49-F238E27FC236}">
                <a16:creationId xmlns:a16="http://schemas.microsoft.com/office/drawing/2014/main" id="{47C90A02-8D4F-4CD6-BF53-148731E36DD0}"/>
              </a:ext>
            </a:extLst>
          </p:cNvPr>
          <p:cNvSpPr>
            <a:spLocks noGrp="1"/>
          </p:cNvSpPr>
          <p:nvPr>
            <p:ph type="ftr" sz="quarter" idx="11"/>
          </p:nvPr>
        </p:nvSpPr>
        <p:spPr/>
        <p:txBody>
          <a:bodyPr/>
          <a:lstStyle>
            <a:lvl1pPr>
              <a:defRPr/>
            </a:lvl1pPr>
          </a:lstStyle>
          <a:p>
            <a:pPr>
              <a:defRPr/>
            </a:pPr>
            <a:endParaRPr lang="fr-FR"/>
          </a:p>
        </p:txBody>
      </p:sp>
      <p:sp>
        <p:nvSpPr>
          <p:cNvPr id="11" name="Espace réservé du numéro de diapositive 6">
            <a:extLst>
              <a:ext uri="{FF2B5EF4-FFF2-40B4-BE49-F238E27FC236}">
                <a16:creationId xmlns:a16="http://schemas.microsoft.com/office/drawing/2014/main" id="{97B7B9E3-7048-42FF-A0FF-53696CFB2B36}"/>
              </a:ext>
            </a:extLst>
          </p:cNvPr>
          <p:cNvSpPr>
            <a:spLocks noGrp="1"/>
          </p:cNvSpPr>
          <p:nvPr>
            <p:ph type="sldNum" sz="quarter" idx="12"/>
          </p:nvPr>
        </p:nvSpPr>
        <p:spPr/>
        <p:txBody>
          <a:bodyPr/>
          <a:lstStyle>
            <a:lvl1pPr>
              <a:defRPr/>
            </a:lvl1pPr>
          </a:lstStyle>
          <a:p>
            <a:pPr>
              <a:defRPr/>
            </a:pPr>
            <a:fld id="{2E6251BB-3FE6-4297-8912-E08AFF58BE3B}" type="slidenum">
              <a:rPr lang="fr-FR"/>
              <a:pPr>
                <a:defRPr/>
              </a:pPr>
              <a:t>‹N°›</a:t>
            </a:fld>
            <a:endParaRPr lang="fr-FR" dirty="0"/>
          </a:p>
        </p:txBody>
      </p:sp>
    </p:spTree>
    <p:extLst>
      <p:ext uri="{BB962C8B-B14F-4D97-AF65-F5344CB8AC3E}">
        <p14:creationId xmlns:p14="http://schemas.microsoft.com/office/powerpoint/2010/main" val="3508927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4B052D19-09D7-4602-AEFB-4D6F5458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55763"/>
            <a:ext cx="15716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D417DD9C-AD6E-4AF3-A8CE-FBC0C53EB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14" name="Espace réservé pour une image  13"/>
          <p:cNvSpPr>
            <a:spLocks noGrp="1"/>
          </p:cNvSpPr>
          <p:nvPr>
            <p:ph type="pic" sz="quarter" idx="13"/>
          </p:nvPr>
        </p:nvSpPr>
        <p:spPr>
          <a:xfrm>
            <a:off x="1500188" y="2012674"/>
            <a:ext cx="857250" cy="1071563"/>
          </a:xfrm>
          <a:solidFill>
            <a:schemeClr val="bg1"/>
          </a:solidFill>
        </p:spPr>
        <p:txBody>
          <a:bodyPr>
            <a:noAutofit/>
          </a:bodyPr>
          <a:lstStyle>
            <a:lvl1pPr>
              <a:buNone/>
              <a:defRPr sz="1600"/>
            </a:lvl1pPr>
          </a:lstStyle>
          <a:p>
            <a:pPr lvl="0"/>
            <a:r>
              <a:rPr lang="fr-FR" noProof="0"/>
              <a:t>Cliquez sur l'icône pour ajouter une image</a:t>
            </a:r>
            <a:endParaRPr lang="fr-FR" noProof="0" dirty="0"/>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4">
            <a:extLst>
              <a:ext uri="{FF2B5EF4-FFF2-40B4-BE49-F238E27FC236}">
                <a16:creationId xmlns:a16="http://schemas.microsoft.com/office/drawing/2014/main" id="{9F730AE1-635F-4D99-8DA7-860AA85B9908}"/>
              </a:ext>
            </a:extLst>
          </p:cNvPr>
          <p:cNvSpPr>
            <a:spLocks noGrp="1"/>
          </p:cNvSpPr>
          <p:nvPr>
            <p:ph type="dt" sz="half" idx="15"/>
          </p:nvPr>
        </p:nvSpPr>
        <p:spPr/>
        <p:txBody>
          <a:bodyPr/>
          <a:lstStyle>
            <a:lvl1pPr>
              <a:defRPr/>
            </a:lvl1pPr>
          </a:lstStyle>
          <a:p>
            <a:pPr>
              <a:defRPr/>
            </a:pPr>
            <a:fld id="{9C48D82A-557A-4AE4-B677-B23F6064FCA9}" type="datetimeFigureOut">
              <a:rPr lang="fr-FR"/>
              <a:pPr>
                <a:defRPr/>
              </a:pPr>
              <a:t>02/06/2022</a:t>
            </a:fld>
            <a:endParaRPr lang="fr-FR" dirty="0"/>
          </a:p>
        </p:txBody>
      </p:sp>
      <p:sp>
        <p:nvSpPr>
          <p:cNvPr id="8" name="Espace réservé du pied de page 5">
            <a:extLst>
              <a:ext uri="{FF2B5EF4-FFF2-40B4-BE49-F238E27FC236}">
                <a16:creationId xmlns:a16="http://schemas.microsoft.com/office/drawing/2014/main" id="{9917A3FD-29C7-4DEE-BD2E-B66246AB33E9}"/>
              </a:ext>
            </a:extLst>
          </p:cNvPr>
          <p:cNvSpPr>
            <a:spLocks noGrp="1"/>
          </p:cNvSpPr>
          <p:nvPr>
            <p:ph type="ftr" sz="quarter" idx="16"/>
          </p:nvPr>
        </p:nvSpPr>
        <p:spPr/>
        <p:txBody>
          <a:bodyPr/>
          <a:lstStyle>
            <a:lvl1pPr>
              <a:defRPr/>
            </a:lvl1pPr>
          </a:lstStyle>
          <a:p>
            <a:pPr>
              <a:defRPr/>
            </a:pPr>
            <a:endParaRPr lang="fr-FR"/>
          </a:p>
        </p:txBody>
      </p:sp>
      <p:sp>
        <p:nvSpPr>
          <p:cNvPr id="9" name="Espace réservé du numéro de diapositive 6">
            <a:extLst>
              <a:ext uri="{FF2B5EF4-FFF2-40B4-BE49-F238E27FC236}">
                <a16:creationId xmlns:a16="http://schemas.microsoft.com/office/drawing/2014/main" id="{4007238B-F1CB-4255-9C6E-7B055A6DB369}"/>
              </a:ext>
            </a:extLst>
          </p:cNvPr>
          <p:cNvSpPr>
            <a:spLocks noGrp="1"/>
          </p:cNvSpPr>
          <p:nvPr>
            <p:ph type="sldNum" sz="quarter" idx="17"/>
          </p:nvPr>
        </p:nvSpPr>
        <p:spPr/>
        <p:txBody>
          <a:bodyPr/>
          <a:lstStyle>
            <a:lvl1pPr>
              <a:defRPr/>
            </a:lvl1pPr>
          </a:lstStyle>
          <a:p>
            <a:pPr>
              <a:defRPr/>
            </a:pPr>
            <a:fld id="{D52D47E0-BDD1-4E31-95C7-AE74B0636CA3}" type="slidenum">
              <a:rPr lang="fr-FR"/>
              <a:pPr>
                <a:defRPr/>
              </a:pPr>
              <a:t>‹N°›</a:t>
            </a:fld>
            <a:endParaRPr lang="fr-FR" dirty="0"/>
          </a:p>
        </p:txBody>
      </p:sp>
    </p:spTree>
    <p:extLst>
      <p:ext uri="{BB962C8B-B14F-4D97-AF65-F5344CB8AC3E}">
        <p14:creationId xmlns:p14="http://schemas.microsoft.com/office/powerpoint/2010/main" val="4197689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42FA07B0-E354-457A-813E-C8FAE0BE7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3500438"/>
            <a:ext cx="3357562"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9EBB71C7-10F0-42DA-95B4-1DE73BCAA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571875"/>
            <a:ext cx="33972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2" name="Espace réservé de la date 2">
            <a:extLst>
              <a:ext uri="{FF2B5EF4-FFF2-40B4-BE49-F238E27FC236}">
                <a16:creationId xmlns:a16="http://schemas.microsoft.com/office/drawing/2014/main" id="{727AE1EC-AF2F-4409-953D-DE9B45EFA4FB}"/>
              </a:ext>
            </a:extLst>
          </p:cNvPr>
          <p:cNvSpPr>
            <a:spLocks noGrp="1"/>
          </p:cNvSpPr>
          <p:nvPr>
            <p:ph type="dt" sz="half" idx="10"/>
          </p:nvPr>
        </p:nvSpPr>
        <p:spPr/>
        <p:txBody>
          <a:bodyPr/>
          <a:lstStyle>
            <a:lvl1pPr>
              <a:defRPr/>
            </a:lvl1pPr>
          </a:lstStyle>
          <a:p>
            <a:pPr>
              <a:defRPr/>
            </a:pPr>
            <a:fld id="{5CF3CA3A-17C5-4A7B-9E65-E8EF16162D55}" type="datetimeFigureOut">
              <a:rPr lang="fr-FR"/>
              <a:pPr>
                <a:defRPr/>
              </a:pPr>
              <a:t>02/06/2022</a:t>
            </a:fld>
            <a:endParaRPr lang="fr-FR" dirty="0"/>
          </a:p>
        </p:txBody>
      </p:sp>
      <p:sp>
        <p:nvSpPr>
          <p:cNvPr id="13" name="Espace réservé du pied de page 3">
            <a:extLst>
              <a:ext uri="{FF2B5EF4-FFF2-40B4-BE49-F238E27FC236}">
                <a16:creationId xmlns:a16="http://schemas.microsoft.com/office/drawing/2014/main" id="{9261799F-10FA-4F19-888F-8DAA2111CD15}"/>
              </a:ext>
            </a:extLst>
          </p:cNvPr>
          <p:cNvSpPr>
            <a:spLocks noGrp="1"/>
          </p:cNvSpPr>
          <p:nvPr>
            <p:ph type="ftr" sz="quarter" idx="11"/>
          </p:nvPr>
        </p:nvSpPr>
        <p:spPr/>
        <p:txBody>
          <a:bodyPr/>
          <a:lstStyle>
            <a:lvl1pPr>
              <a:defRPr/>
            </a:lvl1pPr>
          </a:lstStyle>
          <a:p>
            <a:pPr>
              <a:defRPr/>
            </a:pPr>
            <a:endParaRPr lang="fr-FR"/>
          </a:p>
        </p:txBody>
      </p:sp>
      <p:sp>
        <p:nvSpPr>
          <p:cNvPr id="14" name="Espace réservé du numéro de diapositive 4">
            <a:extLst>
              <a:ext uri="{FF2B5EF4-FFF2-40B4-BE49-F238E27FC236}">
                <a16:creationId xmlns:a16="http://schemas.microsoft.com/office/drawing/2014/main" id="{673AC4D3-A7CE-40AD-9CD9-2042DA17D73C}"/>
              </a:ext>
            </a:extLst>
          </p:cNvPr>
          <p:cNvSpPr>
            <a:spLocks noGrp="1"/>
          </p:cNvSpPr>
          <p:nvPr>
            <p:ph type="sldNum" sz="quarter" idx="12"/>
          </p:nvPr>
        </p:nvSpPr>
        <p:spPr/>
        <p:txBody>
          <a:bodyPr/>
          <a:lstStyle>
            <a:lvl1pPr>
              <a:defRPr/>
            </a:lvl1pPr>
          </a:lstStyle>
          <a:p>
            <a:pPr>
              <a:defRPr/>
            </a:pPr>
            <a:fld id="{3D8647A9-D16A-4170-8058-2535ACEB7A5F}" type="slidenum">
              <a:rPr lang="fr-FR"/>
              <a:pPr>
                <a:defRPr/>
              </a:pPr>
              <a:t>‹N°›</a:t>
            </a:fld>
            <a:endParaRPr lang="fr-FR" dirty="0"/>
          </a:p>
        </p:txBody>
      </p:sp>
    </p:spTree>
    <p:extLst>
      <p:ext uri="{BB962C8B-B14F-4D97-AF65-F5344CB8AC3E}">
        <p14:creationId xmlns:p14="http://schemas.microsoft.com/office/powerpoint/2010/main" val="1837149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FD2B2A63-1A9B-4CCB-9103-87FE3DA33458}"/>
              </a:ext>
            </a:extLst>
          </p:cNvPr>
          <p:cNvSpPr>
            <a:spLocks noGrp="1"/>
          </p:cNvSpPr>
          <p:nvPr>
            <p:ph type="dt" sz="half" idx="14"/>
          </p:nvPr>
        </p:nvSpPr>
        <p:spPr/>
        <p:txBody>
          <a:bodyPr/>
          <a:lstStyle>
            <a:lvl1pPr>
              <a:defRPr/>
            </a:lvl1pPr>
          </a:lstStyle>
          <a:p>
            <a:pPr>
              <a:defRPr/>
            </a:pPr>
            <a:fld id="{4604212D-ACDC-4D23-BD46-AC602EC34AF1}"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06B86B6C-E4C6-4E7B-B507-DF025E4A4B66}"/>
              </a:ext>
            </a:extLst>
          </p:cNvPr>
          <p:cNvSpPr>
            <a:spLocks noGrp="1"/>
          </p:cNvSpPr>
          <p:nvPr>
            <p:ph type="ftr" sz="quarter" idx="15"/>
          </p:nvPr>
        </p:nvSpPr>
        <p:spPr/>
        <p:txBody>
          <a:bodyPr/>
          <a:lstStyle>
            <a:lvl1pPr>
              <a:defRPr/>
            </a:lvl1pPr>
          </a:lstStyle>
          <a:p>
            <a:pPr>
              <a:defRPr/>
            </a:pPr>
            <a:endParaRPr lang="fr-FR"/>
          </a:p>
        </p:txBody>
      </p:sp>
      <p:sp>
        <p:nvSpPr>
          <p:cNvPr id="8" name="Espace réservé du numéro de diapositive 5">
            <a:extLst>
              <a:ext uri="{FF2B5EF4-FFF2-40B4-BE49-F238E27FC236}">
                <a16:creationId xmlns:a16="http://schemas.microsoft.com/office/drawing/2014/main" id="{3AE205F4-76A2-4E46-92BC-98D52B282681}"/>
              </a:ext>
            </a:extLst>
          </p:cNvPr>
          <p:cNvSpPr>
            <a:spLocks noGrp="1"/>
          </p:cNvSpPr>
          <p:nvPr>
            <p:ph type="sldNum" sz="quarter" idx="16"/>
          </p:nvPr>
        </p:nvSpPr>
        <p:spPr/>
        <p:txBody>
          <a:bodyPr/>
          <a:lstStyle>
            <a:lvl1pPr>
              <a:defRPr/>
            </a:lvl1pPr>
          </a:lstStyle>
          <a:p>
            <a:pPr>
              <a:defRPr/>
            </a:pPr>
            <a:fld id="{FC210E60-64D1-438A-B0F6-6A8482EBB216}" type="slidenum">
              <a:rPr lang="fr-FR"/>
              <a:pPr>
                <a:defRPr/>
              </a:pPr>
              <a:t>‹N°›</a:t>
            </a:fld>
            <a:endParaRPr lang="fr-FR" dirty="0"/>
          </a:p>
        </p:txBody>
      </p:sp>
    </p:spTree>
    <p:extLst>
      <p:ext uri="{BB962C8B-B14F-4D97-AF65-F5344CB8AC3E}">
        <p14:creationId xmlns:p14="http://schemas.microsoft.com/office/powerpoint/2010/main" val="29146959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pPr lvl="0"/>
            <a:r>
              <a:rPr lang="fr-FR" noProof="0" dirty="0"/>
              <a:t>Cliquez sur l'icône pour ajouter une image</a:t>
            </a:r>
          </a:p>
        </p:txBody>
      </p:sp>
      <p:sp>
        <p:nvSpPr>
          <p:cNvPr id="5" name="Espace réservé de la date 3">
            <a:extLst>
              <a:ext uri="{FF2B5EF4-FFF2-40B4-BE49-F238E27FC236}">
                <a16:creationId xmlns:a16="http://schemas.microsoft.com/office/drawing/2014/main" id="{91A096B0-B0AF-4C60-B5CD-0A0C00D7B884}"/>
              </a:ext>
            </a:extLst>
          </p:cNvPr>
          <p:cNvSpPr>
            <a:spLocks noGrp="1"/>
          </p:cNvSpPr>
          <p:nvPr>
            <p:ph type="dt" sz="half" idx="14"/>
          </p:nvPr>
        </p:nvSpPr>
        <p:spPr/>
        <p:txBody>
          <a:bodyPr/>
          <a:lstStyle>
            <a:lvl1pPr>
              <a:defRPr/>
            </a:lvl1pPr>
          </a:lstStyle>
          <a:p>
            <a:pPr>
              <a:defRPr/>
            </a:pPr>
            <a:fld id="{283651D3-807C-4AF9-BDED-999598DA325D}" type="datetimeFigureOut">
              <a:rPr lang="fr-FR"/>
              <a:pPr>
                <a:defRPr/>
              </a:pPr>
              <a:t>02/06/2022</a:t>
            </a:fld>
            <a:endParaRPr lang="fr-FR" dirty="0"/>
          </a:p>
        </p:txBody>
      </p:sp>
      <p:sp>
        <p:nvSpPr>
          <p:cNvPr id="6" name="Espace réservé du pied de page 4">
            <a:extLst>
              <a:ext uri="{FF2B5EF4-FFF2-40B4-BE49-F238E27FC236}">
                <a16:creationId xmlns:a16="http://schemas.microsoft.com/office/drawing/2014/main" id="{5A1E19A1-5B81-48BE-908F-FB2FB0D11867}"/>
              </a:ext>
            </a:extLst>
          </p:cNvPr>
          <p:cNvSpPr>
            <a:spLocks noGrp="1"/>
          </p:cNvSpPr>
          <p:nvPr>
            <p:ph type="ftr" sz="quarter" idx="15"/>
          </p:nvPr>
        </p:nvSpPr>
        <p:spPr/>
        <p:txBody>
          <a:bodyPr/>
          <a:lstStyle>
            <a:lvl1pPr>
              <a:defRPr/>
            </a:lvl1pPr>
          </a:lstStyle>
          <a:p>
            <a:pPr>
              <a:defRPr/>
            </a:pPr>
            <a:endParaRPr lang="fr-FR"/>
          </a:p>
        </p:txBody>
      </p:sp>
      <p:sp>
        <p:nvSpPr>
          <p:cNvPr id="9" name="Espace réservé du numéro de diapositive 5">
            <a:extLst>
              <a:ext uri="{FF2B5EF4-FFF2-40B4-BE49-F238E27FC236}">
                <a16:creationId xmlns:a16="http://schemas.microsoft.com/office/drawing/2014/main" id="{311BA4DC-677E-4B17-97AA-A8B8780EFDD0}"/>
              </a:ext>
            </a:extLst>
          </p:cNvPr>
          <p:cNvSpPr>
            <a:spLocks noGrp="1"/>
          </p:cNvSpPr>
          <p:nvPr>
            <p:ph type="sldNum" sz="quarter" idx="16"/>
          </p:nvPr>
        </p:nvSpPr>
        <p:spPr/>
        <p:txBody>
          <a:bodyPr/>
          <a:lstStyle>
            <a:lvl1pPr>
              <a:defRPr/>
            </a:lvl1pPr>
          </a:lstStyle>
          <a:p>
            <a:pPr>
              <a:defRPr/>
            </a:pPr>
            <a:fld id="{AE8E501B-DA0A-462F-9539-11D54B299EA9}" type="slidenum">
              <a:rPr lang="fr-FR"/>
              <a:pPr>
                <a:defRPr/>
              </a:pPr>
              <a:t>‹N°›</a:t>
            </a:fld>
            <a:endParaRPr lang="fr-FR" dirty="0"/>
          </a:p>
        </p:txBody>
      </p:sp>
    </p:spTree>
    <p:extLst>
      <p:ext uri="{BB962C8B-B14F-4D97-AF65-F5344CB8AC3E}">
        <p14:creationId xmlns:p14="http://schemas.microsoft.com/office/powerpoint/2010/main" val="32314956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Espace réservé de la date 3">
            <a:extLst>
              <a:ext uri="{FF2B5EF4-FFF2-40B4-BE49-F238E27FC236}">
                <a16:creationId xmlns:a16="http://schemas.microsoft.com/office/drawing/2014/main" id="{BF6B7701-B4AB-4ECB-9F54-7655F0DBE327}"/>
              </a:ext>
            </a:extLst>
          </p:cNvPr>
          <p:cNvSpPr>
            <a:spLocks noGrp="1"/>
          </p:cNvSpPr>
          <p:nvPr>
            <p:ph type="dt" sz="half" idx="10"/>
          </p:nvPr>
        </p:nvSpPr>
        <p:spPr/>
        <p:txBody>
          <a:bodyPr/>
          <a:lstStyle>
            <a:lvl1pPr>
              <a:defRPr/>
            </a:lvl1pPr>
          </a:lstStyle>
          <a:p>
            <a:pPr>
              <a:defRPr/>
            </a:pPr>
            <a:fld id="{9A2D3D78-0795-41A9-BC3F-622CE630A596}" type="datetimeFigureOut">
              <a:rPr lang="fr-FR"/>
              <a:pPr>
                <a:defRPr/>
              </a:pPr>
              <a:t>02/06/2022</a:t>
            </a:fld>
            <a:endParaRPr lang="fr-FR" dirty="0"/>
          </a:p>
        </p:txBody>
      </p:sp>
      <p:sp>
        <p:nvSpPr>
          <p:cNvPr id="4" name="Espace réservé du pied de page 4">
            <a:extLst>
              <a:ext uri="{FF2B5EF4-FFF2-40B4-BE49-F238E27FC236}">
                <a16:creationId xmlns:a16="http://schemas.microsoft.com/office/drawing/2014/main" id="{8B412541-AF9A-4104-9A61-B96289D13279}"/>
              </a:ext>
            </a:extLst>
          </p:cNvPr>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a:extLst>
              <a:ext uri="{FF2B5EF4-FFF2-40B4-BE49-F238E27FC236}">
                <a16:creationId xmlns:a16="http://schemas.microsoft.com/office/drawing/2014/main" id="{C40E3266-77CD-4938-BA4E-67434217A212}"/>
              </a:ext>
            </a:extLst>
          </p:cNvPr>
          <p:cNvSpPr>
            <a:spLocks noGrp="1"/>
          </p:cNvSpPr>
          <p:nvPr>
            <p:ph type="sldNum" sz="quarter" idx="12"/>
          </p:nvPr>
        </p:nvSpPr>
        <p:spPr/>
        <p:txBody>
          <a:bodyPr/>
          <a:lstStyle>
            <a:lvl1pPr>
              <a:defRPr/>
            </a:lvl1pPr>
          </a:lstStyle>
          <a:p>
            <a:pPr>
              <a:defRPr/>
            </a:pPr>
            <a:fld id="{6BCBE57E-B839-4BFD-BA4F-AF47302C7409}" type="slidenum">
              <a:rPr lang="fr-FR"/>
              <a:pPr>
                <a:defRPr/>
              </a:pPr>
              <a:t>‹N°›</a:t>
            </a:fld>
            <a:endParaRPr lang="fr-FR" dirty="0"/>
          </a:p>
        </p:txBody>
      </p:sp>
    </p:spTree>
    <p:extLst>
      <p:ext uri="{BB962C8B-B14F-4D97-AF65-F5344CB8AC3E}">
        <p14:creationId xmlns:p14="http://schemas.microsoft.com/office/powerpoint/2010/main" val="731998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a:t>Cliquez pour modifier le style du titre</a:t>
            </a:r>
            <a:endParaRPr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numéro de diapositive 6">
            <a:extLst>
              <a:ext uri="{FF2B5EF4-FFF2-40B4-BE49-F238E27FC236}">
                <a16:creationId xmlns:a16="http://schemas.microsoft.com/office/drawing/2014/main" id="{1F1D13C0-8E7E-42C3-89CF-FDDB4B31002D}"/>
              </a:ext>
            </a:extLst>
          </p:cNvPr>
          <p:cNvSpPr>
            <a:spLocks noGrp="1"/>
          </p:cNvSpPr>
          <p:nvPr>
            <p:ph type="sldNum" sz="quarter" idx="14"/>
          </p:nvPr>
        </p:nvSpPr>
        <p:spPr/>
        <p:txBody>
          <a:bodyPr/>
          <a:lstStyle>
            <a:lvl1pPr>
              <a:defRPr/>
            </a:lvl1pPr>
          </a:lstStyle>
          <a:p>
            <a:pPr>
              <a:defRPr/>
            </a:pPr>
            <a:fld id="{E3321178-6B15-4313-94BE-ABA0551C3CC6}" type="slidenum">
              <a:rPr lang="fr-FR"/>
              <a:pPr>
                <a:defRPr/>
              </a:pPr>
              <a:t>‹N°›</a:t>
            </a:fld>
            <a:endParaRPr lang="fr-FR" dirty="0"/>
          </a:p>
        </p:txBody>
      </p:sp>
    </p:spTree>
    <p:extLst>
      <p:ext uri="{BB962C8B-B14F-4D97-AF65-F5344CB8AC3E}">
        <p14:creationId xmlns:p14="http://schemas.microsoft.com/office/powerpoint/2010/main" val="15529992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Espace réservé de la date 3">
            <a:extLst>
              <a:ext uri="{FF2B5EF4-FFF2-40B4-BE49-F238E27FC236}">
                <a16:creationId xmlns:a16="http://schemas.microsoft.com/office/drawing/2014/main" id="{E81038BD-2882-49F0-8A18-8EC89A2D1ECB}"/>
              </a:ext>
            </a:extLst>
          </p:cNvPr>
          <p:cNvSpPr>
            <a:spLocks noGrp="1"/>
          </p:cNvSpPr>
          <p:nvPr>
            <p:ph type="dt" sz="half" idx="18"/>
          </p:nvPr>
        </p:nvSpPr>
        <p:spPr/>
        <p:txBody>
          <a:bodyPr/>
          <a:lstStyle>
            <a:lvl1pPr>
              <a:defRPr/>
            </a:lvl1pPr>
          </a:lstStyle>
          <a:p>
            <a:pPr>
              <a:defRPr/>
            </a:pPr>
            <a:fld id="{DFB41DE4-F8D4-4538-BAB6-E7F3571303BD}" type="datetimeFigureOut">
              <a:rPr lang="fr-FR"/>
              <a:pPr>
                <a:defRPr/>
              </a:pPr>
              <a:t>02/06/2022</a:t>
            </a:fld>
            <a:endParaRPr lang="fr-FR" dirty="0"/>
          </a:p>
        </p:txBody>
      </p:sp>
      <p:sp>
        <p:nvSpPr>
          <p:cNvPr id="10" name="Espace réservé du pied de page 4">
            <a:extLst>
              <a:ext uri="{FF2B5EF4-FFF2-40B4-BE49-F238E27FC236}">
                <a16:creationId xmlns:a16="http://schemas.microsoft.com/office/drawing/2014/main" id="{872464ED-335D-4C27-B293-5489A16C2B37}"/>
              </a:ext>
            </a:extLst>
          </p:cNvPr>
          <p:cNvSpPr>
            <a:spLocks noGrp="1"/>
          </p:cNvSpPr>
          <p:nvPr>
            <p:ph type="ftr" sz="quarter" idx="19"/>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1E5385C9-7CA2-4FBC-B436-E349C54C3539}"/>
              </a:ext>
            </a:extLst>
          </p:cNvPr>
          <p:cNvSpPr>
            <a:spLocks noGrp="1"/>
          </p:cNvSpPr>
          <p:nvPr>
            <p:ph type="sldNum" sz="quarter" idx="20"/>
          </p:nvPr>
        </p:nvSpPr>
        <p:spPr/>
        <p:txBody>
          <a:bodyPr/>
          <a:lstStyle>
            <a:lvl1pPr>
              <a:defRPr/>
            </a:lvl1pPr>
          </a:lstStyle>
          <a:p>
            <a:pPr>
              <a:defRPr/>
            </a:pPr>
            <a:fld id="{D0F26A5D-9592-4DEF-86E9-338B912CED27}" type="slidenum">
              <a:rPr lang="fr-FR"/>
              <a:pPr>
                <a:defRPr/>
              </a:pPr>
              <a:t>‹N°›</a:t>
            </a:fld>
            <a:endParaRPr lang="fr-FR" dirty="0"/>
          </a:p>
        </p:txBody>
      </p:sp>
    </p:spTree>
    <p:extLst>
      <p:ext uri="{BB962C8B-B14F-4D97-AF65-F5344CB8AC3E}">
        <p14:creationId xmlns:p14="http://schemas.microsoft.com/office/powerpoint/2010/main" val="327069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5475D1D-AF7C-4208-91E7-5B8ED1C90562}"/>
              </a:ext>
            </a:extLst>
          </p:cNvPr>
          <p:cNvSpPr>
            <a:spLocks noGrp="1"/>
          </p:cNvSpPr>
          <p:nvPr>
            <p:ph type="dt" sz="half" idx="10"/>
          </p:nvPr>
        </p:nvSpPr>
        <p:spPr/>
        <p:txBody>
          <a:bodyPr/>
          <a:lstStyle>
            <a:lvl1pPr>
              <a:defRPr/>
            </a:lvl1pPr>
          </a:lstStyle>
          <a:p>
            <a:pPr>
              <a:defRPr/>
            </a:pPr>
            <a:fld id="{21698C0E-83DE-4A83-957E-C5D715BB861A}" type="datetimeFigureOut">
              <a:rPr lang="fr-FR"/>
              <a:pPr>
                <a:defRPr/>
              </a:pPr>
              <a:t>02/06/2022</a:t>
            </a:fld>
            <a:endParaRPr lang="fr-FR" dirty="0"/>
          </a:p>
        </p:txBody>
      </p:sp>
      <p:sp>
        <p:nvSpPr>
          <p:cNvPr id="5" name="Espace réservé du pied de page 4">
            <a:extLst>
              <a:ext uri="{FF2B5EF4-FFF2-40B4-BE49-F238E27FC236}">
                <a16:creationId xmlns:a16="http://schemas.microsoft.com/office/drawing/2014/main" id="{A5B20E16-9741-473A-8909-30A2C07966A0}"/>
              </a:ext>
            </a:extLst>
          </p:cNvPr>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a:extLst>
              <a:ext uri="{FF2B5EF4-FFF2-40B4-BE49-F238E27FC236}">
                <a16:creationId xmlns:a16="http://schemas.microsoft.com/office/drawing/2014/main" id="{6994525C-FB93-4D44-9DEC-85CFD41CFEE6}"/>
              </a:ext>
            </a:extLst>
          </p:cNvPr>
          <p:cNvSpPr>
            <a:spLocks noGrp="1"/>
          </p:cNvSpPr>
          <p:nvPr>
            <p:ph type="sldNum" sz="quarter" idx="12"/>
          </p:nvPr>
        </p:nvSpPr>
        <p:spPr/>
        <p:txBody>
          <a:bodyPr/>
          <a:lstStyle>
            <a:lvl1pPr>
              <a:defRPr/>
            </a:lvl1pPr>
          </a:lstStyle>
          <a:p>
            <a:pPr>
              <a:defRPr/>
            </a:pPr>
            <a:fld id="{D874BD07-6AF8-4775-B449-6902708B6324}" type="slidenum">
              <a:rPr lang="fr-FR"/>
              <a:pPr>
                <a:defRPr/>
              </a:pPr>
              <a:t>‹N°›</a:t>
            </a:fld>
            <a:endParaRPr lang="fr-FR" dirty="0"/>
          </a:p>
        </p:txBody>
      </p:sp>
    </p:spTree>
    <p:extLst>
      <p:ext uri="{BB962C8B-B14F-4D97-AF65-F5344CB8AC3E}">
        <p14:creationId xmlns:p14="http://schemas.microsoft.com/office/powerpoint/2010/main" val="582675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a:extLst>
              <a:ext uri="{FF2B5EF4-FFF2-40B4-BE49-F238E27FC236}">
                <a16:creationId xmlns:a16="http://schemas.microsoft.com/office/drawing/2014/main" id="{5E0B5F91-DB80-4685-9DA5-4F821AE18653}"/>
              </a:ext>
            </a:extLst>
          </p:cNvPr>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eaLnBrk="1" fontAlgn="auto" hangingPunct="1">
              <a:spcBef>
                <a:spcPts val="0"/>
              </a:spcBef>
              <a:spcAft>
                <a:spcPts val="0"/>
              </a:spcAft>
              <a:defRPr/>
            </a:pPr>
            <a:endParaRPr lang="en-US" dirty="0">
              <a:solidFill>
                <a:srgbClr val="FFFFFF"/>
              </a:solidFill>
              <a:latin typeface="Calibri" pitchFamily="-111" charset="0"/>
            </a:endParaRPr>
          </a:p>
        </p:txBody>
      </p:sp>
      <p:sp>
        <p:nvSpPr>
          <p:cNvPr id="7" name="Ellipse 98">
            <a:extLst>
              <a:ext uri="{FF2B5EF4-FFF2-40B4-BE49-F238E27FC236}">
                <a16:creationId xmlns:a16="http://schemas.microsoft.com/office/drawing/2014/main" id="{D16226AC-66E9-4570-9D49-FE40A91B17DB}"/>
              </a:ext>
            </a:extLst>
          </p:cNvPr>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eaLnBrk="1" fontAlgn="auto" hangingPunct="1">
              <a:spcBef>
                <a:spcPts val="0"/>
              </a:spcBef>
              <a:spcAft>
                <a:spcPts val="0"/>
              </a:spcAft>
              <a:defRPr/>
            </a:pPr>
            <a:endParaRPr lang="en-US" dirty="0">
              <a:solidFill>
                <a:srgbClr val="FFFFFF"/>
              </a:solidFill>
              <a:latin typeface="Calibri" pitchFamily="-111" charset="0"/>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a:extLst>
              <a:ext uri="{FF2B5EF4-FFF2-40B4-BE49-F238E27FC236}">
                <a16:creationId xmlns:a16="http://schemas.microsoft.com/office/drawing/2014/main" id="{DB9ED620-FC79-4D59-975F-DBC3474013FE}"/>
              </a:ext>
            </a:extLst>
          </p:cNvPr>
          <p:cNvSpPr>
            <a:spLocks noGrp="1"/>
          </p:cNvSpPr>
          <p:nvPr>
            <p:ph type="dt" sz="half" idx="15"/>
          </p:nvPr>
        </p:nvSpPr>
        <p:spPr/>
        <p:txBody>
          <a:bodyPr/>
          <a:lstStyle>
            <a:lvl1pPr>
              <a:defRPr smtClean="0"/>
            </a:lvl1pPr>
          </a:lstStyle>
          <a:p>
            <a:pPr>
              <a:defRPr/>
            </a:pPr>
            <a:fld id="{32E4507B-5335-4420-83BE-1A32E36B8834}" type="datetimeFigureOut">
              <a:rPr lang="fr-FR"/>
              <a:pPr>
                <a:defRPr/>
              </a:pPr>
              <a:t>02/06/2022</a:t>
            </a:fld>
            <a:endParaRPr lang="fr-FR" dirty="0"/>
          </a:p>
        </p:txBody>
      </p:sp>
      <p:sp>
        <p:nvSpPr>
          <p:cNvPr id="10" name="Slide Number Placeholder 30">
            <a:extLst>
              <a:ext uri="{FF2B5EF4-FFF2-40B4-BE49-F238E27FC236}">
                <a16:creationId xmlns:a16="http://schemas.microsoft.com/office/drawing/2014/main" id="{50214E48-AC35-493D-B9E2-1FDFDF8F1556}"/>
              </a:ext>
            </a:extLst>
          </p:cNvPr>
          <p:cNvSpPr>
            <a:spLocks noGrp="1"/>
          </p:cNvSpPr>
          <p:nvPr>
            <p:ph type="sldNum" sz="quarter" idx="16"/>
          </p:nvPr>
        </p:nvSpPr>
        <p:spPr/>
        <p:txBody>
          <a:bodyPr/>
          <a:lstStyle>
            <a:lvl1pPr>
              <a:defRPr smtClean="0"/>
            </a:lvl1pPr>
          </a:lstStyle>
          <a:p>
            <a:pPr>
              <a:defRPr/>
            </a:pPr>
            <a:fld id="{9B30EA96-ADAB-47BF-8F65-D2F37AD7A73B}" type="slidenum">
              <a:rPr lang="fr-FR"/>
              <a:pPr>
                <a:defRPr/>
              </a:pPr>
              <a:t>‹N°›</a:t>
            </a:fld>
            <a:endParaRPr lang="fr-FR" dirty="0"/>
          </a:p>
        </p:txBody>
      </p:sp>
      <p:sp>
        <p:nvSpPr>
          <p:cNvPr id="12" name="Footer Placeholder 31">
            <a:extLst>
              <a:ext uri="{FF2B5EF4-FFF2-40B4-BE49-F238E27FC236}">
                <a16:creationId xmlns:a16="http://schemas.microsoft.com/office/drawing/2014/main" id="{8B9BDD7C-3E90-4BCC-B454-B3B07E28C89F}"/>
              </a:ext>
            </a:extLst>
          </p:cNvPr>
          <p:cNvSpPr>
            <a:spLocks noGrp="1"/>
          </p:cNvSpPr>
          <p:nvPr>
            <p:ph type="ftr" sz="quarter" idx="17"/>
          </p:nvPr>
        </p:nvSpPr>
        <p:spPr/>
        <p:txBody>
          <a:bodyPr/>
          <a:lstStyle>
            <a:lvl1pPr>
              <a:defRPr dirty="0"/>
            </a:lvl1pPr>
          </a:lstStyle>
          <a:p>
            <a:pPr>
              <a:defRPr/>
            </a:pPr>
            <a:endParaRPr lang="fr-FR"/>
          </a:p>
        </p:txBody>
      </p:sp>
    </p:spTree>
    <p:extLst>
      <p:ext uri="{BB962C8B-B14F-4D97-AF65-F5344CB8AC3E}">
        <p14:creationId xmlns:p14="http://schemas.microsoft.com/office/powerpoint/2010/main" val="11750678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a:t>Cliquez pour modifier le style du titre</a:t>
            </a:r>
            <a:endParaRPr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numéro de diapositive 6">
            <a:extLst>
              <a:ext uri="{FF2B5EF4-FFF2-40B4-BE49-F238E27FC236}">
                <a16:creationId xmlns:a16="http://schemas.microsoft.com/office/drawing/2014/main" id="{3D884969-150F-4743-83A5-30EC41D6D460}"/>
              </a:ext>
            </a:extLst>
          </p:cNvPr>
          <p:cNvSpPr>
            <a:spLocks noGrp="1"/>
          </p:cNvSpPr>
          <p:nvPr>
            <p:ph type="sldNum" sz="quarter" idx="14"/>
          </p:nvPr>
        </p:nvSpPr>
        <p:spPr/>
        <p:txBody>
          <a:bodyPr/>
          <a:lstStyle>
            <a:lvl1pPr>
              <a:defRPr/>
            </a:lvl1pPr>
          </a:lstStyle>
          <a:p>
            <a:pPr>
              <a:defRPr/>
            </a:pPr>
            <a:fld id="{F50BAF35-2C48-428B-B898-6360EE726197}" type="slidenum">
              <a:rPr lang="fr-FR"/>
              <a:pPr>
                <a:defRPr/>
              </a:pPr>
              <a:t>‹N°›</a:t>
            </a:fld>
            <a:endParaRPr lang="fr-FR"/>
          </a:p>
        </p:txBody>
      </p:sp>
    </p:spTree>
    <p:extLst>
      <p:ext uri="{BB962C8B-B14F-4D97-AF65-F5344CB8AC3E}">
        <p14:creationId xmlns:p14="http://schemas.microsoft.com/office/powerpoint/2010/main" val="2635659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7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54A55BFC-1601-42A0-AF54-B6AA338D9812}"/>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D835F1A6-612C-49EA-A35A-FB0DE9591984}"/>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7" name="Picture 3">
            <a:extLst>
              <a:ext uri="{FF2B5EF4-FFF2-40B4-BE49-F238E27FC236}">
                <a16:creationId xmlns:a16="http://schemas.microsoft.com/office/drawing/2014/main" id="{2E442A1A-121C-4952-8085-49BDA0360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608138"/>
            <a:ext cx="4429125"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11"/>
          <p:cNvSpPr>
            <a:spLocks noGrp="1"/>
          </p:cNvSpPr>
          <p:nvPr>
            <p:ph sz="quarter" idx="14"/>
          </p:nvPr>
        </p:nvSpPr>
        <p:spPr>
          <a:xfrm rot="160723">
            <a:off x="5359727" y="2007319"/>
            <a:ext cx="3435292" cy="3219122"/>
          </a:xfrm>
          <a:noFill/>
          <a:ln>
            <a:noFill/>
          </a:ln>
        </p:spPr>
        <p:txBody>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410D404C-23A9-4E69-8E20-385D92DD4624}"/>
              </a:ext>
            </a:extLst>
          </p:cNvPr>
          <p:cNvSpPr>
            <a:spLocks noGrp="1"/>
          </p:cNvSpPr>
          <p:nvPr>
            <p:ph type="dt" sz="half" idx="15"/>
          </p:nvPr>
        </p:nvSpPr>
        <p:spPr/>
        <p:txBody>
          <a:bodyPr/>
          <a:lstStyle>
            <a:lvl1pPr>
              <a:defRPr/>
            </a:lvl1pPr>
          </a:lstStyle>
          <a:p>
            <a:pPr>
              <a:defRPr/>
            </a:pPr>
            <a:fld id="{12DF7853-8071-40BC-998E-1F90672835CF}" type="datetime1">
              <a:rPr lang="fr-FR"/>
              <a:pPr>
                <a:defRPr/>
              </a:pPr>
              <a:t>02/06/2022</a:t>
            </a:fld>
            <a:endParaRPr lang="fr-FR"/>
          </a:p>
        </p:txBody>
      </p:sp>
      <p:sp>
        <p:nvSpPr>
          <p:cNvPr id="9" name="Espace réservé du pied de page 4">
            <a:extLst>
              <a:ext uri="{FF2B5EF4-FFF2-40B4-BE49-F238E27FC236}">
                <a16:creationId xmlns:a16="http://schemas.microsoft.com/office/drawing/2014/main" id="{389764D3-40BE-4109-B8C5-0944D25A4678}"/>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1374AD2E-B00C-4BF3-8C33-4F8A980ACA23}"/>
              </a:ext>
            </a:extLst>
          </p:cNvPr>
          <p:cNvSpPr>
            <a:spLocks noGrp="1"/>
          </p:cNvSpPr>
          <p:nvPr>
            <p:ph type="sldNum" sz="quarter" idx="17"/>
          </p:nvPr>
        </p:nvSpPr>
        <p:spPr>
          <a:xfrm>
            <a:off x="6553200" y="6356350"/>
            <a:ext cx="1876425" cy="365125"/>
          </a:xfrm>
        </p:spPr>
        <p:txBody>
          <a:bodyPr/>
          <a:lstStyle>
            <a:lvl1pPr>
              <a:defRPr/>
            </a:lvl1pPr>
          </a:lstStyle>
          <a:p>
            <a:pPr>
              <a:defRPr/>
            </a:pPr>
            <a:fld id="{4D35DE7C-21FF-4B1A-89DD-FC16423B5803}" type="slidenum">
              <a:rPr lang="fr-FR"/>
              <a:pPr>
                <a:defRPr/>
              </a:pPr>
              <a:t>‹N°›</a:t>
            </a:fld>
            <a:endParaRPr lang="fr-FR"/>
          </a:p>
        </p:txBody>
      </p:sp>
    </p:spTree>
    <p:extLst>
      <p:ext uri="{BB962C8B-B14F-4D97-AF65-F5344CB8AC3E}">
        <p14:creationId xmlns:p14="http://schemas.microsoft.com/office/powerpoint/2010/main" val="1392144465"/>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63A37546-FDBF-4026-ACA1-D94F123B1DE8}"/>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18BC735C-32E1-4D72-9849-CDD8C568CE10}"/>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a:p>
        </p:txBody>
      </p:sp>
      <p:pic>
        <p:nvPicPr>
          <p:cNvPr id="7" name="Picture 3">
            <a:extLst>
              <a:ext uri="{FF2B5EF4-FFF2-40B4-BE49-F238E27FC236}">
                <a16:creationId xmlns:a16="http://schemas.microsoft.com/office/drawing/2014/main" id="{34C48460-B5BF-477E-A426-42DFED0A4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214438"/>
            <a:ext cx="41433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11"/>
          <p:cNvSpPr>
            <a:spLocks noGrp="1"/>
          </p:cNvSpPr>
          <p:nvPr>
            <p:ph sz="quarter" idx="14"/>
          </p:nvPr>
        </p:nvSpPr>
        <p:spPr>
          <a:xfrm>
            <a:off x="5572133" y="1714488"/>
            <a:ext cx="3071834" cy="3857652"/>
          </a:xfrm>
          <a:noFill/>
          <a:ln>
            <a:noFill/>
          </a:ln>
          <a:scene3d>
            <a:camera prst="orthographicFront">
              <a:rot lat="0" lon="0" rev="21594000"/>
            </a:camera>
            <a:lightRig rig="threePt" dir="t"/>
          </a:scene3d>
        </p:spPr>
        <p:txBody>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2E09D743-4AB3-4DFD-9B1C-26A5B434E5BE}"/>
              </a:ext>
            </a:extLst>
          </p:cNvPr>
          <p:cNvSpPr>
            <a:spLocks noGrp="1"/>
          </p:cNvSpPr>
          <p:nvPr>
            <p:ph type="dt" sz="half" idx="15"/>
          </p:nvPr>
        </p:nvSpPr>
        <p:spPr/>
        <p:txBody>
          <a:bodyPr/>
          <a:lstStyle>
            <a:lvl1pPr>
              <a:defRPr/>
            </a:lvl1pPr>
          </a:lstStyle>
          <a:p>
            <a:pPr>
              <a:defRPr/>
            </a:pPr>
            <a:fld id="{12DF7853-8071-40BC-998E-1F90672835CF}" type="datetime1">
              <a:rPr lang="fr-FR"/>
              <a:pPr>
                <a:defRPr/>
              </a:pPr>
              <a:t>02/06/2022</a:t>
            </a:fld>
            <a:endParaRPr lang="fr-FR"/>
          </a:p>
        </p:txBody>
      </p:sp>
      <p:sp>
        <p:nvSpPr>
          <p:cNvPr id="9" name="Espace réservé du pied de page 4">
            <a:extLst>
              <a:ext uri="{FF2B5EF4-FFF2-40B4-BE49-F238E27FC236}">
                <a16:creationId xmlns:a16="http://schemas.microsoft.com/office/drawing/2014/main" id="{83B85361-EDDB-4A5B-A12E-E17E1D654D98}"/>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3B9FA80B-6F17-4D0E-B502-0302A5D6122D}"/>
              </a:ext>
            </a:extLst>
          </p:cNvPr>
          <p:cNvSpPr>
            <a:spLocks noGrp="1"/>
          </p:cNvSpPr>
          <p:nvPr>
            <p:ph type="sldNum" sz="quarter" idx="17"/>
          </p:nvPr>
        </p:nvSpPr>
        <p:spPr>
          <a:xfrm>
            <a:off x="6553200" y="6356350"/>
            <a:ext cx="1876425" cy="365125"/>
          </a:xfrm>
        </p:spPr>
        <p:txBody>
          <a:bodyPr/>
          <a:lstStyle>
            <a:lvl1pPr>
              <a:defRPr/>
            </a:lvl1pPr>
          </a:lstStyle>
          <a:p>
            <a:pPr>
              <a:defRPr/>
            </a:pPr>
            <a:fld id="{329A2878-FD08-4552-AC72-4B4DA9B9725E}" type="slidenum">
              <a:rPr lang="fr-FR"/>
              <a:pPr>
                <a:defRPr/>
              </a:pPr>
              <a:t>‹N°›</a:t>
            </a:fld>
            <a:endParaRPr lang="fr-FR"/>
          </a:p>
        </p:txBody>
      </p:sp>
    </p:spTree>
    <p:extLst>
      <p:ext uri="{BB962C8B-B14F-4D97-AF65-F5344CB8AC3E}">
        <p14:creationId xmlns:p14="http://schemas.microsoft.com/office/powerpoint/2010/main" val="253740550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02/06/2022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56109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grpSp>
        <p:nvGrpSpPr>
          <p:cNvPr id="5" name="Groupe 13">
            <a:extLst>
              <a:ext uri="{FF2B5EF4-FFF2-40B4-BE49-F238E27FC236}">
                <a16:creationId xmlns:a16="http://schemas.microsoft.com/office/drawing/2014/main" id="{ADEE6AC0-A309-4EF0-ABE5-970A2A3EC97C}"/>
              </a:ext>
            </a:extLst>
          </p:cNvPr>
          <p:cNvGrpSpPr>
            <a:grpSpLocks/>
          </p:cNvGrpSpPr>
          <p:nvPr/>
        </p:nvGrpSpPr>
        <p:grpSpPr bwMode="auto">
          <a:xfrm>
            <a:off x="1071563" y="1643063"/>
            <a:ext cx="1500187" cy="1928812"/>
            <a:chOff x="714348" y="2071678"/>
            <a:chExt cx="1500198" cy="1928826"/>
          </a:xfrm>
        </p:grpSpPr>
        <p:pic>
          <p:nvPicPr>
            <p:cNvPr id="6" name="Picture 3">
              <a:extLst>
                <a:ext uri="{FF2B5EF4-FFF2-40B4-BE49-F238E27FC236}">
                  <a16:creationId xmlns:a16="http://schemas.microsoft.com/office/drawing/2014/main" id="{DF388426-E911-4623-8B73-199E1B9D6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2071678"/>
              <a:ext cx="150019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C:\Users\Alex\Desktop\0021uzlj09b563yl.jpg">
              <a:extLst>
                <a:ext uri="{FF2B5EF4-FFF2-40B4-BE49-F238E27FC236}">
                  <a16:creationId xmlns:a16="http://schemas.microsoft.com/office/drawing/2014/main" id="{268FAEBD-C057-40A6-B825-771913A56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558" y="2500306"/>
              <a:ext cx="858620" cy="10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
            <a:extLst>
              <a:ext uri="{FF2B5EF4-FFF2-40B4-BE49-F238E27FC236}">
                <a16:creationId xmlns:a16="http://schemas.microsoft.com/office/drawing/2014/main" id="{6CFE4926-4FA0-4E45-AE86-21B664687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e 13">
            <a:extLst>
              <a:ext uri="{FF2B5EF4-FFF2-40B4-BE49-F238E27FC236}">
                <a16:creationId xmlns:a16="http://schemas.microsoft.com/office/drawing/2014/main" id="{9C75892D-351B-4511-84FA-97D6A6A1E646}"/>
              </a:ext>
            </a:extLst>
          </p:cNvPr>
          <p:cNvGrpSpPr>
            <a:grpSpLocks/>
          </p:cNvGrpSpPr>
          <p:nvPr/>
        </p:nvGrpSpPr>
        <p:grpSpPr bwMode="auto">
          <a:xfrm>
            <a:off x="1071563" y="1643063"/>
            <a:ext cx="1500187" cy="1928812"/>
            <a:chOff x="714348" y="2071678"/>
            <a:chExt cx="1500198" cy="1928826"/>
          </a:xfrm>
        </p:grpSpPr>
        <p:pic>
          <p:nvPicPr>
            <p:cNvPr id="11" name="Picture 3">
              <a:extLst>
                <a:ext uri="{FF2B5EF4-FFF2-40B4-BE49-F238E27FC236}">
                  <a16:creationId xmlns:a16="http://schemas.microsoft.com/office/drawing/2014/main" id="{A332FE19-80C5-41FE-899E-D60E9D19C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8" y="2071678"/>
              <a:ext cx="1500198" cy="192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Users\Alex\Desktop\0021uzlj09b563yl.jpg">
              <a:extLst>
                <a:ext uri="{FF2B5EF4-FFF2-40B4-BE49-F238E27FC236}">
                  <a16:creationId xmlns:a16="http://schemas.microsoft.com/office/drawing/2014/main" id="{36B269E2-31A1-424F-806F-91BB31116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558" y="2500306"/>
              <a:ext cx="858620" cy="107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2">
            <a:extLst>
              <a:ext uri="{FF2B5EF4-FFF2-40B4-BE49-F238E27FC236}">
                <a16:creationId xmlns:a16="http://schemas.microsoft.com/office/drawing/2014/main" id="{896DE972-5D8B-4114-A8ED-7ED200BBD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8" name="Espace réservé du contenu 4"/>
          <p:cNvSpPr>
            <a:spLocks noGrp="1"/>
          </p:cNvSpPr>
          <p:nvPr>
            <p:ph idx="1"/>
          </p:nvPr>
        </p:nvSpPr>
        <p:spPr>
          <a:xfrm>
            <a:off x="3357554" y="273050"/>
            <a:ext cx="5572164" cy="6156346"/>
          </a:xfrm>
        </p:spPr>
        <p:txBody>
          <a:bodyPr/>
          <a:lstStyle>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3" name="Espace réservé du contenu 4"/>
          <p:cNvSpPr>
            <a:spLocks noGrp="1"/>
          </p:cNvSpPr>
          <p:nvPr>
            <p:ph idx="1"/>
          </p:nvPr>
        </p:nvSpPr>
        <p:spPr>
          <a:xfrm>
            <a:off x="3357554" y="273050"/>
            <a:ext cx="5572164" cy="6156346"/>
          </a:xfrm>
        </p:spPr>
        <p:txBody>
          <a:bodyPr/>
          <a:lstStyle>
            <a:lvl2pPr>
              <a:defRPr baseline="0"/>
            </a:lvl2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5" name="Espace réservé de la date 4">
            <a:extLst>
              <a:ext uri="{FF2B5EF4-FFF2-40B4-BE49-F238E27FC236}">
                <a16:creationId xmlns:a16="http://schemas.microsoft.com/office/drawing/2014/main" id="{4763D0BD-85D8-4127-8159-9213116C2831}"/>
              </a:ext>
            </a:extLst>
          </p:cNvPr>
          <p:cNvSpPr>
            <a:spLocks noGrp="1"/>
          </p:cNvSpPr>
          <p:nvPr>
            <p:ph type="dt" sz="half" idx="10"/>
          </p:nvPr>
        </p:nvSpPr>
        <p:spPr/>
        <p:txBody>
          <a:bodyPr/>
          <a:lstStyle>
            <a:lvl1pPr>
              <a:defRPr/>
            </a:lvl1pPr>
          </a:lstStyle>
          <a:p>
            <a:pPr>
              <a:defRPr/>
            </a:pPr>
            <a:fld id="{031A3E0B-C22D-4897-BCE3-9C869285AE64}" type="datetimeFigureOut">
              <a:rPr lang="fr-FR"/>
              <a:pPr>
                <a:defRPr/>
              </a:pPr>
              <a:t>02/06/2022</a:t>
            </a:fld>
            <a:endParaRPr lang="fr-FR" dirty="0"/>
          </a:p>
        </p:txBody>
      </p:sp>
      <p:sp>
        <p:nvSpPr>
          <p:cNvPr id="16" name="Espace réservé du pied de page 5">
            <a:extLst>
              <a:ext uri="{FF2B5EF4-FFF2-40B4-BE49-F238E27FC236}">
                <a16:creationId xmlns:a16="http://schemas.microsoft.com/office/drawing/2014/main" id="{3EF23817-FD02-4B41-B2EA-AD2E5ED441C8}"/>
              </a:ext>
            </a:extLst>
          </p:cNvPr>
          <p:cNvSpPr>
            <a:spLocks noGrp="1"/>
          </p:cNvSpPr>
          <p:nvPr>
            <p:ph type="ftr" sz="quarter" idx="11"/>
          </p:nvPr>
        </p:nvSpPr>
        <p:spPr/>
        <p:txBody>
          <a:bodyPr/>
          <a:lstStyle>
            <a:lvl1pPr>
              <a:defRPr/>
            </a:lvl1pPr>
          </a:lstStyle>
          <a:p>
            <a:pPr>
              <a:defRPr/>
            </a:pPr>
            <a:endParaRPr lang="fr-FR"/>
          </a:p>
        </p:txBody>
      </p:sp>
      <p:sp>
        <p:nvSpPr>
          <p:cNvPr id="17" name="Espace réservé du numéro de diapositive 6">
            <a:extLst>
              <a:ext uri="{FF2B5EF4-FFF2-40B4-BE49-F238E27FC236}">
                <a16:creationId xmlns:a16="http://schemas.microsoft.com/office/drawing/2014/main" id="{5E7AA508-1C84-4C01-992B-7D9ECB4D78A0}"/>
              </a:ext>
            </a:extLst>
          </p:cNvPr>
          <p:cNvSpPr>
            <a:spLocks noGrp="1"/>
          </p:cNvSpPr>
          <p:nvPr>
            <p:ph type="sldNum" sz="quarter" idx="12"/>
          </p:nvPr>
        </p:nvSpPr>
        <p:spPr/>
        <p:txBody>
          <a:bodyPr/>
          <a:lstStyle>
            <a:lvl1pPr>
              <a:defRPr/>
            </a:lvl1pPr>
          </a:lstStyle>
          <a:p>
            <a:pPr>
              <a:defRPr/>
            </a:pPr>
            <a:fld id="{570664AA-329E-4F92-8CFD-FA95F4171292}" type="slidenum">
              <a:rPr lang="fr-FR"/>
              <a:pPr>
                <a:defRPr/>
              </a:pPr>
              <a:t>‹N°›</a:t>
            </a:fld>
            <a:endParaRPr lang="fr-FR" dirty="0"/>
          </a:p>
        </p:txBody>
      </p:sp>
    </p:spTree>
    <p:extLst>
      <p:ext uri="{BB962C8B-B14F-4D97-AF65-F5344CB8AC3E}">
        <p14:creationId xmlns:p14="http://schemas.microsoft.com/office/powerpoint/2010/main" val="275545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5B62FACD-32A5-45AF-A82B-22FD8B2DD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55763"/>
            <a:ext cx="15716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90FC3657-8E80-4DDD-87CC-0DD54D9B2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BE77D6FF-6FB2-4699-9292-FF154926C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14" name="Espace réservé pour une image  13"/>
          <p:cNvSpPr>
            <a:spLocks noGrp="1"/>
          </p:cNvSpPr>
          <p:nvPr>
            <p:ph type="pic" sz="quarter" idx="13"/>
          </p:nvPr>
        </p:nvSpPr>
        <p:spPr>
          <a:xfrm>
            <a:off x="1500188" y="2012674"/>
            <a:ext cx="857250" cy="1071563"/>
          </a:xfrm>
          <a:solidFill>
            <a:schemeClr val="bg1"/>
          </a:solidFill>
        </p:spPr>
        <p:txBody>
          <a:bodyPr>
            <a:noAutofit/>
          </a:bodyPr>
          <a:lstStyle>
            <a:lvl1pPr algn="ctr">
              <a:buNone/>
              <a:defRPr sz="1600"/>
            </a:lvl1pPr>
          </a:lstStyle>
          <a:p>
            <a:pPr lvl="0"/>
            <a:r>
              <a:rPr lang="fr-FR" noProof="0"/>
              <a:t>Cliquez sur l'icône pour ajouter une image</a:t>
            </a:r>
            <a:endParaRPr lang="fr-FR" noProof="0" dirty="0"/>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e la date 4">
            <a:extLst>
              <a:ext uri="{FF2B5EF4-FFF2-40B4-BE49-F238E27FC236}">
                <a16:creationId xmlns:a16="http://schemas.microsoft.com/office/drawing/2014/main" id="{18B7EC27-9F8E-40BB-A763-E2CE69CA8128}"/>
              </a:ext>
            </a:extLst>
          </p:cNvPr>
          <p:cNvSpPr>
            <a:spLocks noGrp="1"/>
          </p:cNvSpPr>
          <p:nvPr>
            <p:ph type="dt" sz="half" idx="15"/>
          </p:nvPr>
        </p:nvSpPr>
        <p:spPr/>
        <p:txBody>
          <a:bodyPr/>
          <a:lstStyle>
            <a:lvl1pPr>
              <a:defRPr/>
            </a:lvl1pPr>
          </a:lstStyle>
          <a:p>
            <a:pPr>
              <a:defRPr/>
            </a:pPr>
            <a:fld id="{57D33F6B-8AE8-44AD-9F69-41B39404D459}" type="datetimeFigureOut">
              <a:rPr lang="fr-FR"/>
              <a:pPr>
                <a:defRPr/>
              </a:pPr>
              <a:t>02/06/2022</a:t>
            </a:fld>
            <a:endParaRPr lang="fr-FR" dirty="0"/>
          </a:p>
        </p:txBody>
      </p:sp>
      <p:sp>
        <p:nvSpPr>
          <p:cNvPr id="9" name="Espace réservé du pied de page 5">
            <a:extLst>
              <a:ext uri="{FF2B5EF4-FFF2-40B4-BE49-F238E27FC236}">
                <a16:creationId xmlns:a16="http://schemas.microsoft.com/office/drawing/2014/main" id="{D6152CE6-667A-4694-910A-1CD71CAE08FE}"/>
              </a:ext>
            </a:extLst>
          </p:cNvPr>
          <p:cNvSpPr>
            <a:spLocks noGrp="1"/>
          </p:cNvSpPr>
          <p:nvPr>
            <p:ph type="ftr" sz="quarter" idx="16"/>
          </p:nvPr>
        </p:nvSpPr>
        <p:spPr/>
        <p:txBody>
          <a:bodyPr/>
          <a:lstStyle>
            <a:lvl1pPr>
              <a:defRPr/>
            </a:lvl1pPr>
          </a:lstStyle>
          <a:p>
            <a:pPr>
              <a:defRPr/>
            </a:pPr>
            <a:endParaRPr lang="fr-FR"/>
          </a:p>
        </p:txBody>
      </p:sp>
      <p:sp>
        <p:nvSpPr>
          <p:cNvPr id="10" name="Espace réservé du numéro de diapositive 6">
            <a:extLst>
              <a:ext uri="{FF2B5EF4-FFF2-40B4-BE49-F238E27FC236}">
                <a16:creationId xmlns:a16="http://schemas.microsoft.com/office/drawing/2014/main" id="{6BB5DFE3-ED43-41F5-8391-7402357F70E2}"/>
              </a:ext>
            </a:extLst>
          </p:cNvPr>
          <p:cNvSpPr>
            <a:spLocks noGrp="1"/>
          </p:cNvSpPr>
          <p:nvPr>
            <p:ph type="sldNum" sz="quarter" idx="17"/>
          </p:nvPr>
        </p:nvSpPr>
        <p:spPr/>
        <p:txBody>
          <a:bodyPr/>
          <a:lstStyle>
            <a:lvl1pPr>
              <a:defRPr/>
            </a:lvl1pPr>
          </a:lstStyle>
          <a:p>
            <a:pPr>
              <a:defRPr/>
            </a:pPr>
            <a:fld id="{85E7CA29-C9F3-457F-AAAA-4422E30509CC}" type="slidenum">
              <a:rPr lang="fr-FR"/>
              <a:pPr>
                <a:defRPr/>
              </a:pPr>
              <a:t>‹N°›</a:t>
            </a:fld>
            <a:endParaRPr lang="fr-FR" dirty="0"/>
          </a:p>
        </p:txBody>
      </p:sp>
    </p:spTree>
    <p:extLst>
      <p:ext uri="{BB962C8B-B14F-4D97-AF65-F5344CB8AC3E}">
        <p14:creationId xmlns:p14="http://schemas.microsoft.com/office/powerpoint/2010/main" val="292535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4" name="Bouton d'action : Suivant 6">
            <a:hlinkClick r:id="" action="ppaction://hlinkshowjump?jump=nextslide" highlightClick="1"/>
            <a:hlinkHover r:id="" action="ppaction://hlinkshowjump?jump=nextslide"/>
            <a:extLst>
              <a:ext uri="{FF2B5EF4-FFF2-40B4-BE49-F238E27FC236}">
                <a16:creationId xmlns:a16="http://schemas.microsoft.com/office/drawing/2014/main" id="{E3E992A6-34CC-45F5-9979-4513522E03EA}"/>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5"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EBAD441B-133A-49AC-9FA5-49EC3F80A0A4}"/>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Suivant 8">
            <a:hlinkClick r:id="" action="ppaction://hlinkshowjump?jump=nextslide" highlightClick="1"/>
            <a:hlinkHover r:id="" action="ppaction://hlinkshowjump?jump=nextslide"/>
            <a:extLst>
              <a:ext uri="{FF2B5EF4-FFF2-40B4-BE49-F238E27FC236}">
                <a16:creationId xmlns:a16="http://schemas.microsoft.com/office/drawing/2014/main" id="{A8FF674B-EA21-47D8-B0CB-484CD46AF4FF}"/>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Bouton d'action : Précédent 9">
            <a:hlinkClick r:id="" action="ppaction://hlinkshowjump?jump=previousslide" highlightClick="1"/>
            <a:hlinkHover r:id="" action="ppaction://hlinkshowjump?jump=nextslide"/>
            <a:extLst>
              <a:ext uri="{FF2B5EF4-FFF2-40B4-BE49-F238E27FC236}">
                <a16:creationId xmlns:a16="http://schemas.microsoft.com/office/drawing/2014/main" id="{0E890150-1276-41BF-81D7-4AD4622F675F}"/>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03542171-C85C-49D9-8623-3C601AC01514}"/>
              </a:ext>
            </a:extLst>
          </p:cNvPr>
          <p:cNvSpPr>
            <a:spLocks noGrp="1"/>
          </p:cNvSpPr>
          <p:nvPr>
            <p:ph type="dt" sz="half" idx="10"/>
          </p:nvPr>
        </p:nvSpPr>
        <p:spPr/>
        <p:txBody>
          <a:bodyPr/>
          <a:lstStyle>
            <a:lvl1pPr>
              <a:defRPr/>
            </a:lvl1pPr>
          </a:lstStyle>
          <a:p>
            <a:pPr>
              <a:defRPr/>
            </a:pPr>
            <a:fld id="{54BE492D-C8C6-49B0-B118-8CFB30A4F464}" type="datetimeFigureOut">
              <a:rPr lang="fr-FR"/>
              <a:pPr>
                <a:defRPr/>
              </a:pPr>
              <a:t>02/06/2022</a:t>
            </a:fld>
            <a:endParaRPr lang="fr-FR" dirty="0"/>
          </a:p>
        </p:txBody>
      </p:sp>
      <p:sp>
        <p:nvSpPr>
          <p:cNvPr id="9" name="Espace réservé du pied de page 4">
            <a:extLst>
              <a:ext uri="{FF2B5EF4-FFF2-40B4-BE49-F238E27FC236}">
                <a16:creationId xmlns:a16="http://schemas.microsoft.com/office/drawing/2014/main" id="{E8092767-5519-49E8-BED7-92B80BF9A489}"/>
              </a:ext>
            </a:extLst>
          </p:cNvPr>
          <p:cNvSpPr>
            <a:spLocks noGrp="1"/>
          </p:cNvSpPr>
          <p:nvPr>
            <p:ph type="ftr" sz="quarter" idx="11"/>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B525A501-4C63-4C00-8027-B960C2DD33D3}"/>
              </a:ext>
            </a:extLst>
          </p:cNvPr>
          <p:cNvSpPr>
            <a:spLocks noGrp="1"/>
          </p:cNvSpPr>
          <p:nvPr>
            <p:ph type="sldNum" sz="quarter" idx="12"/>
          </p:nvPr>
        </p:nvSpPr>
        <p:spPr>
          <a:xfrm>
            <a:off x="6553200" y="6356350"/>
            <a:ext cx="1876425" cy="365125"/>
          </a:xfrm>
        </p:spPr>
        <p:txBody>
          <a:bodyPr/>
          <a:lstStyle>
            <a:lvl1pPr>
              <a:defRPr/>
            </a:lvl1pPr>
          </a:lstStyle>
          <a:p>
            <a:pPr>
              <a:defRPr/>
            </a:pPr>
            <a:fld id="{0BFFD0EE-7916-4E7B-BCF7-AAEE88EA22AB}" type="slidenum">
              <a:rPr lang="fr-FR"/>
              <a:pPr>
                <a:defRPr/>
              </a:pPr>
              <a:t>‹N°›</a:t>
            </a:fld>
            <a:endParaRPr lang="fr-FR" dirty="0"/>
          </a:p>
        </p:txBody>
      </p:sp>
    </p:spTree>
    <p:extLst>
      <p:ext uri="{BB962C8B-B14F-4D97-AF65-F5344CB8AC3E}">
        <p14:creationId xmlns:p14="http://schemas.microsoft.com/office/powerpoint/2010/main" val="184800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00687709-2CD5-4963-BA70-551CB6720C23}"/>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6E4C365E-A748-4CD0-97E9-5E7A3557BF98}"/>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Bouton d'action : Suivant 8">
            <a:hlinkClick r:id="" action="ppaction://hlinkshowjump?jump=nextslide" highlightClick="1"/>
            <a:hlinkHover r:id="" action="ppaction://hlinkshowjump?jump=nextslide"/>
            <a:extLst>
              <a:ext uri="{FF2B5EF4-FFF2-40B4-BE49-F238E27FC236}">
                <a16:creationId xmlns:a16="http://schemas.microsoft.com/office/drawing/2014/main" id="{FFD07933-9AE3-42CF-A155-21D32C31508D}"/>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8" name="Bouton d'action : Précédent 9">
            <a:hlinkClick r:id="" action="ppaction://hlinkshowjump?jump=previousslide" highlightClick="1"/>
            <a:hlinkHover r:id="" action="ppaction://hlinkshowjump?jump=nextslide"/>
            <a:extLst>
              <a:ext uri="{FF2B5EF4-FFF2-40B4-BE49-F238E27FC236}">
                <a16:creationId xmlns:a16="http://schemas.microsoft.com/office/drawing/2014/main" id="{79FBC6A5-A6BF-4330-ACD4-CC6C6CAA9C7E}"/>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9" name="Picture 3" descr="C:\Users\Alex\Desktop\3998752.png">
            <a:extLst>
              <a:ext uri="{FF2B5EF4-FFF2-40B4-BE49-F238E27FC236}">
                <a16:creationId xmlns:a16="http://schemas.microsoft.com/office/drawing/2014/main" id="{165E60E9-7CFB-4DDE-B44E-E20D1988A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2857500"/>
            <a:ext cx="44037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7" name="Espace réservé du contenu 11"/>
          <p:cNvSpPr>
            <a:spLocks noGrp="1"/>
          </p:cNvSpPr>
          <p:nvPr>
            <p:ph sz="quarter" idx="13"/>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de la date 3">
            <a:extLst>
              <a:ext uri="{FF2B5EF4-FFF2-40B4-BE49-F238E27FC236}">
                <a16:creationId xmlns:a16="http://schemas.microsoft.com/office/drawing/2014/main" id="{9654759F-531E-4C11-9D48-9CFDE7E879DF}"/>
              </a:ext>
            </a:extLst>
          </p:cNvPr>
          <p:cNvSpPr>
            <a:spLocks noGrp="1"/>
          </p:cNvSpPr>
          <p:nvPr>
            <p:ph type="dt" sz="half" idx="14"/>
          </p:nvPr>
        </p:nvSpPr>
        <p:spPr/>
        <p:txBody>
          <a:bodyPr/>
          <a:lstStyle>
            <a:lvl1pPr>
              <a:defRPr/>
            </a:lvl1pPr>
          </a:lstStyle>
          <a:p>
            <a:pPr>
              <a:defRPr/>
            </a:pPr>
            <a:fld id="{D53D18FE-274F-4B9F-886B-87AC10AE7E1C}" type="datetimeFigureOut">
              <a:rPr lang="fr-FR"/>
              <a:pPr>
                <a:defRPr/>
              </a:pPr>
              <a:t>02/06/2022</a:t>
            </a:fld>
            <a:endParaRPr lang="fr-FR" dirty="0"/>
          </a:p>
        </p:txBody>
      </p:sp>
      <p:sp>
        <p:nvSpPr>
          <p:cNvPr id="11" name="Espace réservé du pied de page 4">
            <a:extLst>
              <a:ext uri="{FF2B5EF4-FFF2-40B4-BE49-F238E27FC236}">
                <a16:creationId xmlns:a16="http://schemas.microsoft.com/office/drawing/2014/main" id="{B9417204-533F-4A08-9306-A9A0943DCB1C}"/>
              </a:ext>
            </a:extLst>
          </p:cNvPr>
          <p:cNvSpPr>
            <a:spLocks noGrp="1"/>
          </p:cNvSpPr>
          <p:nvPr>
            <p:ph type="ftr" sz="quarter" idx="15"/>
          </p:nvPr>
        </p:nvSpPr>
        <p:spPr/>
        <p:txBody>
          <a:bodyPr/>
          <a:lstStyle>
            <a:lvl1pPr>
              <a:defRPr/>
            </a:lvl1pPr>
          </a:lstStyle>
          <a:p>
            <a:pPr>
              <a:defRPr/>
            </a:pPr>
            <a:endParaRPr lang="fr-FR"/>
          </a:p>
        </p:txBody>
      </p:sp>
      <p:sp>
        <p:nvSpPr>
          <p:cNvPr id="12" name="Espace réservé du numéro de diapositive 5">
            <a:extLst>
              <a:ext uri="{FF2B5EF4-FFF2-40B4-BE49-F238E27FC236}">
                <a16:creationId xmlns:a16="http://schemas.microsoft.com/office/drawing/2014/main" id="{6B267090-3ACC-4F16-97A2-7A741AEABE96}"/>
              </a:ext>
            </a:extLst>
          </p:cNvPr>
          <p:cNvSpPr>
            <a:spLocks noGrp="1"/>
          </p:cNvSpPr>
          <p:nvPr>
            <p:ph type="sldNum" sz="quarter" idx="16"/>
          </p:nvPr>
        </p:nvSpPr>
        <p:spPr>
          <a:xfrm>
            <a:off x="6553200" y="6356350"/>
            <a:ext cx="1876425" cy="365125"/>
          </a:xfrm>
        </p:spPr>
        <p:txBody>
          <a:bodyPr/>
          <a:lstStyle>
            <a:lvl1pPr>
              <a:defRPr/>
            </a:lvl1pPr>
          </a:lstStyle>
          <a:p>
            <a:pPr>
              <a:defRPr/>
            </a:pPr>
            <a:fld id="{DD0A3EF8-68C8-45DB-A685-E2DB0C7F146E}" type="slidenum">
              <a:rPr lang="fr-FR"/>
              <a:pPr>
                <a:defRPr/>
              </a:pPr>
              <a:t>‹N°›</a:t>
            </a:fld>
            <a:endParaRPr lang="fr-FR" dirty="0"/>
          </a:p>
        </p:txBody>
      </p:sp>
    </p:spTree>
    <p:extLst>
      <p:ext uri="{BB962C8B-B14F-4D97-AF65-F5344CB8AC3E}">
        <p14:creationId xmlns:p14="http://schemas.microsoft.com/office/powerpoint/2010/main" val="162854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5" name="Bouton d'action : Suivant 6">
            <a:hlinkClick r:id="" action="ppaction://hlinkshowjump?jump=nextslide" highlightClick="1"/>
            <a:hlinkHover r:id="" action="ppaction://hlinkshowjump?jump=nextslide"/>
            <a:extLst>
              <a:ext uri="{FF2B5EF4-FFF2-40B4-BE49-F238E27FC236}">
                <a16:creationId xmlns:a16="http://schemas.microsoft.com/office/drawing/2014/main" id="{DFB92DF1-D2B2-4CFD-AB3D-2937586FD1C1}"/>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Bouton d'action : Précédent 7">
            <a:hlinkClick r:id="" action="ppaction://hlinkshowjump?jump=previousslide" highlightClick="1"/>
            <a:hlinkHover r:id="" action="ppaction://hlinkshowjump?jump=nextslide"/>
            <a:extLst>
              <a:ext uri="{FF2B5EF4-FFF2-40B4-BE49-F238E27FC236}">
                <a16:creationId xmlns:a16="http://schemas.microsoft.com/office/drawing/2014/main" id="{C7BAAAC7-69A8-44E5-B7CD-F13FCBB640D5}"/>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7" name="Picture 3">
            <a:extLst>
              <a:ext uri="{FF2B5EF4-FFF2-40B4-BE49-F238E27FC236}">
                <a16:creationId xmlns:a16="http://schemas.microsoft.com/office/drawing/2014/main" id="{46517912-1208-492C-BC7C-2CB1AE6E0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1857375"/>
            <a:ext cx="25717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2" name="Espace réservé du contenu 11"/>
          <p:cNvSpPr>
            <a:spLocks noGrp="1"/>
          </p:cNvSpPr>
          <p:nvPr>
            <p:ph sz="quarter" idx="13"/>
          </p:nvPr>
        </p:nvSpPr>
        <p:spPr>
          <a:xfrm rot="160723">
            <a:off x="6789172" y="2148452"/>
            <a:ext cx="2071044" cy="2002477"/>
          </a:xfrm>
          <a:noFill/>
          <a:ln>
            <a:noFill/>
          </a:ln>
        </p:spPr>
        <p:txBody>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e la date 3">
            <a:extLst>
              <a:ext uri="{FF2B5EF4-FFF2-40B4-BE49-F238E27FC236}">
                <a16:creationId xmlns:a16="http://schemas.microsoft.com/office/drawing/2014/main" id="{2B2C1F6A-688B-4FE0-9B0B-76C7ACAAC694}"/>
              </a:ext>
            </a:extLst>
          </p:cNvPr>
          <p:cNvSpPr>
            <a:spLocks noGrp="1"/>
          </p:cNvSpPr>
          <p:nvPr>
            <p:ph type="dt" sz="half" idx="14"/>
          </p:nvPr>
        </p:nvSpPr>
        <p:spPr/>
        <p:txBody>
          <a:bodyPr/>
          <a:lstStyle>
            <a:lvl1pPr>
              <a:defRPr/>
            </a:lvl1pPr>
          </a:lstStyle>
          <a:p>
            <a:pPr>
              <a:defRPr/>
            </a:pPr>
            <a:fld id="{696D31AD-8CAB-4453-AA2A-CE1995A2713B}" type="datetimeFigureOut">
              <a:rPr lang="fr-FR"/>
              <a:pPr>
                <a:defRPr/>
              </a:pPr>
              <a:t>02/06/2022</a:t>
            </a:fld>
            <a:endParaRPr lang="fr-FR" dirty="0"/>
          </a:p>
        </p:txBody>
      </p:sp>
      <p:sp>
        <p:nvSpPr>
          <p:cNvPr id="9" name="Espace réservé du pied de page 4">
            <a:extLst>
              <a:ext uri="{FF2B5EF4-FFF2-40B4-BE49-F238E27FC236}">
                <a16:creationId xmlns:a16="http://schemas.microsoft.com/office/drawing/2014/main" id="{CF836350-985E-43B2-A693-A4C0436D9472}"/>
              </a:ext>
            </a:extLst>
          </p:cNvPr>
          <p:cNvSpPr>
            <a:spLocks noGrp="1"/>
          </p:cNvSpPr>
          <p:nvPr>
            <p:ph type="ftr" sz="quarter" idx="15"/>
          </p:nvPr>
        </p:nvSpPr>
        <p:spPr/>
        <p:txBody>
          <a:bodyPr/>
          <a:lstStyle>
            <a:lvl1pPr>
              <a:defRPr/>
            </a:lvl1pPr>
          </a:lstStyle>
          <a:p>
            <a:pPr>
              <a:defRPr/>
            </a:pPr>
            <a:endParaRPr lang="fr-FR"/>
          </a:p>
        </p:txBody>
      </p:sp>
      <p:sp>
        <p:nvSpPr>
          <p:cNvPr id="10" name="Espace réservé du numéro de diapositive 5">
            <a:extLst>
              <a:ext uri="{FF2B5EF4-FFF2-40B4-BE49-F238E27FC236}">
                <a16:creationId xmlns:a16="http://schemas.microsoft.com/office/drawing/2014/main" id="{16125AEF-1E97-456C-A845-FFAC423FC0AB}"/>
              </a:ext>
            </a:extLst>
          </p:cNvPr>
          <p:cNvSpPr>
            <a:spLocks noGrp="1"/>
          </p:cNvSpPr>
          <p:nvPr>
            <p:ph type="sldNum" sz="quarter" idx="16"/>
          </p:nvPr>
        </p:nvSpPr>
        <p:spPr>
          <a:xfrm>
            <a:off x="6553200" y="6356350"/>
            <a:ext cx="1876425" cy="365125"/>
          </a:xfrm>
        </p:spPr>
        <p:txBody>
          <a:bodyPr/>
          <a:lstStyle>
            <a:lvl1pPr>
              <a:defRPr/>
            </a:lvl1pPr>
          </a:lstStyle>
          <a:p>
            <a:pPr>
              <a:defRPr/>
            </a:pPr>
            <a:fld id="{58FC18AD-CBB3-42C6-94D8-00530026BAB5}" type="slidenum">
              <a:rPr lang="fr-FR"/>
              <a:pPr>
                <a:defRPr/>
              </a:pPr>
              <a:t>‹N°›</a:t>
            </a:fld>
            <a:endParaRPr lang="fr-FR" dirty="0"/>
          </a:p>
        </p:txBody>
      </p:sp>
    </p:spTree>
    <p:extLst>
      <p:ext uri="{BB962C8B-B14F-4D97-AF65-F5344CB8AC3E}">
        <p14:creationId xmlns:p14="http://schemas.microsoft.com/office/powerpoint/2010/main" val="3890393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audio" Target="../media/audio1.wav"/><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6"/>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4CC724B-4B56-4497-A87A-9E3EBD154B08}"/>
              </a:ext>
            </a:extLst>
          </p:cNvPr>
          <p:cNvSpPr>
            <a:spLocks noGrp="1"/>
          </p:cNvSpPr>
          <p:nvPr>
            <p:ph type="title"/>
          </p:nvPr>
        </p:nvSpPr>
        <p:spPr>
          <a:xfrm>
            <a:off x="0" y="142875"/>
            <a:ext cx="9144000" cy="785813"/>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a:extLst>
              <a:ext uri="{FF2B5EF4-FFF2-40B4-BE49-F238E27FC236}">
                <a16:creationId xmlns:a16="http://schemas.microsoft.com/office/drawing/2014/main" id="{DEC09795-CC79-4F8E-AB42-117A47766C8E}"/>
              </a:ext>
            </a:extLst>
          </p:cNvPr>
          <p:cNvSpPr>
            <a:spLocks noGrp="1"/>
          </p:cNvSpPr>
          <p:nvPr>
            <p:ph type="body" idx="1"/>
          </p:nvPr>
        </p:nvSpPr>
        <p:spPr>
          <a:xfrm>
            <a:off x="285750" y="1143000"/>
            <a:ext cx="8572500" cy="5286375"/>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a:extLst>
              <a:ext uri="{FF2B5EF4-FFF2-40B4-BE49-F238E27FC236}">
                <a16:creationId xmlns:a16="http://schemas.microsoft.com/office/drawing/2014/main" id="{05CC3223-081A-4ECD-AD69-C0649661BC22}"/>
              </a:ext>
            </a:extLst>
          </p:cNvPr>
          <p:cNvSpPr>
            <a:spLocks noGrp="1"/>
          </p:cNvSpPr>
          <p:nvPr>
            <p:ph type="dt" sz="half" idx="2"/>
          </p:nvPr>
        </p:nvSpPr>
        <p:spPr>
          <a:xfrm>
            <a:off x="457200" y="6500813"/>
            <a:ext cx="2133600" cy="220662"/>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D81473E7-0B00-4DB4-ABE7-FE02986B7844}" type="datetimeFigureOut">
              <a:rPr lang="fr-FR"/>
              <a:pPr>
                <a:defRPr/>
              </a:pPr>
              <a:t>02/06/2022</a:t>
            </a:fld>
            <a:endParaRPr lang="fr-FR" dirty="0"/>
          </a:p>
        </p:txBody>
      </p:sp>
      <p:sp>
        <p:nvSpPr>
          <p:cNvPr id="5" name="Espace réservé du pied de page 4">
            <a:extLst>
              <a:ext uri="{FF2B5EF4-FFF2-40B4-BE49-F238E27FC236}">
                <a16:creationId xmlns:a16="http://schemas.microsoft.com/office/drawing/2014/main" id="{596F706D-4AC1-4EE4-9954-CB5B20BA35A5}"/>
              </a:ext>
            </a:extLst>
          </p:cNvPr>
          <p:cNvSpPr>
            <a:spLocks noGrp="1"/>
          </p:cNvSpPr>
          <p:nvPr>
            <p:ph type="ftr" sz="quarter" idx="3"/>
          </p:nvPr>
        </p:nvSpPr>
        <p:spPr>
          <a:xfrm>
            <a:off x="3124200" y="6500813"/>
            <a:ext cx="2895600" cy="220662"/>
          </a:xfrm>
          <a:prstGeom prst="rect">
            <a:avLst/>
          </a:prstGeom>
        </p:spPr>
        <p:txBody>
          <a:bodyPr vert="horz" lIns="91440" tIns="45720" rIns="91440" bIns="45720" rtlCol="0" anchor="ctr"/>
          <a:lstStyle>
            <a:lvl1pPr algn="ctr" eaLnBrk="1" fontAlgn="auto" hangingPunct="1">
              <a:spcBef>
                <a:spcPts val="0"/>
              </a:spcBef>
              <a:spcAft>
                <a:spcPts val="0"/>
              </a:spcAft>
              <a:defRPr sz="1200" dirty="0">
                <a:solidFill>
                  <a:schemeClr val="tx1">
                    <a:tint val="75000"/>
                  </a:schemeClr>
                </a:solidFill>
                <a:latin typeface="+mn-lt"/>
              </a:defRPr>
            </a:lvl1pPr>
          </a:lstStyle>
          <a:p>
            <a:pPr>
              <a:defRPr/>
            </a:pPr>
            <a:endParaRPr lang="fr-FR"/>
          </a:p>
        </p:txBody>
      </p:sp>
      <p:sp>
        <p:nvSpPr>
          <p:cNvPr id="6" name="Espace réservé du numéro de diapositive 5">
            <a:extLst>
              <a:ext uri="{FF2B5EF4-FFF2-40B4-BE49-F238E27FC236}">
                <a16:creationId xmlns:a16="http://schemas.microsoft.com/office/drawing/2014/main" id="{916CBC58-106B-4AAA-A266-41E7C1A9FED0}"/>
              </a:ext>
            </a:extLst>
          </p:cNvPr>
          <p:cNvSpPr>
            <a:spLocks noGrp="1"/>
          </p:cNvSpPr>
          <p:nvPr>
            <p:ph type="sldNum" sz="quarter" idx="4"/>
          </p:nvPr>
        </p:nvSpPr>
        <p:spPr>
          <a:xfrm>
            <a:off x="7858125" y="6500813"/>
            <a:ext cx="642938" cy="214312"/>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tx1">
                    <a:tint val="75000"/>
                  </a:schemeClr>
                </a:solidFill>
                <a:latin typeface="+mn-lt"/>
              </a:defRPr>
            </a:lvl1pPr>
          </a:lstStyle>
          <a:p>
            <a:pPr>
              <a:defRPr/>
            </a:pPr>
            <a:fld id="{736F8C6F-17CD-4164-9038-04C23F560A01}" type="slidenum">
              <a:rPr lang="fr-FR"/>
              <a:pPr>
                <a:defRPr/>
              </a:pPr>
              <a:t>‹N°›</a:t>
            </a:fld>
            <a:endParaRPr lang="fr-FR" dirty="0"/>
          </a:p>
        </p:txBody>
      </p:sp>
      <p:sp>
        <p:nvSpPr>
          <p:cNvPr id="7" name="Bouton d'action : Suivant 6">
            <a:hlinkClick r:id="" action="ppaction://hlinkshowjump?jump=nextslide" highlightClick="1"/>
            <a:hlinkHover r:id="" action="ppaction://noaction">
              <a:snd r:embed="rId47" name="voltage.wav"/>
            </a:hlinkHover>
            <a:extLst>
              <a:ext uri="{FF2B5EF4-FFF2-40B4-BE49-F238E27FC236}">
                <a16:creationId xmlns:a16="http://schemas.microsoft.com/office/drawing/2014/main" id="{8DF2F8B3-14FD-4538-BD6B-21DDA0C435F4}"/>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8" name="Bouton d'action : Précédent 7">
            <a:hlinkClick r:id="" action="ppaction://hlinkshowjump?jump=previousslide" highlightClick="1"/>
            <a:extLst>
              <a:ext uri="{FF2B5EF4-FFF2-40B4-BE49-F238E27FC236}">
                <a16:creationId xmlns:a16="http://schemas.microsoft.com/office/drawing/2014/main" id="{24B6001E-C18A-4BC6-9894-46DF56571318}"/>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Bouton d'action : Suivant 8">
            <a:hlinkClick r:id="" action="ppaction://hlinkshowjump?jump=nextslide" highlightClick="1"/>
            <a:hlinkHover r:id="" action="ppaction://noaction">
              <a:snd r:embed="rId47" name="voltage.wav"/>
            </a:hlinkHover>
            <a:extLst>
              <a:ext uri="{FF2B5EF4-FFF2-40B4-BE49-F238E27FC236}">
                <a16:creationId xmlns:a16="http://schemas.microsoft.com/office/drawing/2014/main" id="{4B20A1DB-ED4E-4EAD-B069-89A9476984CE}"/>
              </a:ext>
            </a:extLst>
          </p:cNvPr>
          <p:cNvSpPr/>
          <p:nvPr/>
        </p:nvSpPr>
        <p:spPr>
          <a:xfrm>
            <a:off x="8501063" y="6500813"/>
            <a:ext cx="214312" cy="214312"/>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0" name="Bouton d'action : Précédent 9">
            <a:hlinkClick r:id="" action="ppaction://hlinkshowjump?jump=previousslide" highlightClick="1"/>
            <a:extLst>
              <a:ext uri="{FF2B5EF4-FFF2-40B4-BE49-F238E27FC236}">
                <a16:creationId xmlns:a16="http://schemas.microsoft.com/office/drawing/2014/main" id="{6B83E874-C701-4D38-B1EA-F8F37AFD4A9C}"/>
              </a:ext>
            </a:extLst>
          </p:cNvPr>
          <p:cNvSpPr/>
          <p:nvPr/>
        </p:nvSpPr>
        <p:spPr>
          <a:xfrm>
            <a:off x="7643813" y="6500813"/>
            <a:ext cx="214312" cy="21431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 bg1="lt1" tx1="dk1" bg2="lt2" tx2="dk2" accent1="accent1" accent2="accent2" accent3="accent3" accent4="accent4" accent5="accent5" accent6="accent6" hlink="hlink" folHlink="folHlink"/>
  <p:sldLayoutIdLst>
    <p:sldLayoutId id="2147483927" r:id="rId1"/>
    <p:sldLayoutId id="2147483928" r:id="rId2"/>
    <p:sldLayoutId id="2147483907" r:id="rId3"/>
    <p:sldLayoutId id="214748390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09" r:id="rId13"/>
    <p:sldLayoutId id="2147483910" r:id="rId14"/>
    <p:sldLayoutId id="2147483911" r:id="rId15"/>
    <p:sldLayoutId id="2147483912" r:id="rId16"/>
    <p:sldLayoutId id="2147483913" r:id="rId17"/>
    <p:sldLayoutId id="2147483937" r:id="rId18"/>
    <p:sldLayoutId id="2147483914" r:id="rId19"/>
    <p:sldLayoutId id="2147483915" r:id="rId20"/>
    <p:sldLayoutId id="2147483916" r:id="rId21"/>
    <p:sldLayoutId id="2147483938" r:id="rId22"/>
    <p:sldLayoutId id="2147483939" r:id="rId23"/>
    <p:sldLayoutId id="2147483917" r:id="rId24"/>
    <p:sldLayoutId id="2147483918" r:id="rId25"/>
    <p:sldLayoutId id="2147483919" r:id="rId26"/>
    <p:sldLayoutId id="2147483920" r:id="rId27"/>
    <p:sldLayoutId id="2147483921" r:id="rId28"/>
    <p:sldLayoutId id="2147483940" r:id="rId29"/>
    <p:sldLayoutId id="2147483941" r:id="rId30"/>
    <p:sldLayoutId id="2147483922" r:id="rId31"/>
    <p:sldLayoutId id="2147483942" r:id="rId32"/>
    <p:sldLayoutId id="2147483943" r:id="rId33"/>
    <p:sldLayoutId id="2147483944" r:id="rId34"/>
    <p:sldLayoutId id="2147483923" r:id="rId35"/>
    <p:sldLayoutId id="2147483924" r:id="rId36"/>
    <p:sldLayoutId id="2147483925" r:id="rId37"/>
    <p:sldLayoutId id="2147483945" r:id="rId38"/>
    <p:sldLayoutId id="2147483926" r:id="rId39"/>
    <p:sldLayoutId id="2147483946" r:id="rId40"/>
    <p:sldLayoutId id="2147483947" r:id="rId41"/>
    <p:sldLayoutId id="2147483948" r:id="rId42"/>
    <p:sldLayoutId id="2147483949" r:id="rId43"/>
    <p:sldLayoutId id="2147483950" r:id="rId44"/>
  </p:sldLayoutIdLst>
  <p:txStyles>
    <p:titleStyle>
      <a:lvl1pPr algn="ctr" rtl="0" fontAlgn="base">
        <a:spcBef>
          <a:spcPct val="0"/>
        </a:spcBef>
        <a:spcAft>
          <a:spcPct val="0"/>
        </a:spcAft>
        <a:defRPr sz="3200" kern="1200">
          <a:solidFill>
            <a:schemeClr val="bg1"/>
          </a:solidFill>
          <a:latin typeface="+mj-lt"/>
          <a:ea typeface="+mj-ea"/>
          <a:cs typeface="+mj-cs"/>
        </a:defRPr>
      </a:lvl1pPr>
      <a:lvl2pPr algn="ctr" rtl="0" fontAlgn="base">
        <a:spcBef>
          <a:spcPct val="0"/>
        </a:spcBef>
        <a:spcAft>
          <a:spcPct val="0"/>
        </a:spcAft>
        <a:defRPr sz="3200">
          <a:solidFill>
            <a:schemeClr val="bg1"/>
          </a:solidFill>
          <a:latin typeface="Calibri" panose="020F0502020204030204" pitchFamily="34" charset="0"/>
        </a:defRPr>
      </a:lvl2pPr>
      <a:lvl3pPr algn="ctr" rtl="0" fontAlgn="base">
        <a:spcBef>
          <a:spcPct val="0"/>
        </a:spcBef>
        <a:spcAft>
          <a:spcPct val="0"/>
        </a:spcAft>
        <a:defRPr sz="3200">
          <a:solidFill>
            <a:schemeClr val="bg1"/>
          </a:solidFill>
          <a:latin typeface="Calibri" panose="020F0502020204030204" pitchFamily="34" charset="0"/>
        </a:defRPr>
      </a:lvl3pPr>
      <a:lvl4pPr algn="ctr" rtl="0" fontAlgn="base">
        <a:spcBef>
          <a:spcPct val="0"/>
        </a:spcBef>
        <a:spcAft>
          <a:spcPct val="0"/>
        </a:spcAft>
        <a:defRPr sz="3200">
          <a:solidFill>
            <a:schemeClr val="bg1"/>
          </a:solidFill>
          <a:latin typeface="Calibri" panose="020F0502020204030204" pitchFamily="34" charset="0"/>
        </a:defRPr>
      </a:lvl4pPr>
      <a:lvl5pPr algn="ctr" rtl="0" fontAlgn="base">
        <a:spcBef>
          <a:spcPct val="0"/>
        </a:spcBef>
        <a:spcAft>
          <a:spcPct val="0"/>
        </a:spcAft>
        <a:defRPr sz="3200">
          <a:solidFill>
            <a:schemeClr val="bg1"/>
          </a:solidFill>
          <a:latin typeface="Calibri" panose="020F0502020204030204" pitchFamily="34" charset="0"/>
        </a:defRPr>
      </a:lvl5pPr>
      <a:lvl6pPr marL="457200" algn="ctr" rtl="0" fontAlgn="base">
        <a:spcBef>
          <a:spcPct val="0"/>
        </a:spcBef>
        <a:spcAft>
          <a:spcPct val="0"/>
        </a:spcAft>
        <a:defRPr sz="3200">
          <a:solidFill>
            <a:schemeClr val="bg1"/>
          </a:solidFill>
          <a:latin typeface="Calibri" panose="020F0502020204030204" pitchFamily="34" charset="0"/>
        </a:defRPr>
      </a:lvl6pPr>
      <a:lvl7pPr marL="914400" algn="ctr" rtl="0" fontAlgn="base">
        <a:spcBef>
          <a:spcPct val="0"/>
        </a:spcBef>
        <a:spcAft>
          <a:spcPct val="0"/>
        </a:spcAft>
        <a:defRPr sz="3200">
          <a:solidFill>
            <a:schemeClr val="bg1"/>
          </a:solidFill>
          <a:latin typeface="Calibri" panose="020F0502020204030204" pitchFamily="34" charset="0"/>
        </a:defRPr>
      </a:lvl7pPr>
      <a:lvl8pPr marL="1371600" algn="ctr" rtl="0" fontAlgn="base">
        <a:spcBef>
          <a:spcPct val="0"/>
        </a:spcBef>
        <a:spcAft>
          <a:spcPct val="0"/>
        </a:spcAft>
        <a:defRPr sz="3200">
          <a:solidFill>
            <a:schemeClr val="bg1"/>
          </a:solidFill>
          <a:latin typeface="Calibri" panose="020F0502020204030204" pitchFamily="34" charset="0"/>
        </a:defRPr>
      </a:lvl8pPr>
      <a:lvl9pPr marL="1828800" algn="ctr" rtl="0" fontAlgn="base">
        <a:spcBef>
          <a:spcPct val="0"/>
        </a:spcBef>
        <a:spcAft>
          <a:spcPct val="0"/>
        </a:spcAft>
        <a:defRPr sz="3200">
          <a:solidFill>
            <a:schemeClr val="bg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35.xml"/><Relationship Id="rId4" Type="http://schemas.openxmlformats.org/officeDocument/2006/relationships/image" Target="../media/image60.jpe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20.xml"/><Relationship Id="rId4" Type="http://schemas.openxmlformats.org/officeDocument/2006/relationships/image" Target="../media/image61.jpe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4.xml"/><Relationship Id="rId1" Type="http://schemas.openxmlformats.org/officeDocument/2006/relationships/slideLayout" Target="../slideLayouts/slideLayout19.xml"/><Relationship Id="rId4" Type="http://schemas.openxmlformats.org/officeDocument/2006/relationships/image" Target="../media/image62.jpe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5.xml"/><Relationship Id="rId1" Type="http://schemas.openxmlformats.org/officeDocument/2006/relationships/slideLayout" Target="../slideLayouts/slideLayout36.xml"/><Relationship Id="rId4" Type="http://schemas.openxmlformats.org/officeDocument/2006/relationships/image" Target="../media/image63.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3" Type="http://schemas.openxmlformats.org/officeDocument/2006/relationships/hyperlink" Target="http://json-schema.org/draft-06/schema" TargetMode="External"/><Relationship Id="rId2" Type="http://schemas.openxmlformats.org/officeDocument/2006/relationships/notesSlide" Target="../notesSlides/notesSlide163.xml"/><Relationship Id="rId1" Type="http://schemas.openxmlformats.org/officeDocument/2006/relationships/slideLayout" Target="../slideLayouts/slideLayout7.xml"/><Relationship Id="rId4" Type="http://schemas.openxmlformats.org/officeDocument/2006/relationships/hyperlink" Target="http://example.com/example.json" TargetMode="Externa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hyperlink" Target="http://schemastore.org/json/" TargetMode="External"/><Relationship Id="rId2" Type="http://schemas.openxmlformats.org/officeDocument/2006/relationships/notesSlide" Target="../notesSlides/notesSlide16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7.xml"/><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0.xml"/><Relationship Id="rId1" Type="http://schemas.openxmlformats.org/officeDocument/2006/relationships/slideLayout" Target="../slideLayouts/slideLayout42.xml"/><Relationship Id="rId4" Type="http://schemas.openxmlformats.org/officeDocument/2006/relationships/comments" Target="../comments/comment1.xml"/></Relationships>
</file>

<file path=ppt/slides/_rels/slide2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1.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2.xml"/><Relationship Id="rId1" Type="http://schemas.openxmlformats.org/officeDocument/2006/relationships/slideLayout" Target="../slideLayouts/slideLayout38.xml"/><Relationship Id="rId5" Type="http://schemas.openxmlformats.org/officeDocument/2006/relationships/image" Target="../media/image84.png"/><Relationship Id="rId4" Type="http://schemas.openxmlformats.org/officeDocument/2006/relationships/image" Target="../media/image83.png"/></Relationships>
</file>

<file path=ppt/slides/_rels/slide23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233.xml"/><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7.xml"/><Relationship Id="rId1" Type="http://schemas.openxmlformats.org/officeDocument/2006/relationships/slideLayout" Target="../slideLayouts/slideLayout7.xml"/><Relationship Id="rId5" Type="http://schemas.openxmlformats.org/officeDocument/2006/relationships/comments" Target="../comments/comment2.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gif"/><Relationship Id="rId4" Type="http://schemas.openxmlformats.org/officeDocument/2006/relationships/image" Target="../media/image44.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4.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3.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4.xml"/></Relationships>
</file>

<file path=ppt/slides/_rels/slide298.xml.rels><?xml version="1.0" encoding="UTF-8" standalone="yes"?>
<Relationships xmlns="http://schemas.openxmlformats.org/package/2006/relationships"><Relationship Id="rId3" Type="http://schemas.openxmlformats.org/officeDocument/2006/relationships/hyperlink" Target="https://en.wikipedia.org/wiki/BEA_Systems" TargetMode="External"/><Relationship Id="rId7" Type="http://schemas.openxmlformats.org/officeDocument/2006/relationships/image" Target="../media/image106.png"/><Relationship Id="rId2" Type="http://schemas.openxmlformats.org/officeDocument/2006/relationships/notesSlide" Target="../notesSlides/notesSlide296.xml"/><Relationship Id="rId1" Type="http://schemas.openxmlformats.org/officeDocument/2006/relationships/slideLayout" Target="../slideLayouts/slideLayout7.xml"/><Relationship Id="rId6" Type="http://schemas.openxmlformats.org/officeDocument/2006/relationships/hyperlink" Target="http://www.oasis-open.org/committees/tc_home.php?wg_abbrev=ws-tx" TargetMode="External"/><Relationship Id="rId5" Type="http://schemas.openxmlformats.org/officeDocument/2006/relationships/hyperlink" Target="https://en.wikipedia.org/wiki/Microsoft" TargetMode="External"/><Relationship Id="rId4" Type="http://schemas.openxmlformats.org/officeDocument/2006/relationships/hyperlink" Target="https://en.wikipedia.org/wiki/IBM" TargetMode="External"/></Relationships>
</file>

<file path=ppt/slides/_rels/slide299.xml.rels><?xml version="1.0" encoding="UTF-8" standalone="yes"?>
<Relationships xmlns="http://schemas.openxmlformats.org/package/2006/relationships"><Relationship Id="rId3" Type="http://schemas.openxmlformats.org/officeDocument/2006/relationships/hyperlink" Target="https://msdn.microsoft.com/en-us/library/7h3ystb6.aspx" TargetMode="External"/><Relationship Id="rId2" Type="http://schemas.openxmlformats.org/officeDocument/2006/relationships/notesSlide" Target="../notesSlides/notesSlide29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02.xml"/><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4.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07.xml"/><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10.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308.xml"/><Relationship Id="rId1" Type="http://schemas.openxmlformats.org/officeDocument/2006/relationships/slideLayout" Target="../slideLayouts/slideLayout4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jpe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4.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5.xml"/><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6.xml"/><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24.xml"/><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1EB27A88-729A-4806-B695-7C3E7D7E5755}"/>
              </a:ext>
            </a:extLst>
          </p:cNvPr>
          <p:cNvSpPr>
            <a:spLocks noGrp="1"/>
          </p:cNvSpPr>
          <p:nvPr>
            <p:ph type="subTitle" idx="1"/>
          </p:nvPr>
        </p:nvSpPr>
        <p:spPr>
          <a:xfrm rot="20916814">
            <a:off x="0" y="1516063"/>
            <a:ext cx="6423025" cy="642937"/>
          </a:xfrm>
        </p:spPr>
        <p:txBody>
          <a:bodyPr/>
          <a:lstStyle/>
          <a:p>
            <a:pPr fontAlgn="auto">
              <a:spcAft>
                <a:spcPts val="0"/>
              </a:spcAft>
              <a:defRPr/>
            </a:pPr>
            <a:r>
              <a:rPr lang="fr-FR" sz="3600" dirty="0"/>
              <a:t>Les datas flows</a:t>
            </a:r>
          </a:p>
        </p:txBody>
      </p:sp>
      <p:sp>
        <p:nvSpPr>
          <p:cNvPr id="2" name="Titre 1">
            <a:extLst>
              <a:ext uri="{FF2B5EF4-FFF2-40B4-BE49-F238E27FC236}">
                <a16:creationId xmlns:a16="http://schemas.microsoft.com/office/drawing/2014/main" id="{A298370F-EF6B-4B41-9D49-BF0AE23FE30B}"/>
              </a:ext>
            </a:extLst>
          </p:cNvPr>
          <p:cNvSpPr>
            <a:spLocks noGrp="1"/>
          </p:cNvSpPr>
          <p:nvPr>
            <p:ph type="ctrTitle"/>
          </p:nvPr>
        </p:nvSpPr>
        <p:spPr/>
        <p:txBody>
          <a:bodyPr/>
          <a:lstStyle/>
          <a:p>
            <a:pPr fontAlgn="auto">
              <a:spcAft>
                <a:spcPts val="0"/>
              </a:spcAft>
              <a:defRPr/>
            </a:pPr>
            <a:r>
              <a:rPr lang="fr-FR" dirty="0"/>
              <a:t>XML &amp; JSON</a:t>
            </a:r>
          </a:p>
        </p:txBody>
      </p:sp>
      <p:pic>
        <p:nvPicPr>
          <p:cNvPr id="26630" name="Picture 4" descr="https://www.percona.com/sites/default/files/json-logo.png">
            <a:extLst>
              <a:ext uri="{FF2B5EF4-FFF2-40B4-BE49-F238E27FC236}">
                <a16:creationId xmlns:a16="http://schemas.microsoft.com/office/drawing/2014/main" id="{2C1D2D54-9C99-4251-A7EB-DF9F3783C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38149">
            <a:off x="642938" y="2643188"/>
            <a:ext cx="2944812"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ZoneTexte 6">
            <a:extLst>
              <a:ext uri="{FF2B5EF4-FFF2-40B4-BE49-F238E27FC236}">
                <a16:creationId xmlns:a16="http://schemas.microsoft.com/office/drawing/2014/main" id="{19726FF1-E7F5-4550-835B-5FA42D7209BD}"/>
              </a:ext>
            </a:extLst>
          </p:cNvPr>
          <p:cNvSpPr txBox="1">
            <a:spLocks noChangeArrowheads="1"/>
          </p:cNvSpPr>
          <p:nvPr/>
        </p:nvSpPr>
        <p:spPr bwMode="auto">
          <a:xfrm rot="972649">
            <a:off x="5649913" y="2479675"/>
            <a:ext cx="2643187" cy="923925"/>
          </a:xfrm>
          <a:prstGeom prst="rect">
            <a:avLst/>
          </a:prstGeom>
          <a:blipFill dpi="0" rotWithShape="1">
            <a:blip r:embed="rId4">
              <a:alphaModFix amt="73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a:p>
            <a:pPr eaLnBrk="1" hangingPunct="1"/>
            <a:endParaRPr lang="fr-FR" altLang="fr-FR"/>
          </a:p>
          <a:p>
            <a:pPr eaLnBrk="1" hangingPunct="1"/>
            <a:endParaRPr lang="fr-FR" alt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FEA98-E71D-4058-AE02-46420D06B29D}"/>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d’internet</a:t>
            </a:r>
          </a:p>
        </p:txBody>
      </p:sp>
      <p:sp>
        <p:nvSpPr>
          <p:cNvPr id="3" name="Espace réservé du contenu 2">
            <a:extLst>
              <a:ext uri="{FF2B5EF4-FFF2-40B4-BE49-F238E27FC236}">
                <a16:creationId xmlns:a16="http://schemas.microsoft.com/office/drawing/2014/main" id="{F0E7F666-7F91-475A-8AF8-7BE7FA65F696}"/>
              </a:ext>
            </a:extLst>
          </p:cNvPr>
          <p:cNvSpPr>
            <a:spLocks noGrp="1"/>
          </p:cNvSpPr>
          <p:nvPr>
            <p:ph idx="1"/>
          </p:nvPr>
        </p:nvSpPr>
        <p:spPr/>
        <p:txBody>
          <a:bodyPr>
            <a:normAutofit fontScale="85000" lnSpcReduction="20000"/>
          </a:bodyPr>
          <a:lstStyle/>
          <a:p>
            <a:pPr fontAlgn="auto">
              <a:spcAft>
                <a:spcPts val="0"/>
              </a:spcAft>
              <a:defRPr/>
            </a:pPr>
            <a:r>
              <a:rPr lang="fr-FR" dirty="0"/>
              <a:t>protocoles d’ici &amp; d’antant</a:t>
            </a:r>
          </a:p>
          <a:p>
            <a:pPr lvl="1" fontAlgn="auto">
              <a:spcAft>
                <a:spcPts val="0"/>
              </a:spcAft>
              <a:defRPr/>
            </a:pPr>
            <a:r>
              <a:rPr lang="fr-FR" dirty="0"/>
              <a:t>http , ftp</a:t>
            </a:r>
          </a:p>
          <a:p>
            <a:pPr lvl="2" fontAlgn="auto">
              <a:spcAft>
                <a:spcPts val="0"/>
              </a:spcAft>
              <a:defRPr/>
            </a:pPr>
            <a:r>
              <a:rPr lang="fr-FR" dirty="0"/>
              <a:t>protocol TCP </a:t>
            </a:r>
            <a:r>
              <a:rPr lang="fr-FR" sz="1400" i="1" dirty="0"/>
              <a:t>inchangé</a:t>
            </a:r>
            <a:endParaRPr lang="fr-FR" i="1" dirty="0"/>
          </a:p>
          <a:p>
            <a:pPr lvl="3" fontAlgn="auto">
              <a:spcAft>
                <a:spcPts val="0"/>
              </a:spcAft>
              <a:defRPr/>
            </a:pPr>
            <a:endParaRPr lang="fr-FR" dirty="0"/>
          </a:p>
          <a:p>
            <a:pPr lvl="3" fontAlgn="auto">
              <a:spcAft>
                <a:spcPts val="0"/>
              </a:spcAft>
              <a:defRPr/>
            </a:pPr>
            <a:r>
              <a:rPr lang="fr-FR" dirty="0"/>
              <a:t>Protocol IP </a:t>
            </a:r>
            <a:r>
              <a:rPr lang="fr-FR" sz="1400" i="1" dirty="0">
                <a:solidFill>
                  <a:prstClr val="black"/>
                </a:solidFill>
              </a:rPr>
              <a:t>inchangé</a:t>
            </a:r>
            <a:endParaRPr lang="fr-FR" dirty="0"/>
          </a:p>
          <a:p>
            <a:pPr lvl="4" fontAlgn="auto">
              <a:spcAft>
                <a:spcPts val="0"/>
              </a:spcAft>
              <a:defRPr/>
            </a:pPr>
            <a:endParaRPr lang="fr-FR" dirty="0"/>
          </a:p>
          <a:p>
            <a:pPr lvl="4" fontAlgn="auto">
              <a:spcAft>
                <a:spcPts val="0"/>
              </a:spcAft>
              <a:defRPr/>
            </a:pPr>
            <a:r>
              <a:rPr lang="fr-FR" dirty="0"/>
              <a:t>DNS </a:t>
            </a:r>
            <a:r>
              <a:rPr lang="fr-FR" sz="1400" i="1" dirty="0">
                <a:solidFill>
                  <a:prstClr val="black"/>
                </a:solidFill>
              </a:rPr>
              <a:t>inchangé</a:t>
            </a:r>
            <a:endParaRPr lang="fr-FR" dirty="0"/>
          </a:p>
          <a:p>
            <a:pPr fontAlgn="auto">
              <a:spcAft>
                <a:spcPts val="0"/>
              </a:spcAft>
              <a:defRPr/>
            </a:pPr>
            <a:endParaRPr lang="fr-FR" dirty="0"/>
          </a:p>
          <a:p>
            <a:pPr fontAlgn="auto">
              <a:spcAft>
                <a:spcPts val="0"/>
              </a:spcAft>
              <a:defRPr/>
            </a:pPr>
            <a:r>
              <a:rPr lang="fr-FR" dirty="0"/>
              <a:t>Très peu de changements techniques</a:t>
            </a:r>
          </a:p>
          <a:p>
            <a:pPr fontAlgn="auto">
              <a:spcAft>
                <a:spcPts val="0"/>
              </a:spcAft>
              <a:buFont typeface="Arial" panose="020B0604020202020204" pitchFamily="34" charset="0"/>
              <a:buNone/>
              <a:defRPr/>
            </a:pPr>
            <a:r>
              <a:rPr lang="fr-FR" dirty="0"/>
              <a:t>hormis :</a:t>
            </a:r>
          </a:p>
          <a:p>
            <a:pPr lvl="1" fontAlgn="auto">
              <a:spcAft>
                <a:spcPts val="0"/>
              </a:spcAft>
              <a:defRPr/>
            </a:pPr>
            <a:r>
              <a:rPr lang="fr-FR" dirty="0"/>
              <a:t>Connexion : </a:t>
            </a:r>
          </a:p>
          <a:p>
            <a:pPr lvl="2" fontAlgn="auto">
              <a:spcAft>
                <a:spcPts val="0"/>
              </a:spcAft>
              <a:defRPr/>
            </a:pPr>
            <a:r>
              <a:rPr lang="fr-FR" dirty="0"/>
              <a:t>33.6k, 56k, 128k**</a:t>
            </a:r>
          </a:p>
          <a:p>
            <a:pPr lvl="2" fontAlgn="auto">
              <a:spcAft>
                <a:spcPts val="0"/>
              </a:spcAft>
              <a:defRPr/>
            </a:pPr>
            <a:r>
              <a:rPr lang="fr-FR" dirty="0"/>
              <a:t>netissimo, ADSL, ADSL2, ADSL2+,fibre**</a:t>
            </a:r>
          </a:p>
          <a:p>
            <a:pPr lvl="1" fontAlgn="auto">
              <a:spcAft>
                <a:spcPts val="0"/>
              </a:spcAft>
              <a:defRPr/>
            </a:pPr>
            <a:r>
              <a:rPr lang="fr-FR" dirty="0"/>
              <a:t>SSL</a:t>
            </a:r>
          </a:p>
          <a:p>
            <a:pPr lvl="2" fontAlgn="auto">
              <a:spcAft>
                <a:spcPts val="0"/>
              </a:spcAft>
              <a:defRPr/>
            </a:pPr>
            <a:r>
              <a:rPr lang="fr-FR" dirty="0"/>
              <a:t>https, sftp, …</a:t>
            </a:r>
          </a:p>
        </p:txBody>
      </p:sp>
      <p:grpSp>
        <p:nvGrpSpPr>
          <p:cNvPr id="45062" name="Groupe 5">
            <a:extLst>
              <a:ext uri="{FF2B5EF4-FFF2-40B4-BE49-F238E27FC236}">
                <a16:creationId xmlns:a16="http://schemas.microsoft.com/office/drawing/2014/main" id="{2A61D4E2-4AF6-48FE-8D03-2ACD69C73F92}"/>
              </a:ext>
            </a:extLst>
          </p:cNvPr>
          <p:cNvGrpSpPr>
            <a:grpSpLocks/>
          </p:cNvGrpSpPr>
          <p:nvPr/>
        </p:nvGrpSpPr>
        <p:grpSpPr bwMode="auto">
          <a:xfrm>
            <a:off x="6084888" y="1130300"/>
            <a:ext cx="2857500" cy="2857500"/>
            <a:chOff x="4857752" y="1500174"/>
            <a:chExt cx="2857500" cy="2857500"/>
          </a:xfrm>
        </p:grpSpPr>
        <p:pic>
          <p:nvPicPr>
            <p:cNvPr id="45064" name="Picture 5" descr="C:\Users\Alex\Desktop\unnamed.png">
              <a:extLst>
                <a:ext uri="{FF2B5EF4-FFF2-40B4-BE49-F238E27FC236}">
                  <a16:creationId xmlns:a16="http://schemas.microsoft.com/office/drawing/2014/main" id="{0A73E27A-D193-433A-A5A9-9F23F00A9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2" y="1500174"/>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5" name="ZoneTexte 4">
              <a:extLst>
                <a:ext uri="{FF2B5EF4-FFF2-40B4-BE49-F238E27FC236}">
                  <a16:creationId xmlns:a16="http://schemas.microsoft.com/office/drawing/2014/main" id="{072FECD5-8F24-43EE-BD9C-A2D82A3156BB}"/>
                </a:ext>
              </a:extLst>
            </p:cNvPr>
            <p:cNvSpPr txBox="1">
              <a:spLocks noChangeArrowheads="1"/>
            </p:cNvSpPr>
            <p:nvPr/>
          </p:nvSpPr>
          <p:spPr bwMode="auto">
            <a:xfrm rot="-180987">
              <a:off x="5072014" y="2008848"/>
              <a:ext cx="2430671"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solidFill>
                    <a:schemeClr val="tx2"/>
                  </a:solidFill>
                  <a:latin typeface="Permanent Marker" panose="02000000000000000000" pitchFamily="2" charset="0"/>
                  <a:ea typeface="Permanent Marker" panose="02000000000000000000" pitchFamily="2" charset="0"/>
                  <a:cs typeface="Permanent Marker" panose="02000000000000000000" pitchFamily="2" charset="0"/>
                </a:rPr>
                <a:t>HTTP 1.1</a:t>
              </a:r>
            </a:p>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toujours d’ actualité</a:t>
              </a:r>
            </a:p>
            <a:p>
              <a:pPr eaLnBrk="1" hangingPunct="1"/>
              <a:endParaRPr lang="fr-FR" altLang="fr-FR">
                <a:latin typeface="Permanent Marker" panose="02000000000000000000" pitchFamily="2" charset="0"/>
                <a:ea typeface="Permanent Marker" panose="02000000000000000000" pitchFamily="2" charset="0"/>
                <a:cs typeface="Permanent Marker" panose="02000000000000000000" pitchFamily="2" charset="0"/>
              </a:endParaRPr>
            </a:p>
            <a:p>
              <a:pP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existe : 1.0 1.1, 2.0</a:t>
              </a:r>
            </a:p>
            <a:p>
              <a:pPr eaLnBrk="1" hangingPunct="1"/>
              <a:endParaRPr lang="fr-FR" altLang="fr-FR">
                <a:latin typeface="Permanent Marker" panose="02000000000000000000" pitchFamily="2" charset="0"/>
                <a:ea typeface="Permanent Marker" panose="02000000000000000000" pitchFamily="2" charset="0"/>
                <a:cs typeface="Permanent Marker" panose="02000000000000000000" pitchFamily="2" charset="0"/>
              </a:endParaRPr>
            </a:p>
            <a:p>
              <a:pPr eaLnBrk="1" hangingPunct="1"/>
              <a:r>
                <a:rPr lang="fr-FR" altLang="fr-FR" sz="1400">
                  <a:latin typeface="Permanent Marker" panose="02000000000000000000" pitchFamily="2" charset="0"/>
                  <a:ea typeface="Permanent Marker" panose="02000000000000000000" pitchFamily="2" charset="0"/>
                  <a:cs typeface="Permanent Marker" panose="02000000000000000000" pitchFamily="2" charset="0"/>
                </a:rPr>
                <a:t>2.0 succédera a 1.1</a:t>
              </a:r>
              <a:endParaRPr lang="fr-FR" altLang="fr-FR">
                <a:latin typeface="Permanent Marker" panose="02000000000000000000" pitchFamily="2" charset="0"/>
                <a:ea typeface="Permanent Marker" panose="02000000000000000000" pitchFamily="2" charset="0"/>
                <a:cs typeface="Permanent Marker" panose="02000000000000000000" pitchFamily="2" charset="0"/>
              </a:endParaRPr>
            </a:p>
          </p:txBody>
        </p:sp>
      </p:grpSp>
      <p:sp>
        <p:nvSpPr>
          <p:cNvPr id="45063" name="ZoneTexte 6">
            <a:extLst>
              <a:ext uri="{FF2B5EF4-FFF2-40B4-BE49-F238E27FC236}">
                <a16:creationId xmlns:a16="http://schemas.microsoft.com/office/drawing/2014/main" id="{D11535D9-631B-40CF-B970-5C3FAF8188AC}"/>
              </a:ext>
            </a:extLst>
          </p:cNvPr>
          <p:cNvSpPr txBox="1">
            <a:spLocks noChangeArrowheads="1"/>
          </p:cNvSpPr>
          <p:nvPr/>
        </p:nvSpPr>
        <p:spPr bwMode="auto">
          <a:xfrm>
            <a:off x="7072313" y="5786438"/>
            <a:ext cx="1301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**chanceux</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a:extLst>
              <a:ext uri="{FF2B5EF4-FFF2-40B4-BE49-F238E27FC236}">
                <a16:creationId xmlns:a16="http://schemas.microsoft.com/office/drawing/2014/main" id="{34278561-CF6E-4744-95CE-E1941237F28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2387" name="Rectangle 3">
            <a:extLst>
              <a:ext uri="{FF2B5EF4-FFF2-40B4-BE49-F238E27FC236}">
                <a16:creationId xmlns:a16="http://schemas.microsoft.com/office/drawing/2014/main" id="{0F687F75-FDDB-4F14-AE00-2A2DD8EC4AED}"/>
              </a:ext>
            </a:extLst>
          </p:cNvPr>
          <p:cNvSpPr>
            <a:spLocks noGrp="1" noChangeArrowheads="1"/>
          </p:cNvSpPr>
          <p:nvPr>
            <p:ph idx="1"/>
          </p:nvPr>
        </p:nvSpPr>
        <p:spPr/>
        <p:txBody>
          <a:bodyPr>
            <a:normAutofit fontScale="92500" lnSpcReduction="10000"/>
          </a:bodyPr>
          <a:lstStyle/>
          <a:p>
            <a:pPr fontAlgn="auto">
              <a:spcAft>
                <a:spcPts val="0"/>
              </a:spcAft>
              <a:defRPr/>
            </a:pPr>
            <a:r>
              <a:rPr lang="fr-FR"/>
              <a:t>Définition du vocabulaire</a:t>
            </a:r>
          </a:p>
          <a:p>
            <a:pPr lvl="1" fontAlgn="auto">
              <a:spcAft>
                <a:spcPts val="0"/>
              </a:spcAft>
              <a:defRPr/>
            </a:pPr>
            <a:r>
              <a:rPr lang="fr-FR"/>
              <a:t> les schémas permettent de définir un vocabulaire</a:t>
            </a:r>
          </a:p>
          <a:p>
            <a:pPr lvl="1" fontAlgn="auto">
              <a:spcAft>
                <a:spcPts val="0"/>
              </a:spcAft>
              <a:defRPr/>
            </a:pPr>
            <a:r>
              <a:rPr lang="fr-FR"/>
              <a:t> des noms d'éléments</a:t>
            </a:r>
          </a:p>
          <a:p>
            <a:pPr lvl="1" fontAlgn="auto">
              <a:spcAft>
                <a:spcPts val="0"/>
              </a:spcAft>
              <a:defRPr/>
            </a:pPr>
            <a:r>
              <a:rPr lang="fr-FR"/>
              <a:t> des noms d'attributs</a:t>
            </a:r>
          </a:p>
          <a:p>
            <a:pPr lvl="1" fontAlgn="auto">
              <a:spcAft>
                <a:spcPts val="0"/>
              </a:spcAft>
              <a:defRPr/>
            </a:pPr>
            <a:endParaRPr lang="fr-FR"/>
          </a:p>
          <a:p>
            <a:pPr fontAlgn="auto">
              <a:spcAft>
                <a:spcPts val="0"/>
              </a:spcAft>
              <a:defRPr/>
            </a:pPr>
            <a:r>
              <a:rPr lang="fr-FR"/>
              <a:t>Et d'une grammaire !</a:t>
            </a:r>
          </a:p>
          <a:p>
            <a:pPr lvl="1" fontAlgn="auto">
              <a:spcAft>
                <a:spcPts val="0"/>
              </a:spcAft>
              <a:defRPr/>
            </a:pPr>
            <a:r>
              <a:rPr lang="fr-FR"/>
              <a:t> et des règles de grammaires à respecter</a:t>
            </a:r>
          </a:p>
          <a:p>
            <a:pPr lvl="1" fontAlgn="auto">
              <a:spcAft>
                <a:spcPts val="0"/>
              </a:spcAft>
              <a:defRPr/>
            </a:pPr>
            <a:r>
              <a:rPr lang="fr-FR"/>
              <a:t> des types de données à respecter</a:t>
            </a:r>
          </a:p>
          <a:p>
            <a:pPr lvl="1" fontAlgn="auto">
              <a:spcAft>
                <a:spcPts val="0"/>
              </a:spcAft>
              <a:defRPr/>
            </a:pPr>
            <a:r>
              <a:rPr lang="fr-FR"/>
              <a:t> des limitations / restrictions</a:t>
            </a:r>
          </a:p>
          <a:p>
            <a:pPr lvl="1" fontAlgn="auto">
              <a:spcAft>
                <a:spcPts val="0"/>
              </a:spcAft>
              <a:defRPr/>
            </a:pPr>
            <a:r>
              <a:rPr lang="fr-FR"/>
              <a:t> des structures de données (imbrications, relations, séquences, choix…)</a:t>
            </a:r>
          </a:p>
        </p:txBody>
      </p:sp>
      <p:sp>
        <p:nvSpPr>
          <p:cNvPr id="5" name="Rectangle 13">
            <a:extLst>
              <a:ext uri="{FF2B5EF4-FFF2-40B4-BE49-F238E27FC236}">
                <a16:creationId xmlns:a16="http://schemas.microsoft.com/office/drawing/2014/main" id="{621A0D51-20D0-4FBC-8698-83384FBB90D5}"/>
              </a:ext>
            </a:extLst>
          </p:cNvPr>
          <p:cNvSpPr>
            <a:spLocks noGrp="1" noChangeArrowheads="1"/>
          </p:cNvSpPr>
          <p:nvPr>
            <p:ph type="sldNum" sz="quarter" idx="12"/>
          </p:nvPr>
        </p:nvSpPr>
        <p:spPr/>
        <p:txBody>
          <a:bodyPr>
            <a:normAutofit/>
          </a:bodyPr>
          <a:lstStyle/>
          <a:p>
            <a:pPr>
              <a:defRPr/>
            </a:pPr>
            <a:fld id="{743559CF-F991-46A0-8551-685C951A1794}" type="slidenum">
              <a:rPr lang="fr-FR"/>
              <a:pPr>
                <a:defRPr/>
              </a:pPr>
              <a:t>100</a:t>
            </a:fld>
            <a:endParaRPr lang="fr-FR"/>
          </a:p>
        </p:txBody>
      </p:sp>
      <p:sp>
        <p:nvSpPr>
          <p:cNvPr id="229383" name="Text Box 4">
            <a:extLst>
              <a:ext uri="{FF2B5EF4-FFF2-40B4-BE49-F238E27FC236}">
                <a16:creationId xmlns:a16="http://schemas.microsoft.com/office/drawing/2014/main" id="{59765ABE-92F9-48E1-BF66-061B6FDBA26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a:extLst>
              <a:ext uri="{FF2B5EF4-FFF2-40B4-BE49-F238E27FC236}">
                <a16:creationId xmlns:a16="http://schemas.microsoft.com/office/drawing/2014/main" id="{E7664FB9-6E13-4A0E-B367-D1555CF2B3D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4435" name="Rectangle 3">
            <a:extLst>
              <a:ext uri="{FF2B5EF4-FFF2-40B4-BE49-F238E27FC236}">
                <a16:creationId xmlns:a16="http://schemas.microsoft.com/office/drawing/2014/main" id="{B68B4557-3767-458C-9C33-C69409F122A1}"/>
              </a:ext>
            </a:extLst>
          </p:cNvPr>
          <p:cNvSpPr>
            <a:spLocks noGrp="1" noChangeArrowheads="1"/>
          </p:cNvSpPr>
          <p:nvPr>
            <p:ph idx="1"/>
          </p:nvPr>
        </p:nvSpPr>
        <p:spPr/>
        <p:txBody>
          <a:bodyPr>
            <a:normAutofit fontScale="92500" lnSpcReduction="10000"/>
          </a:bodyPr>
          <a:lstStyle/>
          <a:p>
            <a:pPr fontAlgn="auto">
              <a:spcAft>
                <a:spcPts val="0"/>
              </a:spcAft>
              <a:defRPr/>
            </a:pPr>
            <a:r>
              <a:rPr lang="fr-FR"/>
              <a:t>Validation</a:t>
            </a:r>
          </a:p>
          <a:p>
            <a:pPr lvl="1" fontAlgn="auto">
              <a:spcAft>
                <a:spcPts val="0"/>
              </a:spcAft>
              <a:defRPr/>
            </a:pPr>
            <a:r>
              <a:rPr lang="fr-FR"/>
              <a:t> De la même manière que pour les DTD, les documents XML liés à un schéma peuvent être validés selon ce schéma</a:t>
            </a:r>
          </a:p>
          <a:p>
            <a:pPr lvl="1" fontAlgn="auto">
              <a:spcAft>
                <a:spcPts val="0"/>
              </a:spcAft>
              <a:defRPr/>
            </a:pPr>
            <a:endParaRPr lang="fr-FR"/>
          </a:p>
          <a:p>
            <a:pPr fontAlgn="auto">
              <a:spcAft>
                <a:spcPts val="0"/>
              </a:spcAft>
              <a:defRPr/>
            </a:pPr>
            <a:r>
              <a:rPr lang="fr-FR"/>
              <a:t>Spécificité</a:t>
            </a:r>
          </a:p>
          <a:p>
            <a:pPr lvl="1" fontAlgn="auto">
              <a:spcAft>
                <a:spcPts val="0"/>
              </a:spcAft>
              <a:defRPr/>
            </a:pPr>
            <a:r>
              <a:rPr lang="fr-FR"/>
              <a:t> La validation par schéma est plus puissante que celle par DTD puisqu'elle tient compte de types natifs ou utilisateur</a:t>
            </a:r>
          </a:p>
          <a:p>
            <a:pPr lvl="1" fontAlgn="auto">
              <a:spcAft>
                <a:spcPts val="0"/>
              </a:spcAft>
              <a:defRPr/>
            </a:pPr>
            <a:r>
              <a:rPr lang="fr-FR"/>
              <a:t> Des éléments conceptuellement différents mais portant les mêmes noms peuvent être analysés en fonction de leur position dans l'arbre XML</a:t>
            </a:r>
          </a:p>
        </p:txBody>
      </p:sp>
      <p:sp>
        <p:nvSpPr>
          <p:cNvPr id="5" name="Rectangle 13">
            <a:extLst>
              <a:ext uri="{FF2B5EF4-FFF2-40B4-BE49-F238E27FC236}">
                <a16:creationId xmlns:a16="http://schemas.microsoft.com/office/drawing/2014/main" id="{0AC7487F-36AB-488F-B06C-125AC4EA46B6}"/>
              </a:ext>
            </a:extLst>
          </p:cNvPr>
          <p:cNvSpPr>
            <a:spLocks noGrp="1" noChangeArrowheads="1"/>
          </p:cNvSpPr>
          <p:nvPr>
            <p:ph type="sldNum" sz="quarter" idx="12"/>
          </p:nvPr>
        </p:nvSpPr>
        <p:spPr/>
        <p:txBody>
          <a:bodyPr>
            <a:normAutofit/>
          </a:bodyPr>
          <a:lstStyle/>
          <a:p>
            <a:pPr>
              <a:defRPr/>
            </a:pPr>
            <a:fld id="{DFB77189-08A5-4351-A9E9-95B87242785F}" type="slidenum">
              <a:rPr lang="fr-FR"/>
              <a:pPr>
                <a:defRPr/>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AutoShape 2">
            <a:extLst>
              <a:ext uri="{FF2B5EF4-FFF2-40B4-BE49-F238E27FC236}">
                <a16:creationId xmlns:a16="http://schemas.microsoft.com/office/drawing/2014/main" id="{C006F3D1-70F5-424C-BF8E-97AAE4E36F2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1556483" name="Rectangle 3">
            <a:extLst>
              <a:ext uri="{FF2B5EF4-FFF2-40B4-BE49-F238E27FC236}">
                <a16:creationId xmlns:a16="http://schemas.microsoft.com/office/drawing/2014/main" id="{5BFAC5E3-C48A-4CB9-BCD6-C8D8624A8358}"/>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Types natifs (</a:t>
            </a:r>
            <a:r>
              <a:rPr lang="fr-FR" dirty="0" err="1"/>
              <a:t>built</a:t>
            </a:r>
            <a:r>
              <a:rPr lang="fr-FR" dirty="0"/>
              <a:t>-in)</a:t>
            </a:r>
          </a:p>
          <a:p>
            <a:pPr lvl="1" fontAlgn="auto">
              <a:spcAft>
                <a:spcPts val="0"/>
              </a:spcAft>
              <a:defRPr/>
            </a:pPr>
            <a:r>
              <a:rPr lang="fr-FR" dirty="0"/>
              <a:t> il existe </a:t>
            </a:r>
            <a:r>
              <a:rPr lang="fr-FR" b="1" dirty="0"/>
              <a:t>25 types natifs </a:t>
            </a:r>
            <a:r>
              <a:rPr lang="fr-FR" dirty="0"/>
              <a:t>aux XML schémas tels que :</a:t>
            </a:r>
            <a:br>
              <a:rPr lang="fr-FR" dirty="0"/>
            </a:br>
            <a:r>
              <a:rPr lang="fr-FR" b="1" i="1" dirty="0"/>
              <a:t>string, </a:t>
            </a:r>
            <a:r>
              <a:rPr lang="fr-FR" b="1" i="1" dirty="0" err="1"/>
              <a:t>boolean</a:t>
            </a:r>
            <a:r>
              <a:rPr lang="fr-FR" b="1" i="1" dirty="0"/>
              <a:t>, date, </a:t>
            </a:r>
            <a:r>
              <a:rPr lang="fr-FR" b="1" i="1" dirty="0" err="1"/>
              <a:t>decimal</a:t>
            </a:r>
            <a:r>
              <a:rPr lang="fr-FR" b="1" i="1" dirty="0"/>
              <a:t>, </a:t>
            </a:r>
            <a:r>
              <a:rPr lang="fr-FR" b="1" i="1" dirty="0" err="1"/>
              <a:t>integer</a:t>
            </a:r>
            <a:r>
              <a:rPr lang="fr-FR" dirty="0"/>
              <a:t>…</a:t>
            </a:r>
          </a:p>
          <a:p>
            <a:pPr lvl="1" fontAlgn="auto">
              <a:spcAft>
                <a:spcPts val="0"/>
              </a:spcAft>
              <a:defRPr/>
            </a:pPr>
            <a:endParaRPr lang="fr-FR" dirty="0"/>
          </a:p>
          <a:p>
            <a:pPr lvl="1" fontAlgn="auto">
              <a:spcAft>
                <a:spcPts val="0"/>
              </a:spcAft>
              <a:defRPr/>
            </a:pPr>
            <a:r>
              <a:rPr lang="fr-FR" dirty="0"/>
              <a:t>On fait d'ailleurs référence aux types définis dans les schémas dans d'autres vocabulaires (SVG, </a:t>
            </a:r>
            <a:r>
              <a:rPr lang="fr-FR" dirty="0" err="1"/>
              <a:t>XForms</a:t>
            </a:r>
            <a:r>
              <a:rPr lang="fr-FR" dirty="0"/>
              <a:t>…) afin de bien faire référence aux mêmes types de données</a:t>
            </a:r>
          </a:p>
          <a:p>
            <a:pPr lvl="1" fontAlgn="auto">
              <a:spcAft>
                <a:spcPts val="0"/>
              </a:spcAft>
              <a:defRPr/>
            </a:pPr>
            <a:endParaRPr lang="fr-FR" dirty="0"/>
          </a:p>
          <a:p>
            <a:pPr fontAlgn="auto">
              <a:spcAft>
                <a:spcPts val="0"/>
              </a:spcAft>
              <a:defRPr/>
            </a:pPr>
            <a:r>
              <a:rPr lang="fr-FR" dirty="0"/>
              <a:t>Types personnalisés</a:t>
            </a:r>
          </a:p>
          <a:p>
            <a:pPr lvl="1" fontAlgn="auto">
              <a:spcAft>
                <a:spcPts val="0"/>
              </a:spcAft>
              <a:defRPr/>
            </a:pPr>
            <a:r>
              <a:rPr lang="fr-FR" dirty="0"/>
              <a:t> On peut définir des types personnalisés à l'aides des éléments :</a:t>
            </a:r>
            <a:br>
              <a:rPr lang="fr-FR" dirty="0"/>
            </a:br>
            <a:r>
              <a:rPr lang="fr-FR" dirty="0"/>
              <a:t>&lt;</a:t>
            </a:r>
            <a:r>
              <a:rPr lang="fr-FR" b="1" dirty="0" err="1">
                <a:solidFill>
                  <a:schemeClr val="tx2"/>
                </a:solidFill>
              </a:rPr>
              <a:t>simpleType</a:t>
            </a:r>
            <a:r>
              <a:rPr lang="fr-FR" dirty="0"/>
              <a:t>&gt;</a:t>
            </a:r>
            <a:br>
              <a:rPr lang="fr-FR" dirty="0"/>
            </a:br>
            <a:r>
              <a:rPr lang="fr-FR" dirty="0"/>
              <a:t>&lt;</a:t>
            </a:r>
            <a:r>
              <a:rPr lang="fr-FR" b="1" dirty="0" err="1">
                <a:solidFill>
                  <a:schemeClr val="tx2"/>
                </a:solidFill>
              </a:rPr>
              <a:t>complexType</a:t>
            </a:r>
            <a:r>
              <a:rPr lang="fr-FR" dirty="0"/>
              <a:t>&gt;</a:t>
            </a:r>
          </a:p>
        </p:txBody>
      </p:sp>
      <p:sp>
        <p:nvSpPr>
          <p:cNvPr id="5" name="Rectangle 13">
            <a:extLst>
              <a:ext uri="{FF2B5EF4-FFF2-40B4-BE49-F238E27FC236}">
                <a16:creationId xmlns:a16="http://schemas.microsoft.com/office/drawing/2014/main" id="{8EAA6FDC-7D3F-4F3E-8602-5CAF5B591DA3}"/>
              </a:ext>
            </a:extLst>
          </p:cNvPr>
          <p:cNvSpPr>
            <a:spLocks noGrp="1" noChangeArrowheads="1"/>
          </p:cNvSpPr>
          <p:nvPr>
            <p:ph type="sldNum" sz="quarter" idx="12"/>
          </p:nvPr>
        </p:nvSpPr>
        <p:spPr/>
        <p:txBody>
          <a:bodyPr>
            <a:normAutofit/>
          </a:bodyPr>
          <a:lstStyle/>
          <a:p>
            <a:pPr>
              <a:defRPr/>
            </a:pPr>
            <a:fld id="{EED3EAB1-77C9-460F-809E-55A56071BDA9}" type="slidenum">
              <a:rPr lang="fr-FR"/>
              <a:pPr>
                <a:defRPr/>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02D040-1EE4-4148-A89F-C16FEA7EB6E6}"/>
              </a:ext>
            </a:extLst>
          </p:cNvPr>
          <p:cNvSpPr>
            <a:spLocks noGrp="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4" name="Espace réservé du numéro de diapositive 3">
            <a:extLst>
              <a:ext uri="{FF2B5EF4-FFF2-40B4-BE49-F238E27FC236}">
                <a16:creationId xmlns:a16="http://schemas.microsoft.com/office/drawing/2014/main" id="{D5158EA3-050F-44F6-AB72-46C3DE7F889E}"/>
              </a:ext>
            </a:extLst>
          </p:cNvPr>
          <p:cNvSpPr>
            <a:spLocks noGrp="1"/>
          </p:cNvSpPr>
          <p:nvPr>
            <p:ph type="sldNum" sz="quarter" idx="12"/>
          </p:nvPr>
        </p:nvSpPr>
        <p:spPr/>
        <p:txBody>
          <a:bodyPr/>
          <a:lstStyle/>
          <a:p>
            <a:pPr>
              <a:defRPr/>
            </a:pPr>
            <a:fld id="{DF54A6D1-145A-419E-A841-B484387435B4}" type="slidenum">
              <a:rPr lang="fr-FR"/>
              <a:pPr>
                <a:defRPr/>
              </a:pPr>
              <a:t>103</a:t>
            </a:fld>
            <a:endParaRPr lang="fr-FR"/>
          </a:p>
        </p:txBody>
      </p:sp>
      <p:sp>
        <p:nvSpPr>
          <p:cNvPr id="8" name="Rectangle à coins arrondis 7">
            <a:extLst>
              <a:ext uri="{FF2B5EF4-FFF2-40B4-BE49-F238E27FC236}">
                <a16:creationId xmlns:a16="http://schemas.microsoft.com/office/drawing/2014/main" id="{1243EBD1-8F0B-459F-ACB3-2248055F29EB}"/>
              </a:ext>
            </a:extLst>
          </p:cNvPr>
          <p:cNvSpPr/>
          <p:nvPr/>
        </p:nvSpPr>
        <p:spPr>
          <a:xfrm>
            <a:off x="3071813" y="3429000"/>
            <a:ext cx="5715000" cy="2928938"/>
          </a:xfrm>
          <a:prstGeom prst="roundRect">
            <a:avLst/>
          </a:prstGeom>
        </p:spPr>
        <p:style>
          <a:lnRef idx="1">
            <a:schemeClr val="accent4"/>
          </a:lnRef>
          <a:fillRef idx="2">
            <a:schemeClr val="accent4"/>
          </a:fillRef>
          <a:effectRef idx="1">
            <a:schemeClr val="accent4"/>
          </a:effectRef>
          <a:fontRef idx="minor">
            <a:schemeClr val="dk1"/>
          </a:fontRef>
        </p:style>
        <p:txBody>
          <a:bodyPr anchor="b"/>
          <a:lstStyle/>
          <a:p>
            <a:pPr algn="ctr" eaLnBrk="1" fontAlgn="auto" hangingPunct="1">
              <a:spcBef>
                <a:spcPts val="0"/>
              </a:spcBef>
              <a:spcAft>
                <a:spcPts val="0"/>
              </a:spcAft>
              <a:defRPr/>
            </a:pPr>
            <a:r>
              <a:rPr lang="fr-FR" sz="2800" b="1" dirty="0" err="1"/>
              <a:t>ComplexType</a:t>
            </a:r>
            <a:endParaRPr lang="fr-FR" sz="2800" b="1" dirty="0"/>
          </a:p>
        </p:txBody>
      </p:sp>
      <p:sp>
        <p:nvSpPr>
          <p:cNvPr id="9" name="Rectangle à coins arrondis 8">
            <a:extLst>
              <a:ext uri="{FF2B5EF4-FFF2-40B4-BE49-F238E27FC236}">
                <a16:creationId xmlns:a16="http://schemas.microsoft.com/office/drawing/2014/main" id="{D3957FE4-5CD7-4B92-9F1B-8ED8CC2AE668}"/>
              </a:ext>
            </a:extLst>
          </p:cNvPr>
          <p:cNvSpPr/>
          <p:nvPr/>
        </p:nvSpPr>
        <p:spPr>
          <a:xfrm>
            <a:off x="142875" y="3429000"/>
            <a:ext cx="2714625" cy="2214563"/>
          </a:xfrm>
          <a:prstGeom prst="roundRect">
            <a:avLst/>
          </a:prstGeom>
        </p:spPr>
        <p:style>
          <a:lnRef idx="1">
            <a:schemeClr val="accent3"/>
          </a:lnRef>
          <a:fillRef idx="2">
            <a:schemeClr val="accent3"/>
          </a:fillRef>
          <a:effectRef idx="1">
            <a:schemeClr val="accent3"/>
          </a:effectRef>
          <a:fontRef idx="minor">
            <a:schemeClr val="dk1"/>
          </a:fontRef>
        </p:style>
        <p:txBody>
          <a:bodyPr anchor="b"/>
          <a:lstStyle/>
          <a:p>
            <a:pPr algn="ctr" eaLnBrk="1" fontAlgn="auto" hangingPunct="1">
              <a:spcBef>
                <a:spcPts val="0"/>
              </a:spcBef>
              <a:spcAft>
                <a:spcPts val="0"/>
              </a:spcAft>
              <a:defRPr/>
            </a:pPr>
            <a:r>
              <a:rPr lang="fr-FR" sz="2800" b="1" dirty="0" err="1"/>
              <a:t>SimpleType</a:t>
            </a:r>
            <a:endParaRPr lang="fr-FR" sz="2800" b="1" dirty="0"/>
          </a:p>
        </p:txBody>
      </p:sp>
      <p:graphicFrame>
        <p:nvGraphicFramePr>
          <p:cNvPr id="7" name="Espace réservé du contenu 6">
            <a:extLst>
              <a:ext uri="{FF2B5EF4-FFF2-40B4-BE49-F238E27FC236}">
                <a16:creationId xmlns:a16="http://schemas.microsoft.com/office/drawing/2014/main" id="{B10C8AEE-8CC5-40BD-8366-D65EA3997C19}"/>
              </a:ext>
            </a:extLst>
          </p:cNvPr>
          <p:cNvGraphicFramePr>
            <a:graphicFrameLocks noGrp="1"/>
          </p:cNvGraphicFramePr>
          <p:nvPr>
            <p:ph idx="1"/>
          </p:nvPr>
        </p:nvGraphicFramePr>
        <p:xfrm>
          <a:off x="285750" y="1143000"/>
          <a:ext cx="8572500" cy="5286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3">
            <a:extLst>
              <a:ext uri="{FF2B5EF4-FFF2-40B4-BE49-F238E27FC236}">
                <a16:creationId xmlns:a16="http://schemas.microsoft.com/office/drawing/2014/main" id="{80A2160B-B2C3-49F1-B75E-8D18EE40A152}"/>
              </a:ext>
            </a:extLst>
          </p:cNvPr>
          <p:cNvSpPr txBox="1">
            <a:spLocks noChangeArrowheads="1"/>
          </p:cNvSpPr>
          <p:nvPr/>
        </p:nvSpPr>
        <p:spPr>
          <a:xfrm>
            <a:off x="4000500" y="1285875"/>
            <a:ext cx="4857750" cy="1714500"/>
          </a:xfrm>
          <a:prstGeom prst="rect">
            <a:avLst/>
          </a:prstGeom>
          <a:solidFill>
            <a:schemeClr val="bg1">
              <a:alpha val="74000"/>
            </a:schemeClr>
          </a:solidFill>
          <a:ln>
            <a:solidFill>
              <a:schemeClr val="bg1">
                <a:lumMod val="85000"/>
              </a:schemeClr>
            </a:solidFill>
          </a:ln>
        </p:spPr>
        <p:txBody>
          <a:bodyPr>
            <a:normAutofit/>
          </a:bodyPr>
          <a:lstStyle/>
          <a:p>
            <a:pPr marL="342900" indent="-342900" algn="ctr" eaLnBrk="1" fontAlgn="auto" hangingPunct="1">
              <a:spcBef>
                <a:spcPct val="20000"/>
              </a:spcBef>
              <a:spcAft>
                <a:spcPts val="0"/>
              </a:spcAft>
              <a:defRPr/>
            </a:pPr>
            <a:r>
              <a:rPr lang="fr-FR" sz="3200" dirty="0">
                <a:latin typeface="+mn-lt"/>
              </a:rPr>
              <a:t>Pour créer un élément en </a:t>
            </a:r>
            <a:r>
              <a:rPr lang="fr-FR" sz="3200" dirty="0" err="1">
                <a:latin typeface="+mn-lt"/>
              </a:rPr>
              <a:t>xsd</a:t>
            </a:r>
            <a:r>
              <a:rPr lang="fr-FR" sz="3200" dirty="0">
                <a:latin typeface="+mn-lt"/>
              </a:rPr>
              <a:t> on doit se poser ces questions.</a:t>
            </a:r>
            <a:endParaRPr lang="fr-FR" sz="2800" dirty="0">
              <a:latin typeface="+mn-l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AutoShape 2">
            <a:extLst>
              <a:ext uri="{FF2B5EF4-FFF2-40B4-BE49-F238E27FC236}">
                <a16:creationId xmlns:a16="http://schemas.microsoft.com/office/drawing/2014/main" id="{0C49BAE9-D940-4CB5-AD4E-0794F915391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8531" name="Rectangle 3">
            <a:extLst>
              <a:ext uri="{FF2B5EF4-FFF2-40B4-BE49-F238E27FC236}">
                <a16:creationId xmlns:a16="http://schemas.microsoft.com/office/drawing/2014/main" id="{7612FD3C-51E6-4CDB-83D1-FC303BB27DEC}"/>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Les types simples : &lt;</a:t>
            </a:r>
            <a:r>
              <a:rPr lang="fr-FR" b="1" dirty="0" err="1">
                <a:solidFill>
                  <a:schemeClr val="tx2"/>
                </a:solidFill>
              </a:rPr>
              <a:t>simpleType</a:t>
            </a:r>
            <a:r>
              <a:rPr lang="fr-FR" dirty="0"/>
              <a:t>&gt;</a:t>
            </a:r>
          </a:p>
          <a:p>
            <a:pPr lvl="1" fontAlgn="auto">
              <a:spcAft>
                <a:spcPts val="0"/>
              </a:spcAft>
              <a:defRPr/>
            </a:pPr>
            <a:endParaRPr lang="fr-FR" dirty="0"/>
          </a:p>
          <a:p>
            <a:pPr lvl="1" fontAlgn="auto">
              <a:spcAft>
                <a:spcPts val="0"/>
              </a:spcAft>
              <a:defRPr/>
            </a:pPr>
            <a:r>
              <a:rPr lang="fr-FR" dirty="0"/>
              <a:t> les types simples permettent de créer de nouveaux types utilisateur simples</a:t>
            </a:r>
          </a:p>
          <a:p>
            <a:pPr lvl="1" fontAlgn="auto">
              <a:spcAft>
                <a:spcPts val="0"/>
              </a:spcAft>
              <a:defRPr/>
            </a:pPr>
            <a:endParaRPr lang="fr-FR" dirty="0"/>
          </a:p>
          <a:p>
            <a:pPr lvl="1" fontAlgn="auto">
              <a:spcAft>
                <a:spcPts val="0"/>
              </a:spcAft>
              <a:defRPr/>
            </a:pPr>
            <a:r>
              <a:rPr lang="fr-FR" dirty="0"/>
              <a:t> l'équivalent de string ou de </a:t>
            </a:r>
            <a:r>
              <a:rPr lang="fr-FR" dirty="0" err="1"/>
              <a:t>integer</a:t>
            </a:r>
            <a:r>
              <a:rPr lang="fr-FR" dirty="0"/>
              <a:t> limité à certaines valeurs comme</a:t>
            </a:r>
            <a:br>
              <a:rPr lang="fr-FR" dirty="0"/>
            </a:br>
            <a:r>
              <a:rPr lang="fr-FR" dirty="0"/>
              <a:t>homme | femme   ou encore</a:t>
            </a:r>
            <a:br>
              <a:rPr lang="fr-FR" dirty="0"/>
            </a:br>
            <a:r>
              <a:rPr lang="fr-FR" dirty="0"/>
              <a:t>14 &lt; </a:t>
            </a:r>
            <a:r>
              <a:rPr lang="fr-FR" dirty="0" err="1"/>
              <a:t>ageEmployes</a:t>
            </a:r>
            <a:r>
              <a:rPr lang="fr-FR" dirty="0"/>
              <a:t> &lt;65</a:t>
            </a:r>
          </a:p>
          <a:p>
            <a:pPr lvl="1" fontAlgn="auto">
              <a:spcAft>
                <a:spcPts val="0"/>
              </a:spcAft>
              <a:defRPr/>
            </a:pPr>
            <a:endParaRPr lang="fr-FR" dirty="0"/>
          </a:p>
          <a:p>
            <a:pPr lvl="1" fontAlgn="auto">
              <a:spcAft>
                <a:spcPts val="0"/>
              </a:spcAft>
              <a:defRPr/>
            </a:pPr>
            <a:r>
              <a:rPr lang="fr-FR" dirty="0"/>
              <a:t> </a:t>
            </a:r>
            <a:r>
              <a:rPr lang="fr-FR" dirty="0">
                <a:cs typeface="Courier New" pitchFamily="49" charset="0"/>
              </a:rPr>
              <a:t>On définit les restrictions, dans le contenu de la  balise de définition (pour l’élément seul ou ailleurs pour un </a:t>
            </a:r>
            <a:r>
              <a:rPr lang="fr-FR" dirty="0" err="1">
                <a:cs typeface="Courier New" pitchFamily="49" charset="0"/>
              </a:rPr>
              <a:t>userDefinedType</a:t>
            </a:r>
            <a:r>
              <a:rPr lang="fr-FR" dirty="0">
                <a:cs typeface="Courier New" pitchFamily="49" charset="0"/>
              </a:rPr>
              <a:t>) à l’aide de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 &lt;</a:t>
            </a:r>
            <a:r>
              <a:rPr lang="fr-FR" b="1" dirty="0" err="1">
                <a:solidFill>
                  <a:schemeClr val="tx2"/>
                </a:solidFill>
                <a:cs typeface="Courier New" pitchFamily="49" charset="0"/>
              </a:rPr>
              <a:t>xs:min</a:t>
            </a:r>
            <a:r>
              <a:rPr lang="fr-FR" b="1" dirty="0">
                <a:solidFill>
                  <a:schemeClr val="tx2"/>
                </a:solidFill>
                <a:cs typeface="Courier New" pitchFamily="49" charset="0"/>
              </a:rPr>
              <a:t>/</a:t>
            </a:r>
            <a:r>
              <a:rPr lang="fr-FR" b="1" dirty="0" err="1">
                <a:solidFill>
                  <a:schemeClr val="tx2"/>
                </a:solidFill>
                <a:cs typeface="Courier New" pitchFamily="49" charset="0"/>
              </a:rPr>
              <a:t>maxInclusive</a:t>
            </a:r>
            <a:r>
              <a:rPr lang="fr-FR" b="1" dirty="0">
                <a:solidFill>
                  <a:schemeClr val="tx2"/>
                </a:solidFill>
                <a:cs typeface="Courier New" pitchFamily="49" charset="0"/>
              </a:rPr>
              <a:t>/Exclusive</a:t>
            </a:r>
            <a:r>
              <a:rPr lang="fr-FR" dirty="0">
                <a:cs typeface="Courier New" pitchFamily="49" charset="0"/>
              </a:rPr>
              <a:t> | </a:t>
            </a:r>
            <a:r>
              <a:rPr lang="fr-FR" b="1" dirty="0" err="1">
                <a:solidFill>
                  <a:schemeClr val="tx2"/>
                </a:solidFill>
                <a:cs typeface="Courier New" pitchFamily="49" charset="0"/>
              </a:rPr>
              <a:t>enumeration</a:t>
            </a:r>
            <a:r>
              <a:rPr lang="fr-FR" dirty="0">
                <a:cs typeface="Courier New" pitchFamily="49" charset="0"/>
              </a:rPr>
              <a:t> | </a:t>
            </a:r>
            <a:r>
              <a:rPr lang="fr-FR" b="1" dirty="0">
                <a:solidFill>
                  <a:schemeClr val="tx2"/>
                </a:solidFill>
                <a:cs typeface="Courier New" pitchFamily="49" charset="0"/>
              </a:rPr>
              <a:t>pattern</a:t>
            </a:r>
            <a:r>
              <a:rPr lang="fr-FR" dirty="0">
                <a:cs typeface="Courier New" pitchFamily="49" charset="0"/>
              </a:rPr>
              <a:t> </a:t>
            </a:r>
            <a:r>
              <a:rPr lang="fr-FR" dirty="0">
                <a:solidFill>
                  <a:schemeClr val="tx2"/>
                </a:solidFill>
                <a:cs typeface="Courier New" pitchFamily="49" charset="0"/>
              </a:rPr>
              <a:t>value</a:t>
            </a:r>
            <a:r>
              <a:rPr lang="fr-FR" dirty="0">
                <a:cs typeface="Courier New" pitchFamily="49" charset="0"/>
              </a:rPr>
              <a:t>="[a-z]" | [A-Z] | [a-</a:t>
            </a:r>
            <a:r>
              <a:rPr lang="fr-FR" dirty="0" err="1">
                <a:cs typeface="Courier New" pitchFamily="49" charset="0"/>
              </a:rPr>
              <a:t>zA</a:t>
            </a:r>
            <a:r>
              <a:rPr lang="fr-FR" dirty="0">
                <a:cs typeface="Courier New" pitchFamily="49" charset="0"/>
              </a:rPr>
              <a:t>-Z] | [abc] avec ()* | + | {x} | |…</a:t>
            </a:r>
          </a:p>
        </p:txBody>
      </p:sp>
      <p:sp>
        <p:nvSpPr>
          <p:cNvPr id="5" name="Rectangle 13">
            <a:extLst>
              <a:ext uri="{FF2B5EF4-FFF2-40B4-BE49-F238E27FC236}">
                <a16:creationId xmlns:a16="http://schemas.microsoft.com/office/drawing/2014/main" id="{D741EE29-A737-4A00-B878-6C702864328E}"/>
              </a:ext>
            </a:extLst>
          </p:cNvPr>
          <p:cNvSpPr>
            <a:spLocks noGrp="1" noChangeArrowheads="1"/>
          </p:cNvSpPr>
          <p:nvPr>
            <p:ph type="sldNum" sz="quarter" idx="12"/>
          </p:nvPr>
        </p:nvSpPr>
        <p:spPr/>
        <p:txBody>
          <a:bodyPr>
            <a:normAutofit/>
          </a:bodyPr>
          <a:lstStyle/>
          <a:p>
            <a:pPr>
              <a:defRPr/>
            </a:pPr>
            <a:fld id="{0D03E1E5-0F61-45D5-A729-233DF6452E50}" type="slidenum">
              <a:rPr lang="fr-FR"/>
              <a:pPr>
                <a:defRPr/>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AutoShape 1026">
            <a:extLst>
              <a:ext uri="{FF2B5EF4-FFF2-40B4-BE49-F238E27FC236}">
                <a16:creationId xmlns:a16="http://schemas.microsoft.com/office/drawing/2014/main" id="{10646E63-C37C-4003-A664-7F1995F950D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0579" name="Rectangle 1027">
            <a:extLst>
              <a:ext uri="{FF2B5EF4-FFF2-40B4-BE49-F238E27FC236}">
                <a16:creationId xmlns:a16="http://schemas.microsoft.com/office/drawing/2014/main" id="{3B055E2E-059D-4A98-9223-1A897AB4BAF1}"/>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Les types complexes : &lt;</a:t>
            </a:r>
            <a:r>
              <a:rPr lang="fr-FR" b="1" dirty="0" err="1">
                <a:solidFill>
                  <a:schemeClr val="tx2"/>
                </a:solidFill>
              </a:rPr>
              <a:t>complexType</a:t>
            </a:r>
            <a:r>
              <a:rPr lang="fr-FR" dirty="0"/>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les types complexes permettent de définir de vraies structures arborescentes complexes</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on peut imbriquer les élément dans la balise élément initiale (</a:t>
            </a:r>
            <a:r>
              <a:rPr lang="fr-FR" dirty="0" err="1">
                <a:cs typeface="Courier New" pitchFamily="49" charset="0"/>
              </a:rPr>
              <a:t>inline</a:t>
            </a:r>
            <a:r>
              <a:rPr lang="fr-FR" dirty="0">
                <a:cs typeface="Courier New" pitchFamily="49" charset="0"/>
              </a:rPr>
              <a:t>) ou créer un type complexe externe et l’associer via type, ex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="nom"&gt;</a:t>
            </a:r>
          </a:p>
          <a:p>
            <a:pPr lvl="1" fontAlgn="auto">
              <a:spcAft>
                <a:spcPts val="0"/>
              </a:spcAft>
              <a:buFont typeface="Arial" panose="020B0604020202020204" pitchFamily="34" charset="0"/>
              <a:buNone/>
              <a:defRPr/>
            </a:pPr>
            <a:r>
              <a:rPr lang="fr-FR" dirty="0">
                <a:cs typeface="Courier New" pitchFamily="49" charset="0"/>
              </a:rPr>
              <a:t>			&lt;</a:t>
            </a:r>
            <a:r>
              <a:rPr lang="fr-FR" b="1" dirty="0" err="1">
                <a:solidFill>
                  <a:schemeClr val="tx2"/>
                </a:solidFill>
                <a:cs typeface="Courier New" pitchFamily="49" charset="0"/>
              </a:rPr>
              <a:t>xs:complexeType</a:t>
            </a:r>
            <a:r>
              <a:rPr lang="fr-FR" dirty="0">
                <a:cs typeface="Courier New" pitchFamily="49" charset="0"/>
              </a:rPr>
              <a:t>&gt;&lt;</a:t>
            </a:r>
            <a:r>
              <a:rPr lang="fr-FR" b="1" dirty="0" err="1">
                <a:solidFill>
                  <a:schemeClr val="tx2"/>
                </a:solidFill>
                <a:cs typeface="Courier New" pitchFamily="49" charset="0"/>
              </a:rPr>
              <a:t>xs:sequence</a:t>
            </a:r>
            <a:r>
              <a:rPr lang="fr-FR" dirty="0">
                <a:cs typeface="Courier New" pitchFamily="49" charset="0"/>
              </a:rPr>
              <a:t>&gt;</a:t>
            </a:r>
          </a:p>
          <a:p>
            <a:pPr lvl="1" fontAlgn="auto">
              <a:spcAft>
                <a:spcPts val="0"/>
              </a:spcAft>
              <a:buFont typeface="Arial" panose="020B0604020202020204" pitchFamily="34" charset="0"/>
              <a:buNone/>
              <a:defRPr/>
            </a:pPr>
            <a:r>
              <a:rPr lang="fr-FR" dirty="0">
                <a:cs typeface="Courier New" pitchFamily="49" charset="0"/>
              </a:rPr>
              <a:t>				</a:t>
            </a:r>
            <a:r>
              <a:rPr lang="fr-FR" dirty="0">
                <a:solidFill>
                  <a:srgbClr val="003300"/>
                </a:solidFill>
                <a:cs typeface="Courier New" pitchFamily="49" charset="0"/>
              </a:rPr>
              <a:t>&lt;</a:t>
            </a:r>
            <a:r>
              <a:rPr lang="fr-FR" b="1" dirty="0">
                <a:solidFill>
                  <a:schemeClr val="tx2"/>
                </a:solidFill>
                <a:cs typeface="Courier New" pitchFamily="49" charset="0"/>
              </a:rPr>
              <a:t>xs:emt1… </a:t>
            </a:r>
            <a:r>
              <a:rPr lang="fr-FR" dirty="0">
                <a:solidFill>
                  <a:srgbClr val="003300"/>
                </a:solidFill>
                <a:cs typeface="Courier New" pitchFamily="49" charset="0"/>
              </a:rPr>
              <a:t>&lt;</a:t>
            </a:r>
            <a:r>
              <a:rPr lang="fr-FR" b="1" dirty="0">
                <a:solidFill>
                  <a:schemeClr val="tx2"/>
                </a:solidFill>
                <a:cs typeface="Courier New" pitchFamily="49" charset="0"/>
              </a:rPr>
              <a:t>xs:emt2… 				</a:t>
            </a:r>
          </a:p>
          <a:p>
            <a:pPr lvl="1" fontAlgn="auto">
              <a:spcAft>
                <a:spcPts val="0"/>
              </a:spcAft>
              <a:buFont typeface="Arial" panose="020B0604020202020204" pitchFamily="34" charset="0"/>
              <a:buNone/>
              <a:defRPr/>
            </a:pPr>
            <a:r>
              <a:rPr lang="fr-FR" b="1" dirty="0">
                <a:solidFill>
                  <a:schemeClr val="tx2"/>
                </a:solidFill>
                <a:cs typeface="Courier New" pitchFamily="49" charset="0"/>
              </a:rPr>
              <a:t>			</a:t>
            </a:r>
            <a:r>
              <a:rPr lang="fr-FR" dirty="0">
                <a:cs typeface="Courier New" pitchFamily="49" charset="0"/>
              </a:rPr>
              <a:t>&lt;/</a:t>
            </a:r>
            <a:r>
              <a:rPr lang="fr-FR" b="1" dirty="0" err="1">
                <a:solidFill>
                  <a:schemeClr val="tx2"/>
                </a:solidFill>
                <a:cs typeface="Courier New" pitchFamily="49" charset="0"/>
              </a:rPr>
              <a:t>xs:sequence</a:t>
            </a:r>
            <a:r>
              <a:rPr lang="fr-FR" dirty="0">
                <a:cs typeface="Courier New" pitchFamily="49" charset="0"/>
              </a:rPr>
              <a:t>&gt;&lt;/</a:t>
            </a:r>
            <a:r>
              <a:rPr lang="fr-FR" b="1" dirty="0" err="1">
                <a:solidFill>
                  <a:schemeClr val="tx2"/>
                </a:solidFill>
                <a:cs typeface="Courier New" pitchFamily="49" charset="0"/>
              </a:rPr>
              <a:t>xs:complexType</a:t>
            </a:r>
            <a:r>
              <a:rPr lang="fr-FR" dirty="0">
                <a:cs typeface="Courier New" pitchFamily="49" charset="0"/>
              </a:rPr>
              <a:t>&gt;</a:t>
            </a:r>
          </a:p>
          <a:p>
            <a:pPr lvl="1" fontAlgn="auto">
              <a:spcAft>
                <a:spcPts val="0"/>
              </a:spcAft>
              <a:buFont typeface="Arial" panose="020B0604020202020204" pitchFamily="34" charset="0"/>
              <a:buNone/>
              <a:defRPr/>
            </a:pPr>
            <a:r>
              <a:rPr lang="fr-FR" dirty="0">
                <a:cs typeface="Courier New" pitchFamily="49" charset="0"/>
              </a:rPr>
              <a:t>	&lt;/</a:t>
            </a:r>
            <a:r>
              <a:rPr lang="fr-FR" b="1" dirty="0" err="1">
                <a:solidFill>
                  <a:schemeClr val="tx2"/>
                </a:solidFill>
                <a:cs typeface="Courier New" pitchFamily="49" charset="0"/>
              </a:rPr>
              <a:t>xs:element</a:t>
            </a:r>
            <a:r>
              <a:rPr lang="fr-FR" dirty="0">
                <a:cs typeface="Courier New" pitchFamily="49" charset="0"/>
              </a:rPr>
              <a:t>&gt;</a:t>
            </a:r>
            <a:br>
              <a:rPr lang="fr-FR" dirty="0">
                <a:cs typeface="Courier New" pitchFamily="49" charset="0"/>
              </a:rPr>
            </a:br>
            <a:br>
              <a:rPr lang="fr-FR" dirty="0">
                <a:cs typeface="Courier New" pitchFamily="49" charset="0"/>
              </a:rPr>
            </a:br>
            <a:r>
              <a:rPr lang="fr-FR" dirty="0">
                <a:cs typeface="Courier New" pitchFamily="49" charset="0"/>
              </a:rPr>
              <a:t>ou &lt;</a:t>
            </a:r>
            <a:r>
              <a:rPr lang="fr-FR" b="1" dirty="0" err="1">
                <a:solidFill>
                  <a:schemeClr val="tx2"/>
                </a:solidFill>
                <a:cs typeface="Courier New" pitchFamily="49" charset="0"/>
              </a:rPr>
              <a:t>xs:complexeType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cpxTyp</a:t>
            </a:r>
            <a:r>
              <a:rPr lang="fr-FR" dirty="0">
                <a:cs typeface="Courier New" pitchFamily="49" charset="0"/>
              </a:rPr>
              <a:t>"&gt;</a:t>
            </a:r>
            <a:br>
              <a:rPr lang="fr-FR" dirty="0">
                <a:cs typeface="Courier New" pitchFamily="49" charset="0"/>
              </a:rPr>
            </a:br>
            <a:r>
              <a:rPr lang="fr-FR" dirty="0">
                <a:cs typeface="Courier New" pitchFamily="49" charset="0"/>
              </a:rPr>
              <a:t>et &lt;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cpxTyp</a:t>
            </a:r>
            <a:r>
              <a:rPr lang="fr-FR" dirty="0">
                <a:cs typeface="Courier New" pitchFamily="49" charset="0"/>
              </a:rPr>
              <a:t>"&gt;</a:t>
            </a:r>
          </a:p>
        </p:txBody>
      </p:sp>
      <p:sp>
        <p:nvSpPr>
          <p:cNvPr id="5" name="Rectangle 13">
            <a:extLst>
              <a:ext uri="{FF2B5EF4-FFF2-40B4-BE49-F238E27FC236}">
                <a16:creationId xmlns:a16="http://schemas.microsoft.com/office/drawing/2014/main" id="{2282CF10-665D-42CE-A862-25BC8458900A}"/>
              </a:ext>
            </a:extLst>
          </p:cNvPr>
          <p:cNvSpPr>
            <a:spLocks noGrp="1" noChangeArrowheads="1"/>
          </p:cNvSpPr>
          <p:nvPr>
            <p:ph type="sldNum" sz="quarter" idx="12"/>
          </p:nvPr>
        </p:nvSpPr>
        <p:spPr/>
        <p:txBody>
          <a:bodyPr>
            <a:normAutofit/>
          </a:bodyPr>
          <a:lstStyle/>
          <a:p>
            <a:pPr>
              <a:defRPr/>
            </a:pPr>
            <a:fld id="{3B63CE74-A537-4C5C-8A3A-4AA0FDC48422}" type="slidenum">
              <a:rPr lang="fr-FR"/>
              <a:pPr>
                <a:defRPr/>
              </a:pPr>
              <a:t>105</a:t>
            </a:fld>
            <a:endParaRPr lang="fr-F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AutoShape 1026">
            <a:extLst>
              <a:ext uri="{FF2B5EF4-FFF2-40B4-BE49-F238E27FC236}">
                <a16:creationId xmlns:a16="http://schemas.microsoft.com/office/drawing/2014/main" id="{104E621F-C88B-4310-BB29-C33887C30D6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241669" name="Rectangle 1027">
            <a:extLst>
              <a:ext uri="{FF2B5EF4-FFF2-40B4-BE49-F238E27FC236}">
                <a16:creationId xmlns:a16="http://schemas.microsoft.com/office/drawing/2014/main" id="{90920C6C-A144-4384-9286-9FF34C925B4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Extension des types</a:t>
            </a:r>
          </a:p>
          <a:p>
            <a:pPr lvl="1">
              <a:buFont typeface="Arial" panose="020B0604020202020204" pitchFamily="34" charset="0"/>
              <a:buNone/>
            </a:pPr>
            <a:r>
              <a:rPr lang="fr-FR" altLang="fr-FR">
                <a:cs typeface="Courier New" panose="02070309020205020404" pitchFamily="49" charset="0"/>
              </a:rPr>
              <a:t> </a:t>
            </a:r>
          </a:p>
          <a:p>
            <a:pPr lvl="1"/>
            <a:r>
              <a:rPr lang="fr-FR" altLang="fr-FR">
                <a:cs typeface="Courier New" panose="02070309020205020404" pitchFamily="49" charset="0"/>
              </a:rPr>
              <a:t>On peut étendre le contenu des balises à du contenu non-défini à l'aides des mots clés :</a:t>
            </a:r>
          </a:p>
          <a:p>
            <a:pPr lvl="1"/>
            <a:endParaRPr lang="fr-FR" altLang="fr-FR">
              <a:cs typeface="Courier New" panose="02070309020205020404" pitchFamily="49" charset="0"/>
            </a:endParaRPr>
          </a:p>
          <a:p>
            <a:pPr lvl="1"/>
            <a:r>
              <a:rPr lang="fr-FR" altLang="fr-FR">
                <a:cs typeface="Courier New" panose="02070309020205020404" pitchFamily="49" charset="0"/>
              </a:rPr>
              <a:t> </a:t>
            </a:r>
            <a:r>
              <a:rPr lang="fr-FR" altLang="fr-FR" b="1" i="1">
                <a:cs typeface="Courier New" panose="02070309020205020404" pitchFamily="49" charset="0"/>
              </a:rPr>
              <a:t>any</a:t>
            </a:r>
            <a:r>
              <a:rPr lang="fr-FR" altLang="fr-FR">
                <a:cs typeface="Courier New" panose="02070309020205020404" pitchFamily="49" charset="0"/>
              </a:rPr>
              <a:t> pour les éléments</a:t>
            </a:r>
          </a:p>
          <a:p>
            <a:pPr lvl="1"/>
            <a:endParaRPr lang="fr-FR" altLang="fr-FR">
              <a:cs typeface="Courier New" panose="02070309020205020404" pitchFamily="49" charset="0"/>
            </a:endParaRPr>
          </a:p>
          <a:p>
            <a:pPr lvl="1"/>
            <a:r>
              <a:rPr lang="fr-FR" altLang="fr-FR">
                <a:cs typeface="Courier New" panose="02070309020205020404" pitchFamily="49" charset="0"/>
              </a:rPr>
              <a:t> </a:t>
            </a:r>
            <a:r>
              <a:rPr lang="fr-FR" altLang="fr-FR" b="1" i="1">
                <a:cs typeface="Courier New" panose="02070309020205020404" pitchFamily="49" charset="0"/>
              </a:rPr>
              <a:t>anyAttribute</a:t>
            </a:r>
            <a:r>
              <a:rPr lang="fr-FR" altLang="fr-FR">
                <a:cs typeface="Courier New" panose="02070309020205020404" pitchFamily="49" charset="0"/>
              </a:rPr>
              <a:t> pour les attributs</a:t>
            </a:r>
          </a:p>
        </p:txBody>
      </p:sp>
      <p:sp>
        <p:nvSpPr>
          <p:cNvPr id="5" name="Rectangle 13">
            <a:extLst>
              <a:ext uri="{FF2B5EF4-FFF2-40B4-BE49-F238E27FC236}">
                <a16:creationId xmlns:a16="http://schemas.microsoft.com/office/drawing/2014/main" id="{CDC2C8DC-0AB7-48C2-8265-417B83C68766}"/>
              </a:ext>
            </a:extLst>
          </p:cNvPr>
          <p:cNvSpPr>
            <a:spLocks noGrp="1" noChangeArrowheads="1"/>
          </p:cNvSpPr>
          <p:nvPr>
            <p:ph type="sldNum" sz="quarter" idx="12"/>
          </p:nvPr>
        </p:nvSpPr>
        <p:spPr/>
        <p:txBody>
          <a:bodyPr>
            <a:normAutofit/>
          </a:bodyPr>
          <a:lstStyle/>
          <a:p>
            <a:pPr>
              <a:defRPr/>
            </a:pPr>
            <a:fld id="{4EDB5689-AC1D-491E-9A74-D18722A70098}" type="slidenum">
              <a:rPr lang="fr-FR"/>
              <a:pPr>
                <a:defRPr/>
              </a:pPr>
              <a:t>106</a:t>
            </a:fld>
            <a:endParaRPr lang="fr-F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AutoShape 1026">
            <a:extLst>
              <a:ext uri="{FF2B5EF4-FFF2-40B4-BE49-F238E27FC236}">
                <a16:creationId xmlns:a16="http://schemas.microsoft.com/office/drawing/2014/main" id="{43E8F3A8-6895-48B7-A944-902DFE113F6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4675" name="Rectangle 1027">
            <a:extLst>
              <a:ext uri="{FF2B5EF4-FFF2-40B4-BE49-F238E27FC236}">
                <a16:creationId xmlns:a16="http://schemas.microsoft.com/office/drawing/2014/main" id="{24F1FDDF-9840-4604-8BC0-64F9D1BA7DFA}"/>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restrictions : &lt;</a:t>
            </a:r>
            <a:r>
              <a:rPr lang="fr-FR" b="1" dirty="0">
                <a:solidFill>
                  <a:schemeClr val="tx2"/>
                </a:solidFill>
              </a:rPr>
              <a:t>restriction</a:t>
            </a:r>
            <a:r>
              <a:rPr lang="fr-FR" dirty="0"/>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On peut restreindre le contenu d'un élément ou d'un attribut afin de s'assurer qu'il correspond exactement au type de donnée attendu</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Exemple de restriction simple à l’élément seul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a:t>
            </a:r>
            <a:r>
              <a:rPr lang="fr-FR" dirty="0" err="1">
                <a:cs typeface="Courier New" pitchFamily="49" charset="0"/>
              </a:rPr>
              <a:t>xs:integer</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xs:minInclusive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="0"/&gt;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xs:maxInclusive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="99"/&gt;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&gt;</a:t>
            </a:r>
          </a:p>
        </p:txBody>
      </p:sp>
      <p:sp>
        <p:nvSpPr>
          <p:cNvPr id="5" name="Rectangle 13">
            <a:extLst>
              <a:ext uri="{FF2B5EF4-FFF2-40B4-BE49-F238E27FC236}">
                <a16:creationId xmlns:a16="http://schemas.microsoft.com/office/drawing/2014/main" id="{8D345A19-D540-4F76-B4D1-A253EDA03C43}"/>
              </a:ext>
            </a:extLst>
          </p:cNvPr>
          <p:cNvSpPr>
            <a:spLocks noGrp="1" noChangeArrowheads="1"/>
          </p:cNvSpPr>
          <p:nvPr>
            <p:ph type="sldNum" sz="quarter" idx="12"/>
          </p:nvPr>
        </p:nvSpPr>
        <p:spPr/>
        <p:txBody>
          <a:bodyPr>
            <a:normAutofit/>
          </a:bodyPr>
          <a:lstStyle/>
          <a:p>
            <a:pPr>
              <a:defRPr/>
            </a:pPr>
            <a:fld id="{E3FEACAA-2886-4720-9748-EF4E638E48C8}" type="slidenum">
              <a:rPr lang="fr-FR"/>
              <a:pPr>
                <a:defRPr/>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AutoShape 2">
            <a:extLst>
              <a:ext uri="{FF2B5EF4-FFF2-40B4-BE49-F238E27FC236}">
                <a16:creationId xmlns:a16="http://schemas.microsoft.com/office/drawing/2014/main" id="{E6EC9E7F-EF58-49EC-A1F4-D97EFF59FB7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6723" name="Rectangle 3">
            <a:extLst>
              <a:ext uri="{FF2B5EF4-FFF2-40B4-BE49-F238E27FC236}">
                <a16:creationId xmlns:a16="http://schemas.microsoft.com/office/drawing/2014/main" id="{C5249AF9-B83D-4118-A1B3-8A30BE26DA3F}"/>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Les restrictions (suite …)</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Pour un type utilisateur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p>
          <a:p>
            <a:pPr lvl="1" fontAlgn="auto">
              <a:spcAft>
                <a:spcPts val="0"/>
              </a:spcAft>
              <a:defRPr/>
            </a:pPr>
            <a:endParaRPr lang="fr-FR" dirty="0"/>
          </a:p>
          <a:p>
            <a:pPr lvl="1" fontAlgn="auto">
              <a:spcAft>
                <a:spcPts val="0"/>
              </a:spcAft>
              <a:defRPr/>
            </a:pPr>
            <a:r>
              <a:rPr lang="fr-FR" dirty="0"/>
              <a:t>Pour un choix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dirty="0" err="1"/>
              <a:t>homme|femme</a:t>
            </a:r>
            <a:r>
              <a:rPr lang="fr-FR" dirty="0"/>
              <a:t>"&gt;</a:t>
            </a:r>
          </a:p>
          <a:p>
            <a:pPr lvl="1" fontAlgn="auto">
              <a:spcAft>
                <a:spcPts val="0"/>
              </a:spcAft>
              <a:defRPr/>
            </a:pPr>
            <a:endParaRPr lang="fr-FR" dirty="0"/>
          </a:p>
          <a:p>
            <a:pPr lvl="1" fontAlgn="auto">
              <a:spcAft>
                <a:spcPts val="0"/>
              </a:spcAft>
              <a:defRPr/>
            </a:pPr>
            <a:r>
              <a:rPr lang="fr-FR" dirty="0"/>
              <a:t>Pour un nombre fixe de caractères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i="1" dirty="0"/>
              <a:t>[a-</a:t>
            </a:r>
            <a:r>
              <a:rPr lang="fr-FR" i="1" dirty="0" err="1"/>
              <a:t>zA</a:t>
            </a:r>
            <a:r>
              <a:rPr lang="fr-FR" i="1" dirty="0"/>
              <a:t>-Z0-9]{8}</a:t>
            </a:r>
            <a:r>
              <a:rPr lang="fr-FR" dirty="0"/>
              <a:t>"&gt;</a:t>
            </a:r>
          </a:p>
        </p:txBody>
      </p:sp>
      <p:sp>
        <p:nvSpPr>
          <p:cNvPr id="5" name="Rectangle 13">
            <a:extLst>
              <a:ext uri="{FF2B5EF4-FFF2-40B4-BE49-F238E27FC236}">
                <a16:creationId xmlns:a16="http://schemas.microsoft.com/office/drawing/2014/main" id="{DB210BA2-0ED9-4C3C-A89E-3B0E7367D5D0}"/>
              </a:ext>
            </a:extLst>
          </p:cNvPr>
          <p:cNvSpPr>
            <a:spLocks noGrp="1" noChangeArrowheads="1"/>
          </p:cNvSpPr>
          <p:nvPr>
            <p:ph type="sldNum" sz="quarter" idx="12"/>
          </p:nvPr>
        </p:nvSpPr>
        <p:spPr/>
        <p:txBody>
          <a:bodyPr>
            <a:normAutofit/>
          </a:bodyPr>
          <a:lstStyle/>
          <a:p>
            <a:pPr>
              <a:defRPr/>
            </a:pPr>
            <a:fld id="{9F61BABB-9B9D-4589-9CD9-7012A926B7BD}" type="slidenum">
              <a:rPr lang="fr-FR"/>
              <a:pPr>
                <a:defRPr/>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AutoShape 2">
            <a:extLst>
              <a:ext uri="{FF2B5EF4-FFF2-40B4-BE49-F238E27FC236}">
                <a16:creationId xmlns:a16="http://schemas.microsoft.com/office/drawing/2014/main" id="{78D58FB2-6474-497B-8D2D-4944C2A0D62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68771" name="Rectangle 3">
            <a:extLst>
              <a:ext uri="{FF2B5EF4-FFF2-40B4-BE49-F238E27FC236}">
                <a16:creationId xmlns:a16="http://schemas.microsoft.com/office/drawing/2014/main" id="{E90AD914-FEFA-480A-A61E-C94F49271EA3}"/>
              </a:ext>
            </a:extLst>
          </p:cNvPr>
          <p:cNvSpPr>
            <a:spLocks noGrp="1" noChangeArrowheads="1"/>
          </p:cNvSpPr>
          <p:nvPr>
            <p:ph idx="1"/>
          </p:nvPr>
        </p:nvSpPr>
        <p:spPr/>
        <p:txBody>
          <a:bodyPr>
            <a:normAutofit fontScale="92500" lnSpcReduction="20000"/>
          </a:bodyPr>
          <a:lstStyle/>
          <a:p>
            <a:pPr fontAlgn="auto">
              <a:spcAft>
                <a:spcPts val="0"/>
              </a:spcAft>
              <a:defRPr/>
            </a:pPr>
            <a:r>
              <a:rPr lang="fr-FR"/>
              <a:t>Afin d'assurer la validité des types, il convient de procéder régulièrement à des tests unitaires</a:t>
            </a:r>
          </a:p>
          <a:p>
            <a:pPr lvl="1" fontAlgn="auto">
              <a:spcAft>
                <a:spcPts val="0"/>
              </a:spcAft>
              <a:defRPr/>
            </a:pPr>
            <a:endParaRPr lang="fr-FR"/>
          </a:p>
          <a:p>
            <a:pPr fontAlgn="auto">
              <a:spcAft>
                <a:spcPts val="0"/>
              </a:spcAft>
              <a:defRPr/>
            </a:pPr>
            <a:r>
              <a:rPr lang="fr-FR"/>
              <a:t>Tester les valeurs des éléments et des attributs</a:t>
            </a:r>
          </a:p>
          <a:p>
            <a:pPr lvl="1" fontAlgn="auto">
              <a:spcAft>
                <a:spcPts val="0"/>
              </a:spcAft>
              <a:defRPr/>
            </a:pPr>
            <a:r>
              <a:rPr lang="fr-FR"/>
              <a:t> détection des erreurs lors de la validation</a:t>
            </a:r>
          </a:p>
          <a:p>
            <a:pPr lvl="1" fontAlgn="auto">
              <a:spcAft>
                <a:spcPts val="0"/>
              </a:spcAft>
              <a:defRPr/>
            </a:pPr>
            <a:r>
              <a:rPr lang="fr-FR"/>
              <a:t> contrôle des valeurs admissibles dans les éditeurs évolués</a:t>
            </a:r>
          </a:p>
          <a:p>
            <a:pPr lvl="1" fontAlgn="auto">
              <a:spcAft>
                <a:spcPts val="0"/>
              </a:spcAft>
              <a:defRPr/>
            </a:pPr>
            <a:endParaRPr lang="fr-FR"/>
          </a:p>
          <a:p>
            <a:pPr fontAlgn="auto">
              <a:spcAft>
                <a:spcPts val="0"/>
              </a:spcAft>
              <a:defRPr/>
            </a:pPr>
            <a:r>
              <a:rPr lang="fr-FR"/>
              <a:t>XML Schema Test Suite</a:t>
            </a:r>
          </a:p>
          <a:p>
            <a:pPr lvl="1" fontAlgn="auto">
              <a:spcAft>
                <a:spcPts val="0"/>
              </a:spcAft>
              <a:defRPr/>
            </a:pPr>
            <a:r>
              <a:rPr lang="fr-FR"/>
              <a:t> batterie de tests pour XML schema du W3C</a:t>
            </a:r>
          </a:p>
          <a:p>
            <a:pPr lvl="1" fontAlgn="auto">
              <a:spcAft>
                <a:spcPts val="0"/>
              </a:spcAft>
              <a:defRPr/>
            </a:pPr>
            <a:r>
              <a:rPr lang="fr-FR"/>
              <a:t> effort conjoint de l'industrie et du W3C</a:t>
            </a:r>
          </a:p>
          <a:p>
            <a:pPr lvl="1" fontAlgn="auto">
              <a:spcAft>
                <a:spcPts val="0"/>
              </a:spcAft>
              <a:defRPr/>
            </a:pPr>
            <a:r>
              <a:rPr lang="fr-FR"/>
              <a:t> réalisation de frameworks de tests en cours</a:t>
            </a:r>
          </a:p>
        </p:txBody>
      </p:sp>
      <p:sp>
        <p:nvSpPr>
          <p:cNvPr id="5" name="Rectangle 13">
            <a:extLst>
              <a:ext uri="{FF2B5EF4-FFF2-40B4-BE49-F238E27FC236}">
                <a16:creationId xmlns:a16="http://schemas.microsoft.com/office/drawing/2014/main" id="{7B6DE1C9-E503-4309-8CF9-7C82BC89A3B7}"/>
              </a:ext>
            </a:extLst>
          </p:cNvPr>
          <p:cNvSpPr>
            <a:spLocks noGrp="1" noChangeArrowheads="1"/>
          </p:cNvSpPr>
          <p:nvPr>
            <p:ph type="sldNum" sz="quarter" idx="12"/>
          </p:nvPr>
        </p:nvSpPr>
        <p:spPr/>
        <p:txBody>
          <a:bodyPr>
            <a:normAutofit/>
          </a:bodyPr>
          <a:lstStyle/>
          <a:p>
            <a:pPr>
              <a:defRPr/>
            </a:pPr>
            <a:fld id="{8E776366-F9FB-4A09-AC0A-B6EBFC1CA863}" type="slidenum">
              <a:rPr lang="fr-FR"/>
              <a:pPr>
                <a:defRPr/>
              </a:pPr>
              <a:t>109</a:t>
            </a:fld>
            <a:endParaRPr lang="fr-FR"/>
          </a:p>
        </p:txBody>
      </p:sp>
      <p:sp>
        <p:nvSpPr>
          <p:cNvPr id="247815" name="Text Box 4">
            <a:extLst>
              <a:ext uri="{FF2B5EF4-FFF2-40B4-BE49-F238E27FC236}">
                <a16:creationId xmlns:a16="http://schemas.microsoft.com/office/drawing/2014/main" id="{B91CC5A6-F16C-474E-AACD-A5D187DCF5C3}"/>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F9B9651-0D52-445B-9AE8-A201AF86FC5B}"/>
              </a:ext>
            </a:extLst>
          </p:cNvPr>
          <p:cNvSpPr>
            <a:spLocks noGrp="1"/>
          </p:cNvSpPr>
          <p:nvPr>
            <p:ph type="title"/>
          </p:nvPr>
        </p:nvSpPr>
        <p:spPr>
          <a:xfrm>
            <a:off x="0" y="142852"/>
            <a:ext cx="9144000" cy="785818"/>
          </a:xfrm>
        </p:spPr>
        <p:txBody>
          <a:bodyPr/>
          <a:lstStyle/>
          <a:p>
            <a:pPr fontAlgn="auto">
              <a:spcAft>
                <a:spcPts val="0"/>
              </a:spcAft>
              <a:defRPr/>
            </a:pPr>
            <a:r>
              <a:rPr lang="fr-FR" dirty="0"/>
              <a:t>internet mais qu’est ce qui a changé ?</a:t>
            </a:r>
          </a:p>
        </p:txBody>
      </p:sp>
      <p:sp>
        <p:nvSpPr>
          <p:cNvPr id="5" name="Espace réservé du contenu 4">
            <a:extLst>
              <a:ext uri="{FF2B5EF4-FFF2-40B4-BE49-F238E27FC236}">
                <a16:creationId xmlns:a16="http://schemas.microsoft.com/office/drawing/2014/main" id="{550C7A15-9F44-42EF-B03F-DF4A1A01BB6C}"/>
              </a:ext>
            </a:extLst>
          </p:cNvPr>
          <p:cNvSpPr>
            <a:spLocks noGrp="1"/>
          </p:cNvSpPr>
          <p:nvPr>
            <p:ph idx="1"/>
          </p:nvPr>
        </p:nvSpPr>
        <p:spPr/>
        <p:txBody>
          <a:bodyPr/>
          <a:lstStyle/>
          <a:p>
            <a:pPr fontAlgn="auto">
              <a:spcAft>
                <a:spcPts val="0"/>
              </a:spcAft>
              <a:defRPr/>
            </a:pPr>
            <a:r>
              <a:rPr lang="fr-FR" dirty="0"/>
              <a:t>au début : Netscape navigator, 56K, </a:t>
            </a:r>
            <a:r>
              <a:rPr lang="fr-FR" sz="1600" dirty="0"/>
              <a:t>windows</a:t>
            </a:r>
            <a:r>
              <a:rPr lang="fr-FR" sz="1800" dirty="0"/>
              <a:t> 3.11/</a:t>
            </a:r>
            <a:r>
              <a:rPr lang="fr-FR" sz="2000" dirty="0"/>
              <a:t>95</a:t>
            </a:r>
            <a:r>
              <a:rPr lang="fr-FR" sz="1800" dirty="0"/>
              <a:t>**</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dirty="0"/>
              <a:t>puis ie4, ie5,</a:t>
            </a:r>
          </a:p>
          <a:p>
            <a:pPr fontAlgn="auto">
              <a:spcAft>
                <a:spcPts val="0"/>
              </a:spcAft>
              <a:buFont typeface="Arial" panose="020B0604020202020204" pitchFamily="34" charset="0"/>
              <a:buNone/>
              <a:defRPr/>
            </a:pPr>
            <a:r>
              <a:rPr lang="fr-FR" dirty="0"/>
              <a:t>ie6,ie8*</a:t>
            </a:r>
          </a:p>
          <a:p>
            <a:pPr marL="2146300" fontAlgn="auto">
              <a:spcAft>
                <a:spcPts val="0"/>
              </a:spcAft>
              <a:defRPr/>
            </a:pPr>
            <a:endParaRPr lang="fr-FR" dirty="0"/>
          </a:p>
          <a:p>
            <a:pPr marL="2146300" fontAlgn="auto">
              <a:spcAft>
                <a:spcPts val="0"/>
              </a:spcAft>
              <a:defRPr/>
            </a:pPr>
            <a:r>
              <a:rPr lang="fr-FR" dirty="0"/>
              <a:t> puis chrome</a:t>
            </a:r>
          </a:p>
        </p:txBody>
      </p:sp>
      <p:pic>
        <p:nvPicPr>
          <p:cNvPr id="47110" name="Picture 2" descr="http://images.mentalfloss.com/sites/default/files/styles/mf_image_3x2/public/netscape-hero.jpg?itok=64_7vSMi&amp;resize=1100x740">
            <a:extLst>
              <a:ext uri="{FF2B5EF4-FFF2-40B4-BE49-F238E27FC236}">
                <a16:creationId xmlns:a16="http://schemas.microsoft.com/office/drawing/2014/main" id="{5E996840-BFCF-4409-B65C-7CA8DE2C4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643063"/>
            <a:ext cx="34290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3" descr="C:\Users\Alex\Desktop\ie5-4.gif">
            <a:extLst>
              <a:ext uri="{FF2B5EF4-FFF2-40B4-BE49-F238E27FC236}">
                <a16:creationId xmlns:a16="http://schemas.microsoft.com/office/drawing/2014/main" id="{F1118334-E1D3-4648-BA5E-92BAFD1E2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089150"/>
            <a:ext cx="3857625"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 descr="C:\Users\Alex\Desktop\imgingest-4374963182085654740.jpg">
            <a:extLst>
              <a:ext uri="{FF2B5EF4-FFF2-40B4-BE49-F238E27FC236}">
                <a16:creationId xmlns:a16="http://schemas.microsoft.com/office/drawing/2014/main" id="{35A553C8-2236-49C9-A3BD-09F4AFD66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175" y="3429000"/>
            <a:ext cx="3830638"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lèche droite 7">
            <a:extLst>
              <a:ext uri="{FF2B5EF4-FFF2-40B4-BE49-F238E27FC236}">
                <a16:creationId xmlns:a16="http://schemas.microsoft.com/office/drawing/2014/main" id="{0A6DE5E5-5563-4D71-97F6-F98B2EAFBE11}"/>
              </a:ext>
            </a:extLst>
          </p:cNvPr>
          <p:cNvSpPr/>
          <p:nvPr/>
        </p:nvSpPr>
        <p:spPr>
          <a:xfrm rot="2188070">
            <a:off x="2173288" y="4321175"/>
            <a:ext cx="3859212" cy="1133475"/>
          </a:xfrm>
          <a:prstGeom prst="rightArrow">
            <a:avLst/>
          </a:prstGeom>
          <a:solidFill>
            <a:schemeClr val="accent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47114" name="ZoneTexte 8">
            <a:extLst>
              <a:ext uri="{FF2B5EF4-FFF2-40B4-BE49-F238E27FC236}">
                <a16:creationId xmlns:a16="http://schemas.microsoft.com/office/drawing/2014/main" id="{3C319FD7-F052-42A3-9B99-000AED5BAE01}"/>
              </a:ext>
            </a:extLst>
          </p:cNvPr>
          <p:cNvSpPr txBox="1">
            <a:spLocks noChangeArrowheads="1"/>
          </p:cNvSpPr>
          <p:nvPr/>
        </p:nvSpPr>
        <p:spPr bwMode="auto">
          <a:xfrm rot="2213147">
            <a:off x="2257425" y="4559300"/>
            <a:ext cx="3557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2800" b="1">
                <a:solidFill>
                  <a:schemeClr val="bg1"/>
                </a:solidFill>
              </a:rPr>
              <a:t>beaucoup d’évolutions</a:t>
            </a:r>
          </a:p>
        </p:txBody>
      </p:sp>
      <p:sp>
        <p:nvSpPr>
          <p:cNvPr id="47115" name="ZoneTexte 9">
            <a:extLst>
              <a:ext uri="{FF2B5EF4-FFF2-40B4-BE49-F238E27FC236}">
                <a16:creationId xmlns:a16="http://schemas.microsoft.com/office/drawing/2014/main" id="{EF8DFAC6-F049-48D5-A6C6-A16182A4E7DB}"/>
              </a:ext>
            </a:extLst>
          </p:cNvPr>
          <p:cNvSpPr txBox="1">
            <a:spLocks noChangeArrowheads="1"/>
          </p:cNvSpPr>
          <p:nvPr/>
        </p:nvSpPr>
        <p:spPr bwMode="auto">
          <a:xfrm>
            <a:off x="7358063" y="2428875"/>
            <a:ext cx="130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**chanceux</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AutoShape 2">
            <a:extLst>
              <a:ext uri="{FF2B5EF4-FFF2-40B4-BE49-F238E27FC236}">
                <a16:creationId xmlns:a16="http://schemas.microsoft.com/office/drawing/2014/main" id="{B33CF4DA-C26A-42C4-B819-74C32DED102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0819" name="Rectangle 3">
            <a:extLst>
              <a:ext uri="{FF2B5EF4-FFF2-40B4-BE49-F238E27FC236}">
                <a16:creationId xmlns:a16="http://schemas.microsoft.com/office/drawing/2014/main" id="{8B919F7E-315D-4D43-859A-1C61B5013F82}"/>
              </a:ext>
            </a:extLst>
          </p:cNvPr>
          <p:cNvSpPr>
            <a:spLocks noGrp="1" noChangeArrowheads="1"/>
          </p:cNvSpPr>
          <p:nvPr>
            <p:ph idx="1"/>
          </p:nvPr>
        </p:nvSpPr>
        <p:spPr/>
        <p:txBody>
          <a:bodyPr>
            <a:normAutofit lnSpcReduction="10000"/>
          </a:bodyPr>
          <a:lstStyle/>
          <a:p>
            <a:pPr fontAlgn="auto">
              <a:spcAft>
                <a:spcPts val="0"/>
              </a:spcAft>
              <a:defRPr/>
            </a:pPr>
            <a:r>
              <a:rPr lang="fr-FR" dirty="0"/>
              <a:t>Qu'est-ce qu'un tas ? &lt;</a:t>
            </a:r>
            <a:r>
              <a:rPr lang="fr-FR" b="1" dirty="0">
                <a:solidFill>
                  <a:schemeClr val="tx2"/>
                </a:solidFill>
              </a:rPr>
              <a:t>all</a:t>
            </a:r>
            <a:r>
              <a:rPr lang="fr-FR" dirty="0"/>
              <a:t>&gt;</a:t>
            </a:r>
          </a:p>
          <a:p>
            <a:pPr fontAlgn="auto">
              <a:spcAft>
                <a:spcPts val="0"/>
              </a:spcAft>
              <a:defRPr/>
            </a:pPr>
            <a:endParaRPr lang="fr-FR" dirty="0"/>
          </a:p>
          <a:p>
            <a:pPr fontAlgn="auto">
              <a:spcAft>
                <a:spcPts val="0"/>
              </a:spcAft>
              <a:defRPr/>
            </a:pPr>
            <a:r>
              <a:rPr lang="fr-FR" dirty="0"/>
              <a:t>Comment le définir dans un schéma XML ?</a:t>
            </a:r>
          </a:p>
          <a:p>
            <a:pPr lvl="1" fontAlgn="auto">
              <a:spcAft>
                <a:spcPts val="0"/>
              </a:spcAft>
              <a:defRPr/>
            </a:pPr>
            <a:r>
              <a:rPr lang="fr-FR" dirty="0"/>
              <a:t> l'élément &lt;</a:t>
            </a:r>
            <a:r>
              <a:rPr lang="fr-FR" b="1" dirty="0">
                <a:solidFill>
                  <a:schemeClr val="tx2"/>
                </a:solidFill>
              </a:rPr>
              <a:t>all</a:t>
            </a:r>
            <a:r>
              <a:rPr lang="fr-FR" dirty="0"/>
              <a:t>&gt; permet de définir des séquences non-ordonnées de balises</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a:t>caddy</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xsd:all</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produit</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service</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xsd:all</a:t>
            </a:r>
            <a:r>
              <a:rPr lang="en-GB" dirty="0"/>
              <a:t>&gt; </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&gt;</a:t>
            </a:r>
            <a:endParaRPr lang="fr-FR" dirty="0"/>
          </a:p>
        </p:txBody>
      </p:sp>
      <p:sp>
        <p:nvSpPr>
          <p:cNvPr id="5" name="Rectangle 13">
            <a:extLst>
              <a:ext uri="{FF2B5EF4-FFF2-40B4-BE49-F238E27FC236}">
                <a16:creationId xmlns:a16="http://schemas.microsoft.com/office/drawing/2014/main" id="{3D9FEF1A-BA2A-41EE-B43D-4B2CCE3B4D67}"/>
              </a:ext>
            </a:extLst>
          </p:cNvPr>
          <p:cNvSpPr>
            <a:spLocks noGrp="1" noChangeArrowheads="1"/>
          </p:cNvSpPr>
          <p:nvPr>
            <p:ph type="sldNum" sz="quarter" idx="12"/>
          </p:nvPr>
        </p:nvSpPr>
        <p:spPr/>
        <p:txBody>
          <a:bodyPr>
            <a:normAutofit/>
          </a:bodyPr>
          <a:lstStyle/>
          <a:p>
            <a:pPr>
              <a:defRPr/>
            </a:pPr>
            <a:fld id="{044F40D1-035C-4D02-A1CD-CAF2A9CDC364}" type="slidenum">
              <a:rPr lang="fr-FR"/>
              <a:pPr>
                <a:defRPr/>
              </a:pPr>
              <a:t>110</a:t>
            </a:fld>
            <a:endParaRPr lang="fr-FR"/>
          </a:p>
        </p:txBody>
      </p:sp>
      <p:sp>
        <p:nvSpPr>
          <p:cNvPr id="6" name="Étoile à 12 branches 5">
            <a:extLst>
              <a:ext uri="{FF2B5EF4-FFF2-40B4-BE49-F238E27FC236}">
                <a16:creationId xmlns:a16="http://schemas.microsoft.com/office/drawing/2014/main" id="{66E4EB91-8B91-4EB3-BF8D-83E12D60BB06}"/>
              </a:ext>
            </a:extLst>
          </p:cNvPr>
          <p:cNvSpPr/>
          <p:nvPr/>
        </p:nvSpPr>
        <p:spPr>
          <a:xfrm rot="21038633">
            <a:off x="6726238" y="3181350"/>
            <a:ext cx="2335212" cy="121443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anchor="ctr"/>
          <a:lstStyle/>
          <a:p>
            <a:pPr algn="ctr" eaLnBrk="1" fontAlgn="auto" hangingPunct="1">
              <a:spcBef>
                <a:spcPts val="0"/>
              </a:spcBef>
              <a:spcAft>
                <a:spcPts val="0"/>
              </a:spcAft>
              <a:defRPr/>
            </a:pPr>
            <a:r>
              <a:rPr lang="fr-FR" sz="1600" b="1" u="sng" dirty="0"/>
              <a:t>Pas 2x la </a:t>
            </a:r>
          </a:p>
          <a:p>
            <a:pPr algn="ctr" eaLnBrk="1" fontAlgn="auto" hangingPunct="1">
              <a:spcBef>
                <a:spcPts val="0"/>
              </a:spcBef>
              <a:spcAft>
                <a:spcPts val="0"/>
              </a:spcAft>
              <a:defRPr/>
            </a:pPr>
            <a:r>
              <a:rPr lang="fr-FR" sz="1600" b="1" u="sng" dirty="0"/>
              <a:t>même balise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AutoShape 2">
            <a:extLst>
              <a:ext uri="{FF2B5EF4-FFF2-40B4-BE49-F238E27FC236}">
                <a16:creationId xmlns:a16="http://schemas.microsoft.com/office/drawing/2014/main" id="{210DB8A7-D172-4A21-86CF-E58513FFC60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2867" name="Rectangle 3">
            <a:extLst>
              <a:ext uri="{FF2B5EF4-FFF2-40B4-BE49-F238E27FC236}">
                <a16:creationId xmlns:a16="http://schemas.microsoft.com/office/drawing/2014/main" id="{E284E230-28FE-44DE-AECD-EDE335E4FC61}"/>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Qu'est-ce qu'une séquence ? &lt;</a:t>
            </a:r>
            <a:r>
              <a:rPr lang="fr-FR" b="1" dirty="0" err="1">
                <a:solidFill>
                  <a:schemeClr val="tx2"/>
                </a:solidFill>
              </a:rPr>
              <a:t>sequence</a:t>
            </a:r>
            <a:r>
              <a:rPr lang="fr-FR" dirty="0"/>
              <a:t>&gt;</a:t>
            </a:r>
          </a:p>
          <a:p>
            <a:pPr fontAlgn="auto">
              <a:spcAft>
                <a:spcPts val="0"/>
              </a:spcAft>
              <a:defRPr/>
            </a:pPr>
            <a:endParaRPr lang="fr-FR" dirty="0"/>
          </a:p>
          <a:p>
            <a:pPr fontAlgn="auto">
              <a:spcAft>
                <a:spcPts val="0"/>
              </a:spcAft>
              <a:defRPr/>
            </a:pPr>
            <a:r>
              <a:rPr lang="fr-FR" dirty="0"/>
              <a:t>Comment la définir dans un schéma XML ?</a:t>
            </a:r>
          </a:p>
          <a:p>
            <a:pPr lvl="1" fontAlgn="auto">
              <a:spcAft>
                <a:spcPts val="0"/>
              </a:spcAft>
              <a:defRPr/>
            </a:pPr>
            <a:r>
              <a:rPr lang="fr-FR" dirty="0"/>
              <a:t> l'élément &lt;</a:t>
            </a:r>
            <a:r>
              <a:rPr lang="fr-FR" b="1" dirty="0" err="1">
                <a:solidFill>
                  <a:schemeClr val="tx2"/>
                </a:solidFill>
              </a:rPr>
              <a:t>sequence</a:t>
            </a:r>
            <a:r>
              <a:rPr lang="fr-FR" dirty="0"/>
              <a:t>&gt; permet de définir des séquences ordonnées</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err="1"/>
              <a:t>Adresse</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xsd:sequence</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rue</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ville</a:t>
            </a:r>
            <a:r>
              <a:rPr lang="en-GB" dirty="0"/>
              <a:t>" </a:t>
            </a:r>
            <a:r>
              <a:rPr lang="en-GB" b="1" dirty="0">
                <a:solidFill>
                  <a:srgbClr val="FF0000"/>
                </a:solidFill>
              </a:rPr>
              <a:t>type</a:t>
            </a:r>
            <a:r>
              <a:rPr lang="en-GB" dirty="0"/>
              <a:t>="</a:t>
            </a:r>
            <a:r>
              <a:rPr lang="en-GB" b="1" dirty="0" err="1"/>
              <a:t>xsd:string</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dep</a:t>
            </a:r>
            <a:r>
              <a:rPr lang="en-GB" dirty="0"/>
              <a:t>" </a:t>
            </a:r>
            <a:r>
              <a:rPr lang="en-GB" b="1" dirty="0">
                <a:solidFill>
                  <a:srgbClr val="FF0000"/>
                </a:solidFill>
              </a:rPr>
              <a:t>type</a:t>
            </a:r>
            <a:r>
              <a:rPr lang="en-GB" dirty="0"/>
              <a:t>="</a:t>
            </a:r>
            <a:r>
              <a:rPr lang="en-GB" b="1" dirty="0" err="1"/>
              <a:t>xsd:integer</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xsd:sequence</a:t>
            </a:r>
            <a:r>
              <a:rPr lang="en-GB" dirty="0"/>
              <a:t>&gt; </a:t>
            </a:r>
          </a:p>
          <a:p>
            <a:pPr lvl="2" fontAlgn="auto">
              <a:spcBef>
                <a:spcPts val="550"/>
              </a:spcBef>
              <a:spcAft>
                <a:spcPts val="0"/>
              </a:spcAft>
              <a:buFont typeface="Times New Roman" charset="0"/>
              <a:buNone/>
              <a:defRPr/>
            </a:pPr>
            <a:r>
              <a:rPr lang="en-GB" dirty="0"/>
              <a:t>  	&lt;</a:t>
            </a:r>
            <a:r>
              <a:rPr lang="en-GB" b="1" dirty="0" err="1">
                <a:solidFill>
                  <a:schemeClr val="tx2"/>
                </a:solidFill>
              </a:rPr>
              <a:t>xsd:attribute</a:t>
            </a:r>
            <a:r>
              <a:rPr lang="en-GB" dirty="0"/>
              <a:t> </a:t>
            </a:r>
            <a:r>
              <a:rPr lang="en-GB" b="1" dirty="0">
                <a:solidFill>
                  <a:srgbClr val="FF0000"/>
                </a:solidFill>
              </a:rPr>
              <a:t>name</a:t>
            </a:r>
            <a:r>
              <a:rPr lang="en-GB" dirty="0"/>
              <a:t>="</a:t>
            </a:r>
            <a:r>
              <a:rPr lang="en-GB" i="1" dirty="0"/>
              <a:t>pays</a:t>
            </a:r>
            <a:r>
              <a:rPr lang="en-GB" dirty="0"/>
              <a:t>" </a:t>
            </a:r>
            <a:r>
              <a:rPr lang="en-GB" b="1" dirty="0">
                <a:solidFill>
                  <a:srgbClr val="FF0000"/>
                </a:solidFill>
              </a:rPr>
              <a:t>type</a:t>
            </a:r>
            <a:r>
              <a:rPr lang="en-GB" dirty="0"/>
              <a:t>="</a:t>
            </a:r>
            <a:r>
              <a:rPr lang="en-GB" b="1" dirty="0" err="1"/>
              <a:t>xsd:NMTOKEN</a:t>
            </a:r>
            <a:r>
              <a:rPr lang="en-GB" dirty="0"/>
              <a:t>" /&gt; </a:t>
            </a:r>
          </a:p>
          <a:p>
            <a:pPr lvl="2" fontAlgn="auto">
              <a:spcBef>
                <a:spcPts val="550"/>
              </a:spcBef>
              <a:spcAft>
                <a:spcPts val="0"/>
              </a:spcAft>
              <a:buFont typeface="Times New Roman" charset="0"/>
              <a:buNone/>
              <a:defRPr/>
            </a:pPr>
            <a:r>
              <a:rPr lang="en-GB" dirty="0"/>
              <a:t>&lt;/</a:t>
            </a:r>
            <a:r>
              <a:rPr lang="en-GB" b="1" dirty="0" err="1">
                <a:solidFill>
                  <a:schemeClr val="tx2"/>
                </a:solidFill>
              </a:rPr>
              <a:t>xsd:complexType</a:t>
            </a:r>
            <a:r>
              <a:rPr lang="en-GB" dirty="0"/>
              <a:t>&gt;</a:t>
            </a:r>
            <a:endParaRPr lang="fr-FR" dirty="0"/>
          </a:p>
        </p:txBody>
      </p:sp>
      <p:sp>
        <p:nvSpPr>
          <p:cNvPr id="5" name="Rectangle 13">
            <a:extLst>
              <a:ext uri="{FF2B5EF4-FFF2-40B4-BE49-F238E27FC236}">
                <a16:creationId xmlns:a16="http://schemas.microsoft.com/office/drawing/2014/main" id="{33F33543-3F94-4593-AAEC-C49F6DB02D2C}"/>
              </a:ext>
            </a:extLst>
          </p:cNvPr>
          <p:cNvSpPr>
            <a:spLocks noGrp="1" noChangeArrowheads="1"/>
          </p:cNvSpPr>
          <p:nvPr>
            <p:ph type="sldNum" sz="quarter" idx="12"/>
          </p:nvPr>
        </p:nvSpPr>
        <p:spPr/>
        <p:txBody>
          <a:bodyPr>
            <a:normAutofit/>
          </a:bodyPr>
          <a:lstStyle/>
          <a:p>
            <a:pPr>
              <a:defRPr/>
            </a:pPr>
            <a:fld id="{1BC7EDF7-0C10-45EB-A208-44F8DB40FC43}" type="slidenum">
              <a:rPr lang="fr-FR"/>
              <a:pPr>
                <a:defRPr/>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AutoShape 2">
            <a:extLst>
              <a:ext uri="{FF2B5EF4-FFF2-40B4-BE49-F238E27FC236}">
                <a16:creationId xmlns:a16="http://schemas.microsoft.com/office/drawing/2014/main" id="{59CA9E47-7980-407F-A874-E7B31B46DB5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4915" name="Rectangle 3">
            <a:extLst>
              <a:ext uri="{FF2B5EF4-FFF2-40B4-BE49-F238E27FC236}">
                <a16:creationId xmlns:a16="http://schemas.microsoft.com/office/drawing/2014/main" id="{C43AB841-2FBD-4134-B4E4-77E29884E116}"/>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Qu'est-ce qu'un choix ? &lt;</a:t>
            </a:r>
            <a:r>
              <a:rPr lang="fr-FR" b="1" dirty="0" err="1">
                <a:solidFill>
                  <a:schemeClr val="tx2"/>
                </a:solidFill>
              </a:rPr>
              <a:t>choice</a:t>
            </a:r>
            <a:r>
              <a:rPr lang="fr-FR" dirty="0"/>
              <a:t>&gt;</a:t>
            </a:r>
          </a:p>
          <a:p>
            <a:pPr lvl="1" fontAlgn="auto">
              <a:spcAft>
                <a:spcPts val="0"/>
              </a:spcAft>
              <a:buFont typeface="Arial" panose="020B0604020202020204" pitchFamily="34" charset="0"/>
              <a:buNone/>
              <a:defRPr/>
            </a:pPr>
            <a:endParaRPr lang="fr-FR" dirty="0"/>
          </a:p>
          <a:p>
            <a:pPr fontAlgn="auto">
              <a:spcAft>
                <a:spcPts val="0"/>
              </a:spcAft>
              <a:defRPr/>
            </a:pPr>
            <a:r>
              <a:rPr lang="fr-FR" dirty="0"/>
              <a:t>Comment le définir dans un schéma XML ?</a:t>
            </a:r>
          </a:p>
          <a:p>
            <a:pPr lvl="2" fontAlgn="auto">
              <a:spcAft>
                <a:spcPts val="0"/>
              </a:spcAft>
              <a:buFont typeface="Wingdings" charset="2"/>
              <a:buNone/>
              <a:defRPr/>
            </a:pPr>
            <a:r>
              <a:rPr lang="fr-FR" dirty="0">
                <a:cs typeface="Arial" charset="0"/>
              </a:rPr>
              <a:t>&lt;</a:t>
            </a:r>
            <a:r>
              <a:rPr lang="fr-FR" b="1" dirty="0" err="1">
                <a:solidFill>
                  <a:schemeClr val="tx2"/>
                </a:solidFill>
                <a:cs typeface="Arial" charset="0"/>
              </a:rPr>
              <a:t>xs:complexType</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xs:choice</a:t>
            </a:r>
            <a:r>
              <a:rPr lang="fr-FR" dirty="0">
                <a:cs typeface="Arial" charset="0"/>
              </a:rPr>
              <a:t> </a:t>
            </a:r>
            <a:r>
              <a:rPr lang="fr-FR" b="1" dirty="0" err="1">
                <a:solidFill>
                  <a:srgbClr val="FF0000"/>
                </a:solidFill>
                <a:cs typeface="Arial" charset="0"/>
              </a:rPr>
              <a:t>minOccurs</a:t>
            </a:r>
            <a:r>
              <a:rPr lang="fr-FR" dirty="0">
                <a:cs typeface="Arial" charset="0"/>
              </a:rPr>
              <a:t>="0" </a:t>
            </a:r>
            <a:r>
              <a:rPr lang="fr-FR" b="1" dirty="0" err="1">
                <a:cs typeface="Arial" charset="0"/>
              </a:rPr>
              <a:t>maxOccurs</a:t>
            </a:r>
            <a:r>
              <a:rPr lang="fr-FR" dirty="0">
                <a:cs typeface="Arial" charset="0"/>
              </a:rPr>
              <a:t>="</a:t>
            </a:r>
            <a:r>
              <a:rPr lang="fr-FR" dirty="0" err="1">
                <a:cs typeface="Arial" charset="0"/>
              </a:rPr>
              <a:t>unbounded</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CoordGeom</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="Location" </a:t>
            </a:r>
            <a:r>
              <a:rPr lang="fr-FR" b="1" dirty="0" err="1">
                <a:solidFill>
                  <a:srgbClr val="FF0000"/>
                </a:solidFill>
                <a:cs typeface="Arial" charset="0"/>
              </a:rPr>
              <a:t>minOccurs</a:t>
            </a:r>
            <a:r>
              <a:rPr lang="fr-FR" dirty="0">
                <a:cs typeface="Arial" charset="0"/>
              </a:rPr>
              <a:t>="0" </a:t>
            </a:r>
            <a:r>
              <a:rPr lang="fr-FR" b="1"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Feature</a:t>
            </a:r>
            <a:r>
              <a:rPr lang="fr-FR" dirty="0">
                <a:cs typeface="Arial" charset="0"/>
              </a:rPr>
              <a:t>" </a:t>
            </a:r>
            <a:r>
              <a:rPr lang="fr-FR" b="1" dirty="0" err="1">
                <a:solidFill>
                  <a:srgbClr val="FF0000"/>
                </a:solidFill>
                <a:cs typeface="Arial" charset="0"/>
              </a:rPr>
              <a:t>minOccurs</a:t>
            </a:r>
            <a:r>
              <a:rPr lang="fr-FR" dirty="0">
                <a:cs typeface="Arial" charset="0"/>
              </a:rPr>
              <a:t>="0" </a:t>
            </a:r>
            <a:r>
              <a:rPr lang="fr-FR"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fontAlgn="auto">
              <a:spcAft>
                <a:spcPts val="0"/>
              </a:spcAft>
              <a:buFont typeface="Wingdings" charset="2"/>
              <a:buNone/>
              <a:defRPr/>
            </a:pPr>
            <a:r>
              <a:rPr lang="fr-FR" dirty="0">
                <a:cs typeface="Arial" charset="0"/>
              </a:rPr>
              <a:t>	&lt;/</a:t>
            </a:r>
            <a:r>
              <a:rPr lang="fr-FR" b="1" dirty="0" err="1">
                <a:solidFill>
                  <a:schemeClr val="tx2"/>
                </a:solidFill>
                <a:cs typeface="Arial" charset="0"/>
              </a:rPr>
              <a:t>xs:choice</a:t>
            </a:r>
            <a:r>
              <a:rPr lang="fr-FR" dirty="0">
                <a:cs typeface="Arial" charset="0"/>
              </a:rPr>
              <a:t>&gt;</a:t>
            </a:r>
          </a:p>
          <a:p>
            <a:pPr lvl="2" fontAlgn="auto">
              <a:spcAft>
                <a:spcPts val="0"/>
              </a:spcAft>
              <a:buFont typeface="Wingdings" charset="2"/>
              <a:buNone/>
              <a:defRPr/>
            </a:pPr>
            <a:r>
              <a:rPr lang="fr-FR" dirty="0">
                <a:cs typeface="Arial" charset="0"/>
              </a:rPr>
              <a:t>&lt;/</a:t>
            </a:r>
            <a:r>
              <a:rPr lang="fr-FR" b="1" dirty="0" err="1">
                <a:solidFill>
                  <a:schemeClr val="tx2"/>
                </a:solidFill>
                <a:cs typeface="Arial" charset="0"/>
              </a:rPr>
              <a:t>xs:complexType</a:t>
            </a:r>
            <a:r>
              <a:rPr lang="fr-FR" dirty="0">
                <a:cs typeface="Arial" charset="0"/>
              </a:rPr>
              <a:t>&gt;</a:t>
            </a:r>
          </a:p>
          <a:p>
            <a:pPr lvl="2" fontAlgn="auto">
              <a:spcAft>
                <a:spcPts val="0"/>
              </a:spcAft>
              <a:buFont typeface="Wingdings" charset="2"/>
              <a:buNone/>
              <a:defRPr/>
            </a:pPr>
            <a:endParaRPr lang="fr-FR" dirty="0">
              <a:cs typeface="Arial" charset="0"/>
            </a:endParaRPr>
          </a:p>
          <a:p>
            <a:pPr marL="633413" lvl="2" fontAlgn="auto">
              <a:spcAft>
                <a:spcPts val="0"/>
              </a:spcAft>
              <a:buFont typeface="Wingdings" charset="2"/>
              <a:buNone/>
              <a:defRPr/>
            </a:pPr>
            <a:r>
              <a:rPr lang="fr-FR" sz="2200" dirty="0">
                <a:cs typeface="Arial" charset="0"/>
              </a:rPr>
              <a:t>exemple issu de </a:t>
            </a:r>
            <a:r>
              <a:rPr lang="fr-FR" sz="2200" dirty="0" err="1">
                <a:cs typeface="Arial" charset="0"/>
              </a:rPr>
              <a:t>google</a:t>
            </a:r>
            <a:r>
              <a:rPr lang="fr-FR" sz="2200" dirty="0">
                <a:cs typeface="Arial" charset="0"/>
              </a:rPr>
              <a:t> : http://groups.google.com/group/XML-Schema/</a:t>
            </a:r>
          </a:p>
        </p:txBody>
      </p:sp>
      <p:sp>
        <p:nvSpPr>
          <p:cNvPr id="5" name="Rectangle 13">
            <a:extLst>
              <a:ext uri="{FF2B5EF4-FFF2-40B4-BE49-F238E27FC236}">
                <a16:creationId xmlns:a16="http://schemas.microsoft.com/office/drawing/2014/main" id="{72FEC47D-3660-4727-A204-77BE314480D3}"/>
              </a:ext>
            </a:extLst>
          </p:cNvPr>
          <p:cNvSpPr>
            <a:spLocks noGrp="1" noChangeArrowheads="1"/>
          </p:cNvSpPr>
          <p:nvPr>
            <p:ph type="sldNum" sz="quarter" idx="12"/>
          </p:nvPr>
        </p:nvSpPr>
        <p:spPr/>
        <p:txBody>
          <a:bodyPr>
            <a:normAutofit/>
          </a:bodyPr>
          <a:lstStyle/>
          <a:p>
            <a:pPr>
              <a:defRPr/>
            </a:pPr>
            <a:fld id="{F0F37B3C-B911-423B-9FBA-0A7CA8C9A9CD}" type="slidenum">
              <a:rPr lang="fr-FR"/>
              <a:pPr>
                <a:defRPr/>
              </a:pPr>
              <a:t>112</a:t>
            </a:fld>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AutoShape 2">
            <a:extLst>
              <a:ext uri="{FF2B5EF4-FFF2-40B4-BE49-F238E27FC236}">
                <a16:creationId xmlns:a16="http://schemas.microsoft.com/office/drawing/2014/main" id="{111008AB-1F66-4F79-81AA-DC4907DC502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76963" name="Rectangle 3">
            <a:extLst>
              <a:ext uri="{FF2B5EF4-FFF2-40B4-BE49-F238E27FC236}">
                <a16:creationId xmlns:a16="http://schemas.microsoft.com/office/drawing/2014/main" id="{0BA626E5-485E-406C-8214-1E31FD182F5E}"/>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règles d'unicité</a:t>
            </a:r>
          </a:p>
          <a:p>
            <a:pPr lvl="1" fontAlgn="auto">
              <a:spcAft>
                <a:spcPts val="0"/>
              </a:spcAft>
              <a:defRPr/>
            </a:pPr>
            <a:r>
              <a:rPr lang="fr-FR" dirty="0"/>
              <a:t> &lt;unique&gt; permet de déclarer une contrainte d'unicité sur un élément</a:t>
            </a:r>
          </a:p>
          <a:p>
            <a:pPr lvl="2" fontAlgn="auto">
              <a:spcAft>
                <a:spcPts val="0"/>
              </a:spcAft>
              <a:buFont typeface="Wingdings" charset="2"/>
              <a:buNone/>
              <a:defRPr/>
            </a:pPr>
            <a:r>
              <a:rPr lang="fr-FR" dirty="0"/>
              <a:t>&lt;</a:t>
            </a:r>
            <a:r>
              <a:rPr lang="fr-FR" b="1" dirty="0" err="1">
                <a:solidFill>
                  <a:schemeClr val="tx2"/>
                </a:solidFill>
              </a:rPr>
              <a:t>xsd:unique</a:t>
            </a:r>
            <a:r>
              <a:rPr lang="fr-FR" dirty="0"/>
              <a:t> </a:t>
            </a:r>
            <a:r>
              <a:rPr lang="fr-FR" b="1" dirty="0" err="1">
                <a:solidFill>
                  <a:srgbClr val="FF0000"/>
                </a:solidFill>
              </a:rPr>
              <a:t>name</a:t>
            </a:r>
            <a:r>
              <a:rPr lang="fr-FR" dirty="0"/>
              <a:t>="</a:t>
            </a:r>
            <a:r>
              <a:rPr lang="fr-FR" i="1" dirty="0" err="1"/>
              <a:t>no_secu_soc</a:t>
            </a:r>
            <a:r>
              <a:rPr lang="fr-FR" dirty="0"/>
              <a:t>"&gt;</a:t>
            </a:r>
          </a:p>
          <a:p>
            <a:pPr lvl="2" fontAlgn="auto">
              <a:spcAft>
                <a:spcPts val="0"/>
              </a:spcAft>
              <a:buFont typeface="Wingdings" charset="2"/>
              <a:buNone/>
              <a:defRPr/>
            </a:pPr>
            <a:r>
              <a:rPr lang="fr-FR" dirty="0"/>
              <a:t>	&lt;</a:t>
            </a:r>
            <a:r>
              <a:rPr lang="fr-FR" b="1" dirty="0" err="1">
                <a:solidFill>
                  <a:schemeClr val="tx2"/>
                </a:solidFill>
              </a:rPr>
              <a:t>xsd:selector</a:t>
            </a:r>
            <a:r>
              <a:rPr lang="fr-FR" dirty="0"/>
              <a:t> </a:t>
            </a:r>
            <a:r>
              <a:rPr lang="fr-FR" b="1" dirty="0" err="1">
                <a:solidFill>
                  <a:srgbClr val="FF0000"/>
                </a:solidFill>
              </a:rPr>
              <a:t>xpath</a:t>
            </a:r>
            <a:r>
              <a:rPr lang="fr-FR" dirty="0"/>
              <a:t>="</a:t>
            </a:r>
            <a:r>
              <a:rPr lang="fr-FR" i="1" dirty="0"/>
              <a:t>personne</a:t>
            </a:r>
            <a:r>
              <a:rPr lang="fr-FR" dirty="0"/>
              <a:t>"/&gt;</a:t>
            </a:r>
          </a:p>
          <a:p>
            <a:pPr lvl="2" fontAlgn="auto">
              <a:spcAft>
                <a:spcPts val="0"/>
              </a:spcAft>
              <a:buFont typeface="Wingdings" charset="2"/>
              <a:buNone/>
              <a:defRPr/>
            </a:pPr>
            <a:r>
              <a:rPr lang="fr-FR" dirty="0"/>
              <a:t>	&lt;</a:t>
            </a:r>
            <a:r>
              <a:rPr lang="fr-FR" b="1" dirty="0" err="1">
                <a:solidFill>
                  <a:schemeClr val="tx2"/>
                </a:solidFill>
              </a:rPr>
              <a:t>xsd:field</a:t>
            </a:r>
            <a:r>
              <a:rPr lang="fr-FR" dirty="0"/>
              <a:t> </a:t>
            </a:r>
            <a:r>
              <a:rPr lang="fr-FR" b="1" dirty="0" err="1">
                <a:solidFill>
                  <a:srgbClr val="FF0000"/>
                </a:solidFill>
              </a:rPr>
              <a:t>xpath</a:t>
            </a:r>
            <a:r>
              <a:rPr lang="fr-FR" dirty="0"/>
              <a:t>="</a:t>
            </a:r>
            <a:r>
              <a:rPr lang="fr-FR" i="1" dirty="0" err="1"/>
              <a:t>no_secu_soc</a:t>
            </a:r>
            <a:r>
              <a:rPr lang="fr-FR" dirty="0"/>
              <a:t>"/&gt;</a:t>
            </a:r>
          </a:p>
          <a:p>
            <a:pPr lvl="2" fontAlgn="auto">
              <a:spcAft>
                <a:spcPts val="0"/>
              </a:spcAft>
              <a:buFont typeface="Wingdings" charset="2"/>
              <a:buNone/>
              <a:defRPr/>
            </a:pPr>
            <a:r>
              <a:rPr lang="fr-FR" dirty="0"/>
              <a:t>&lt;/</a:t>
            </a:r>
            <a:r>
              <a:rPr lang="fr-FR" b="1" dirty="0" err="1">
                <a:solidFill>
                  <a:schemeClr val="tx2"/>
                </a:solidFill>
              </a:rPr>
              <a:t>xsd:unique</a:t>
            </a:r>
            <a:r>
              <a:rPr lang="fr-FR" dirty="0"/>
              <a:t>&gt;</a:t>
            </a:r>
          </a:p>
          <a:p>
            <a:pPr fontAlgn="auto">
              <a:spcAft>
                <a:spcPts val="0"/>
              </a:spcAft>
              <a:defRPr/>
            </a:pPr>
            <a:r>
              <a:rPr lang="fr-FR" dirty="0"/>
              <a:t>Les clés &lt;</a:t>
            </a:r>
            <a:r>
              <a:rPr lang="fr-FR" dirty="0" err="1"/>
              <a:t>key</a:t>
            </a:r>
            <a:r>
              <a:rPr lang="fr-FR" dirty="0"/>
              <a:t>&gt; (id…)</a:t>
            </a:r>
          </a:p>
          <a:p>
            <a:pPr lvl="1" fontAlgn="auto">
              <a:spcAft>
                <a:spcPts val="0"/>
              </a:spcAft>
              <a:defRPr/>
            </a:pPr>
            <a:r>
              <a:rPr lang="fr-FR" dirty="0"/>
              <a:t> &lt;</a:t>
            </a:r>
            <a:r>
              <a:rPr lang="fr-FR" dirty="0" err="1"/>
              <a:t>key</a:t>
            </a:r>
            <a:r>
              <a:rPr lang="fr-FR" dirty="0"/>
              <a:t>&gt; permet de spécifier une clé</a:t>
            </a:r>
          </a:p>
          <a:p>
            <a:pPr lvl="2" fontAlgn="auto">
              <a:spcAft>
                <a:spcPts val="0"/>
              </a:spcAft>
              <a:buFont typeface="Wingdings" charset="2"/>
              <a:buNone/>
              <a:defRPr/>
            </a:pPr>
            <a:r>
              <a:rPr lang="fr-FR" dirty="0"/>
              <a:t>	&lt;</a:t>
            </a:r>
            <a:r>
              <a:rPr lang="fr-FR" b="1" dirty="0" err="1">
                <a:solidFill>
                  <a:schemeClr val="tx2"/>
                </a:solidFill>
              </a:rPr>
              <a:t>xs:key</a:t>
            </a:r>
            <a:r>
              <a:rPr lang="fr-FR" dirty="0"/>
              <a:t> </a:t>
            </a:r>
            <a:r>
              <a:rPr lang="fr-FR" b="1" dirty="0" err="1">
                <a:solidFill>
                  <a:srgbClr val="FF0000"/>
                </a:solidFill>
              </a:rPr>
              <a:t>name</a:t>
            </a:r>
            <a:r>
              <a:rPr lang="fr-FR" dirty="0"/>
              <a:t>="</a:t>
            </a:r>
            <a:r>
              <a:rPr lang="fr-FR" i="1" dirty="0"/>
              <a:t>pays</a:t>
            </a:r>
            <a:r>
              <a:rPr lang="fr-FR" dirty="0"/>
              <a:t>"&gt;</a:t>
            </a:r>
            <a:br>
              <a:rPr lang="fr-FR" dirty="0"/>
            </a:br>
            <a:r>
              <a:rPr lang="fr-FR" dirty="0"/>
              <a:t>	&lt;</a:t>
            </a:r>
            <a:r>
              <a:rPr lang="fr-FR" b="1" dirty="0" err="1">
                <a:solidFill>
                  <a:schemeClr val="tx2"/>
                </a:solidFill>
              </a:rPr>
              <a:t>xs:selector</a:t>
            </a:r>
            <a:r>
              <a:rPr lang="fr-FR" dirty="0"/>
              <a:t> </a:t>
            </a:r>
            <a:r>
              <a:rPr lang="fr-FR" b="1" dirty="0" err="1">
                <a:solidFill>
                  <a:srgbClr val="FF0000"/>
                </a:solidFill>
              </a:rPr>
              <a:t>xpath</a:t>
            </a:r>
            <a:r>
              <a:rPr lang="fr-FR" dirty="0"/>
              <a:t>="</a:t>
            </a:r>
            <a:r>
              <a:rPr lang="fr-FR" i="1" dirty="0"/>
              <a:t>pays</a:t>
            </a:r>
            <a:r>
              <a:rPr lang="fr-FR" dirty="0"/>
              <a:t>" </a:t>
            </a:r>
            <a:r>
              <a:rPr lang="fr-FR" b="1" dirty="0">
                <a:solidFill>
                  <a:srgbClr val="003300"/>
                </a:solidFill>
              </a:rPr>
              <a:t>/&gt;</a:t>
            </a:r>
            <a:br>
              <a:rPr lang="fr-FR" dirty="0"/>
            </a:br>
            <a:r>
              <a:rPr lang="fr-FR" dirty="0"/>
              <a:t>	&lt;</a:t>
            </a:r>
            <a:r>
              <a:rPr lang="fr-FR" b="1" dirty="0" err="1">
                <a:solidFill>
                  <a:schemeClr val="tx2"/>
                </a:solidFill>
              </a:rPr>
              <a:t>xs:field</a:t>
            </a:r>
            <a:r>
              <a:rPr lang="fr-FR" dirty="0"/>
              <a:t> </a:t>
            </a:r>
            <a:r>
              <a:rPr lang="fr-FR" b="1" dirty="0" err="1">
                <a:solidFill>
                  <a:srgbClr val="FF0000"/>
                </a:solidFill>
              </a:rPr>
              <a:t>xpath</a:t>
            </a:r>
            <a:r>
              <a:rPr lang="fr-FR" dirty="0"/>
              <a:t>="</a:t>
            </a:r>
            <a:r>
              <a:rPr lang="fr-FR" i="1" dirty="0"/>
              <a:t>code</a:t>
            </a:r>
            <a:r>
              <a:rPr lang="fr-FR" dirty="0"/>
              <a:t>" </a:t>
            </a:r>
            <a:r>
              <a:rPr lang="fr-FR" b="1" dirty="0">
                <a:solidFill>
                  <a:srgbClr val="003300"/>
                </a:solidFill>
              </a:rPr>
              <a:t>/&gt;</a:t>
            </a:r>
            <a:br>
              <a:rPr lang="fr-FR" dirty="0"/>
            </a:br>
            <a:r>
              <a:rPr lang="fr-FR" dirty="0"/>
              <a:t>&lt;/</a:t>
            </a:r>
            <a:r>
              <a:rPr lang="fr-FR" b="1" dirty="0" err="1">
                <a:solidFill>
                  <a:schemeClr val="tx2"/>
                </a:solidFill>
              </a:rPr>
              <a:t>xs:key</a:t>
            </a:r>
            <a:r>
              <a:rPr lang="fr-FR" dirty="0"/>
              <a:t>&gt;</a:t>
            </a:r>
          </a:p>
          <a:p>
            <a:pPr lvl="1" fontAlgn="auto">
              <a:spcAft>
                <a:spcPts val="0"/>
              </a:spcAft>
              <a:defRPr/>
            </a:pPr>
            <a:r>
              <a:rPr lang="fr-FR" dirty="0"/>
              <a:t> "</a:t>
            </a:r>
            <a:r>
              <a:rPr lang="fr-FR" dirty="0" err="1"/>
              <a:t>xs:ID</a:t>
            </a:r>
            <a:r>
              <a:rPr lang="fr-FR" dirty="0"/>
              <a:t>" permet de spécifier un identifiant (contrainte supplémentaire sur le nom)</a:t>
            </a:r>
          </a:p>
          <a:p>
            <a:pPr lvl="2" fontAlgn="auto">
              <a:spcAft>
                <a:spcPts val="0"/>
              </a:spcAft>
              <a:buFont typeface="Arial" panose="020B0604020202020204" pitchFamily="34" charset="0"/>
              <a:buNone/>
              <a:defRPr/>
            </a:pPr>
            <a:r>
              <a:rPr lang="fr-FR" dirty="0"/>
              <a:t>&lt;</a:t>
            </a:r>
            <a:r>
              <a:rPr lang="fr-FR" b="1" dirty="0" err="1">
                <a:solidFill>
                  <a:schemeClr val="tx2"/>
                </a:solidFill>
              </a:rPr>
              <a:t>xs:attribute</a:t>
            </a:r>
            <a:r>
              <a:rPr lang="fr-FR" dirty="0"/>
              <a:t> </a:t>
            </a:r>
            <a:r>
              <a:rPr lang="fr-FR" b="1" dirty="0" err="1">
                <a:solidFill>
                  <a:srgbClr val="FF0000"/>
                </a:solidFill>
              </a:rPr>
              <a:t>name</a:t>
            </a:r>
            <a:r>
              <a:rPr lang="fr-FR" dirty="0"/>
              <a:t>="id" </a:t>
            </a:r>
            <a:r>
              <a:rPr lang="fr-FR" b="1" dirty="0">
                <a:solidFill>
                  <a:srgbClr val="FF0000"/>
                </a:solidFill>
              </a:rPr>
              <a:t>type</a:t>
            </a:r>
            <a:r>
              <a:rPr lang="fr-FR" dirty="0"/>
              <a:t>="</a:t>
            </a:r>
            <a:r>
              <a:rPr lang="fr-FR" b="1" dirty="0" err="1">
                <a:solidFill>
                  <a:srgbClr val="003300"/>
                </a:solidFill>
              </a:rPr>
              <a:t>xs:ID</a:t>
            </a:r>
            <a:r>
              <a:rPr lang="fr-FR" dirty="0"/>
              <a:t>" </a:t>
            </a:r>
            <a:r>
              <a:rPr lang="fr-FR" b="1" dirty="0">
                <a:solidFill>
                  <a:srgbClr val="FF0000"/>
                </a:solidFill>
              </a:rPr>
              <a:t>use</a:t>
            </a:r>
            <a:r>
              <a:rPr lang="fr-FR" dirty="0"/>
              <a:t>="</a:t>
            </a:r>
            <a:r>
              <a:rPr lang="fr-FR" dirty="0" err="1"/>
              <a:t>required</a:t>
            </a:r>
            <a:r>
              <a:rPr lang="fr-FR" dirty="0"/>
              <a:t>" /&gt;</a:t>
            </a:r>
          </a:p>
        </p:txBody>
      </p:sp>
      <p:sp>
        <p:nvSpPr>
          <p:cNvPr id="5" name="Rectangle 13">
            <a:extLst>
              <a:ext uri="{FF2B5EF4-FFF2-40B4-BE49-F238E27FC236}">
                <a16:creationId xmlns:a16="http://schemas.microsoft.com/office/drawing/2014/main" id="{F28CB763-BB4B-47D5-9BA8-F4EA1E4740E4}"/>
              </a:ext>
            </a:extLst>
          </p:cNvPr>
          <p:cNvSpPr>
            <a:spLocks noGrp="1" noChangeArrowheads="1"/>
          </p:cNvSpPr>
          <p:nvPr>
            <p:ph type="sldNum" sz="quarter" idx="12"/>
          </p:nvPr>
        </p:nvSpPr>
        <p:spPr/>
        <p:txBody>
          <a:bodyPr>
            <a:normAutofit/>
          </a:bodyPr>
          <a:lstStyle/>
          <a:p>
            <a:pPr>
              <a:defRPr/>
            </a:pPr>
            <a:fld id="{4DC3048D-39A4-409F-B46D-89A2F61A40ED}" type="slidenum">
              <a:rPr lang="fr-FR"/>
              <a:pPr>
                <a:defRPr/>
              </a:pPr>
              <a:t>113</a:t>
            </a:fld>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1D416A-C09A-4A63-85C5-82D79662A200}"/>
              </a:ext>
            </a:extLst>
          </p:cNvPr>
          <p:cNvSpPr>
            <a:spLocks noGrp="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3" name="Espace réservé du contenu 2">
            <a:extLst>
              <a:ext uri="{FF2B5EF4-FFF2-40B4-BE49-F238E27FC236}">
                <a16:creationId xmlns:a16="http://schemas.microsoft.com/office/drawing/2014/main" id="{F35B45DA-71A5-418E-A98F-ED78D941718D}"/>
              </a:ext>
            </a:extLst>
          </p:cNvPr>
          <p:cNvSpPr>
            <a:spLocks noGrp="1"/>
          </p:cNvSpPr>
          <p:nvPr>
            <p:ph idx="1"/>
          </p:nvPr>
        </p:nvSpPr>
        <p:spPr/>
        <p:txBody>
          <a:bodyPr>
            <a:normAutofit fontScale="92500" lnSpcReduction="20000"/>
          </a:bodyPr>
          <a:lstStyle/>
          <a:p>
            <a:pPr fontAlgn="auto">
              <a:spcAft>
                <a:spcPts val="0"/>
              </a:spcAft>
              <a:defRPr/>
            </a:pPr>
            <a:r>
              <a:rPr lang="fr-FR" dirty="0"/>
              <a:t>Les </a:t>
            </a:r>
            <a:r>
              <a:rPr lang="fr-FR" dirty="0" err="1"/>
              <a:t>simpleType</a:t>
            </a:r>
            <a:r>
              <a:rPr lang="fr-FR" dirty="0"/>
              <a:t> avec attribut</a:t>
            </a:r>
          </a:p>
          <a:p>
            <a:pPr lvl="1" fontAlgn="auto">
              <a:spcAft>
                <a:spcPts val="0"/>
              </a:spcAft>
              <a:defRPr/>
            </a:pPr>
            <a:r>
              <a:rPr lang="fr-FR" dirty="0"/>
              <a:t>&lt;</a:t>
            </a:r>
            <a:r>
              <a:rPr lang="fr-FR" dirty="0" err="1"/>
              <a:t>simpleContent</a:t>
            </a:r>
            <a:r>
              <a:rPr lang="fr-FR" dirty="0"/>
              <a:t>&gt; permet de déclarer un contenu simple dans une balise nécessitant un </a:t>
            </a:r>
            <a:r>
              <a:rPr lang="fr-FR" dirty="0" err="1"/>
              <a:t>complexeType</a:t>
            </a:r>
            <a:r>
              <a:rPr lang="fr-FR" dirty="0"/>
              <a:t> pour la déclaration d’au moins 1 attribut</a:t>
            </a:r>
          </a:p>
          <a:p>
            <a:pPr lvl="2" fontAlgn="auto">
              <a:spcAft>
                <a:spcPts val="0"/>
              </a:spcAft>
              <a:defRPr/>
            </a:pPr>
            <a:endParaRPr lang="fr-FR" dirty="0"/>
          </a:p>
          <a:p>
            <a:pPr lvl="2" fontAlgn="auto">
              <a:spcAft>
                <a:spcPts val="0"/>
              </a:spcAft>
              <a:defRPr/>
            </a:pPr>
            <a:r>
              <a:rPr lang="fr-FR" dirty="0"/>
              <a:t>Exemple de balise :</a:t>
            </a:r>
          </a:p>
          <a:p>
            <a:pPr lvl="2" algn="ctr" fontAlgn="auto">
              <a:spcAft>
                <a:spcPts val="0"/>
              </a:spcAft>
              <a:buFont typeface="Arial" panose="020B0604020202020204" pitchFamily="34" charset="0"/>
              <a:buNone/>
              <a:defRPr/>
            </a:pPr>
            <a:r>
              <a:rPr lang="fr-FR" dirty="0"/>
              <a:t>&lt;</a:t>
            </a:r>
            <a:r>
              <a:rPr lang="fr-FR" b="1" dirty="0">
                <a:solidFill>
                  <a:schemeClr val="tx2"/>
                </a:solidFill>
              </a:rPr>
              <a:t>surface</a:t>
            </a:r>
            <a:r>
              <a:rPr lang="fr-FR" dirty="0"/>
              <a:t> </a:t>
            </a:r>
            <a:r>
              <a:rPr lang="fr-FR" b="1" dirty="0" err="1">
                <a:solidFill>
                  <a:srgbClr val="FF0000"/>
                </a:solidFill>
              </a:rPr>
              <a:t>unite</a:t>
            </a:r>
            <a:r>
              <a:rPr lang="fr-FR" dirty="0"/>
              <a:t>="m²"&gt;12.5&lt;/</a:t>
            </a:r>
            <a:r>
              <a:rPr lang="fr-FR" b="1" dirty="0">
                <a:solidFill>
                  <a:schemeClr val="tx2"/>
                </a:solidFill>
              </a:rPr>
              <a:t>surface</a:t>
            </a:r>
            <a:r>
              <a:rPr lang="fr-FR" dirty="0"/>
              <a:t>&gt;</a:t>
            </a:r>
          </a:p>
          <a:p>
            <a:pPr lvl="2" algn="ctr" fontAlgn="auto">
              <a:spcAft>
                <a:spcPts val="0"/>
              </a:spcAft>
              <a:buFont typeface="Arial" panose="020B0604020202020204" pitchFamily="34" charset="0"/>
              <a:buNone/>
              <a:defRPr/>
            </a:pPr>
            <a:endParaRPr lang="fr-FR" dirty="0"/>
          </a:p>
          <a:p>
            <a:pPr lvl="2" fontAlgn="auto">
              <a:spcAft>
                <a:spcPts val="0"/>
              </a:spcAft>
              <a:defRPr/>
            </a:pPr>
            <a:r>
              <a:rPr lang="fr-FR" dirty="0"/>
              <a:t>exemple de déclaration :</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xs:element</a:t>
            </a:r>
            <a:r>
              <a:rPr lang="fr-FR" sz="1400" dirty="0">
                <a:latin typeface="Arial" charset="0"/>
              </a:rPr>
              <a:t> </a:t>
            </a:r>
            <a:r>
              <a:rPr lang="fr-FR" sz="1400" b="1" dirty="0" err="1">
                <a:solidFill>
                  <a:srgbClr val="FF0000"/>
                </a:solidFill>
                <a:latin typeface="Arial" charset="0"/>
              </a:rPr>
              <a:t>name</a:t>
            </a:r>
            <a:r>
              <a:rPr lang="fr-FR" sz="1400" dirty="0">
                <a:latin typeface="Arial" charset="0"/>
              </a:rPr>
              <a:t>="</a:t>
            </a:r>
            <a:r>
              <a:rPr lang="fr-FR" sz="1400" i="1" dirty="0">
                <a:latin typeface="Arial" charset="0"/>
              </a:rPr>
              <a:t>surface</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xs:complexType</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xs:simpleContent</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xs:extension</a:t>
            </a:r>
            <a:r>
              <a:rPr lang="fr-FR" sz="1400" dirty="0">
                <a:latin typeface="Arial" charset="0"/>
              </a:rPr>
              <a:t> </a:t>
            </a:r>
            <a:r>
              <a:rPr lang="fr-FR" sz="1400" b="1" dirty="0">
                <a:solidFill>
                  <a:srgbClr val="FF0000"/>
                </a:solidFill>
                <a:latin typeface="Arial" charset="0"/>
              </a:rPr>
              <a:t>base</a:t>
            </a:r>
            <a:r>
              <a:rPr lang="fr-FR" sz="1400" dirty="0">
                <a:latin typeface="Arial" charset="0"/>
              </a:rPr>
              <a:t>="</a:t>
            </a:r>
            <a:r>
              <a:rPr lang="fr-FR" sz="1400" b="1" dirty="0" err="1">
                <a:latin typeface="Arial" charset="0"/>
              </a:rPr>
              <a:t>xs:integer</a:t>
            </a:r>
            <a:r>
              <a:rPr lang="fr-FR" sz="1400" dirty="0">
                <a:latin typeface="Arial" charset="0"/>
              </a:rPr>
              <a:t>"&gt;</a:t>
            </a:r>
          </a:p>
          <a:p>
            <a:pPr fontAlgn="auto">
              <a:spcAft>
                <a:spcPts val="0"/>
              </a:spcAft>
              <a:buFont typeface="Arial" panose="020B0604020202020204" pitchFamily="34" charset="0"/>
              <a:buNone/>
              <a:defRPr/>
            </a:pPr>
            <a:r>
              <a:rPr lang="en-US" sz="1400" dirty="0">
                <a:latin typeface="Arial" charset="0"/>
              </a:rPr>
              <a:t>			&lt;</a:t>
            </a:r>
            <a:r>
              <a:rPr lang="en-US" sz="1400" b="1" dirty="0" err="1">
                <a:solidFill>
                  <a:schemeClr val="tx2"/>
                </a:solidFill>
                <a:latin typeface="Arial" charset="0"/>
              </a:rPr>
              <a:t>xs:attribute</a:t>
            </a:r>
            <a:r>
              <a:rPr lang="en-US" sz="1400" dirty="0">
                <a:latin typeface="Arial" charset="0"/>
              </a:rPr>
              <a:t> </a:t>
            </a:r>
            <a:r>
              <a:rPr lang="en-US" sz="1400" b="1" dirty="0">
                <a:solidFill>
                  <a:srgbClr val="FF0000"/>
                </a:solidFill>
                <a:latin typeface="Arial" charset="0"/>
              </a:rPr>
              <a:t>name</a:t>
            </a:r>
            <a:r>
              <a:rPr lang="en-US" sz="1400" dirty="0">
                <a:latin typeface="Arial" charset="0"/>
              </a:rPr>
              <a:t>="</a:t>
            </a:r>
            <a:r>
              <a:rPr lang="en-US" sz="1400" i="1" dirty="0">
                <a:latin typeface="Arial" charset="0"/>
              </a:rPr>
              <a:t>unite</a:t>
            </a:r>
            <a:r>
              <a:rPr lang="en-US" sz="1400" dirty="0">
                <a:latin typeface="Arial" charset="0"/>
              </a:rPr>
              <a:t>" </a:t>
            </a:r>
            <a:r>
              <a:rPr lang="en-US" sz="1400" b="1" dirty="0">
                <a:solidFill>
                  <a:srgbClr val="FF0000"/>
                </a:solidFill>
                <a:latin typeface="Arial" charset="0"/>
              </a:rPr>
              <a:t>use</a:t>
            </a:r>
            <a:r>
              <a:rPr lang="en-US" sz="1400" dirty="0">
                <a:latin typeface="Arial" charset="0"/>
              </a:rPr>
              <a:t>="</a:t>
            </a:r>
            <a:r>
              <a:rPr lang="en-US" sz="1400" b="1" dirty="0">
                <a:latin typeface="Arial" charset="0"/>
              </a:rPr>
              <a:t>required</a:t>
            </a:r>
            <a:r>
              <a:rPr lang="en-US" sz="1400" dirty="0">
                <a:latin typeface="Arial" charset="0"/>
              </a:rPr>
              <a:t>“ </a:t>
            </a:r>
            <a:r>
              <a:rPr lang="en-US" sz="1400" b="1" dirty="0">
                <a:solidFill>
                  <a:srgbClr val="FF0000"/>
                </a:solidFill>
                <a:latin typeface="Arial" charset="0"/>
              </a:rPr>
              <a:t>type</a:t>
            </a:r>
            <a:r>
              <a:rPr lang="en-US" sz="1400" dirty="0">
                <a:latin typeface="Arial" charset="0"/>
              </a:rPr>
              <a:t>=</a:t>
            </a:r>
            <a:r>
              <a:rPr lang="fr-FR" sz="1400" dirty="0">
                <a:latin typeface="Arial" charset="0"/>
              </a:rPr>
              <a:t>"</a:t>
            </a:r>
            <a:r>
              <a:rPr lang="fr-FR" sz="1400" b="1" dirty="0" err="1">
                <a:latin typeface="Arial" charset="0"/>
              </a:rPr>
              <a:t>xs:string</a:t>
            </a:r>
            <a:r>
              <a:rPr lang="fr-FR" sz="1400" dirty="0">
                <a:latin typeface="Arial" charset="0"/>
              </a:rPr>
              <a:t>"</a:t>
            </a:r>
            <a:r>
              <a:rPr lang="en-US"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xs:extension</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xs:simpleContent</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xs:complexType</a:t>
            </a:r>
            <a:r>
              <a:rPr lang="fr-FR" sz="1400" dirty="0">
                <a:latin typeface="Arial" charset="0"/>
              </a:rPr>
              <a:t>&gt;</a:t>
            </a:r>
          </a:p>
          <a:p>
            <a:pPr fontAlgn="auto">
              <a:spcAft>
                <a:spcPts val="0"/>
              </a:spcAft>
              <a:buFont typeface="Arial" panose="020B0604020202020204" pitchFamily="34" charset="0"/>
              <a:buNone/>
              <a:defRPr/>
            </a:pPr>
            <a:r>
              <a:rPr lang="fr-FR" sz="1400" dirty="0">
                <a:latin typeface="Arial" charset="0"/>
              </a:rPr>
              <a:t>		&lt;/</a:t>
            </a:r>
            <a:r>
              <a:rPr lang="fr-FR" sz="1400" b="1" dirty="0" err="1">
                <a:solidFill>
                  <a:schemeClr val="tx2"/>
                </a:solidFill>
                <a:latin typeface="Arial" charset="0"/>
              </a:rPr>
              <a:t>xs:element</a:t>
            </a:r>
            <a:r>
              <a:rPr lang="fr-FR" sz="1400" dirty="0">
                <a:latin typeface="Arial" charset="0"/>
              </a:rPr>
              <a:t>&gt;</a:t>
            </a:r>
            <a:endParaRPr lang="fr-FR" sz="1400" dirty="0"/>
          </a:p>
          <a:p>
            <a:pPr lvl="4" fontAlgn="auto">
              <a:spcAft>
                <a:spcPts val="0"/>
              </a:spcAft>
              <a:defRPr/>
            </a:pPr>
            <a:endParaRPr lang="fr-FR" dirty="0"/>
          </a:p>
          <a:p>
            <a:pPr lvl="3" fontAlgn="auto">
              <a:spcAft>
                <a:spcPts val="0"/>
              </a:spcAft>
              <a:defRPr/>
            </a:pPr>
            <a:endParaRPr lang="fr-FR" dirty="0"/>
          </a:p>
          <a:p>
            <a:pPr lvl="1"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FBF941A1-7C20-4ACF-B0CE-0662D41D8CC8}"/>
              </a:ext>
            </a:extLst>
          </p:cNvPr>
          <p:cNvSpPr>
            <a:spLocks noGrp="1"/>
          </p:cNvSpPr>
          <p:nvPr>
            <p:ph type="sldNum" sz="quarter" idx="12"/>
          </p:nvPr>
        </p:nvSpPr>
        <p:spPr/>
        <p:txBody>
          <a:bodyPr>
            <a:normAutofit/>
          </a:bodyPr>
          <a:lstStyle/>
          <a:p>
            <a:pPr>
              <a:defRPr/>
            </a:pPr>
            <a:fld id="{F36B659E-A150-4C0A-8AA4-E371880B9AED}" type="slidenum">
              <a:rPr lang="fr-FR"/>
              <a:pPr>
                <a:defRPr/>
              </a:pPr>
              <a:t>114</a:t>
            </a:fld>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AutoShape 2">
            <a:extLst>
              <a:ext uri="{FF2B5EF4-FFF2-40B4-BE49-F238E27FC236}">
                <a16:creationId xmlns:a16="http://schemas.microsoft.com/office/drawing/2014/main" id="{B34FF73A-49CD-4141-BEE4-9ADD01886AB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Les schémas XML</a:t>
            </a:r>
          </a:p>
        </p:txBody>
      </p:sp>
      <p:sp>
        <p:nvSpPr>
          <p:cNvPr id="1579011" name="Rectangle 3">
            <a:extLst>
              <a:ext uri="{FF2B5EF4-FFF2-40B4-BE49-F238E27FC236}">
                <a16:creationId xmlns:a16="http://schemas.microsoft.com/office/drawing/2014/main" id="{5238AED8-88BA-4BAE-9116-DDE9D437431B}"/>
              </a:ext>
            </a:extLst>
          </p:cNvPr>
          <p:cNvSpPr>
            <a:spLocks noGrp="1" noChangeArrowheads="1"/>
          </p:cNvSpPr>
          <p:nvPr>
            <p:ph idx="1"/>
          </p:nvPr>
        </p:nvSpPr>
        <p:spPr/>
        <p:txBody>
          <a:bodyPr>
            <a:normAutofit fontScale="85000" lnSpcReduction="10000"/>
          </a:bodyPr>
          <a:lstStyle/>
          <a:p>
            <a:pPr fontAlgn="auto">
              <a:spcAft>
                <a:spcPts val="0"/>
              </a:spcAft>
              <a:defRPr/>
            </a:pPr>
            <a:r>
              <a:rPr lang="fr-FR" dirty="0"/>
              <a:t>Groupes de substitution</a:t>
            </a:r>
          </a:p>
          <a:p>
            <a:pPr lvl="1" fontAlgn="auto">
              <a:spcAft>
                <a:spcPts val="0"/>
              </a:spcAft>
              <a:defRPr/>
            </a:pPr>
            <a:r>
              <a:rPr lang="fr-FR" dirty="0">
                <a:cs typeface="Courier New" pitchFamily="49" charset="0"/>
              </a:rPr>
              <a:t> </a:t>
            </a:r>
            <a:r>
              <a:rPr lang="fr-FR" dirty="0" err="1">
                <a:cs typeface="Courier New" pitchFamily="49" charset="0"/>
              </a:rPr>
              <a:t>substitutionGroup</a:t>
            </a:r>
            <a:r>
              <a:rPr lang="fr-FR" dirty="0">
                <a:cs typeface="Courier New" pitchFamily="49" charset="0"/>
              </a:rPr>
              <a:t> (se référer à un élément de substitution)</a:t>
            </a:r>
          </a:p>
          <a:p>
            <a:pPr lvl="2" fontAlgn="auto">
              <a:spcAft>
                <a:spcPts val="0"/>
              </a:spcAft>
              <a:buFont typeface="Wingdings" charset="2"/>
              <a:buNone/>
              <a:defRPr/>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a:t>nom</a:t>
            </a:r>
            <a:r>
              <a:rPr lang="fr-FR" dirty="0"/>
              <a:t>" </a:t>
            </a:r>
            <a:r>
              <a:rPr lang="fr-FR" b="1" dirty="0">
                <a:solidFill>
                  <a:srgbClr val="FF0000"/>
                </a:solidFill>
              </a:rPr>
              <a:t>type</a:t>
            </a:r>
            <a:r>
              <a:rPr lang="fr-FR" dirty="0"/>
              <a:t>="</a:t>
            </a:r>
            <a:r>
              <a:rPr lang="fr-FR" b="1" dirty="0" err="1"/>
              <a:t>xsd:string</a:t>
            </a:r>
            <a:r>
              <a:rPr lang="fr-FR" dirty="0"/>
              <a:t>"/&gt;</a:t>
            </a:r>
          </a:p>
          <a:p>
            <a:pPr lvl="2" fontAlgn="auto">
              <a:spcAft>
                <a:spcPts val="0"/>
              </a:spcAft>
              <a:buFont typeface="Wingdings" charset="2"/>
              <a:buNone/>
              <a:defRPr/>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err="1"/>
              <a:t>prenom</a:t>
            </a:r>
            <a:r>
              <a:rPr lang="fr-FR" dirty="0"/>
              <a:t>" </a:t>
            </a:r>
            <a:r>
              <a:rPr lang="fr-FR" b="1" dirty="0">
                <a:solidFill>
                  <a:srgbClr val="FF0000"/>
                </a:solidFill>
              </a:rPr>
              <a:t>type</a:t>
            </a:r>
            <a:r>
              <a:rPr lang="fr-FR" dirty="0"/>
              <a:t>="</a:t>
            </a:r>
            <a:r>
              <a:rPr lang="fr-FR" b="1" dirty="0" err="1"/>
              <a:t>xsd:string</a:t>
            </a:r>
            <a:r>
              <a:rPr lang="fr-FR" dirty="0"/>
              <a:t>" </a:t>
            </a:r>
            <a:r>
              <a:rPr lang="fr-FR" b="1" dirty="0" err="1">
                <a:solidFill>
                  <a:srgbClr val="FF0000"/>
                </a:solidFill>
              </a:rPr>
              <a:t>substitutionGroup</a:t>
            </a:r>
            <a:r>
              <a:rPr lang="fr-FR" dirty="0"/>
              <a:t>="</a:t>
            </a:r>
            <a:r>
              <a:rPr lang="fr-FR" i="1" dirty="0"/>
              <a:t>nom</a:t>
            </a:r>
            <a:r>
              <a:rPr lang="fr-FR" dirty="0"/>
              <a:t>" /&gt;</a:t>
            </a:r>
          </a:p>
          <a:p>
            <a:pPr lvl="1" fontAlgn="auto">
              <a:spcAft>
                <a:spcPts val="0"/>
              </a:spcAft>
              <a:defRPr/>
            </a:pPr>
            <a:r>
              <a:rPr lang="fr-FR" dirty="0">
                <a:cs typeface="Courier New" pitchFamily="49" charset="0"/>
              </a:rPr>
              <a:t> par exemple, ici, le prénom peut être remplacé par un nom</a:t>
            </a:r>
          </a:p>
          <a:p>
            <a:pPr lvl="1" fontAlgn="auto">
              <a:spcAft>
                <a:spcPts val="0"/>
              </a:spcAft>
              <a:defRPr/>
            </a:pPr>
            <a:endParaRPr lang="fr-FR" dirty="0">
              <a:cs typeface="Courier New" pitchFamily="49" charset="0"/>
            </a:endParaRPr>
          </a:p>
          <a:p>
            <a:pPr fontAlgn="auto">
              <a:spcAft>
                <a:spcPts val="0"/>
              </a:spcAft>
              <a:defRPr/>
            </a:pPr>
            <a:r>
              <a:rPr lang="fr-FR" dirty="0"/>
              <a:t>Eléments de substitution</a:t>
            </a:r>
          </a:p>
          <a:p>
            <a:pPr lvl="1" fontAlgn="auto">
              <a:spcAft>
                <a:spcPts val="0"/>
              </a:spcAft>
              <a:defRPr/>
            </a:pPr>
            <a:r>
              <a:rPr lang="fr-FR" dirty="0"/>
              <a:t> Définition d'éléments abstraits pour la substitution</a:t>
            </a:r>
          </a:p>
          <a:p>
            <a:pPr lvl="2" fontAlgn="auto">
              <a:spcAft>
                <a:spcPts val="0"/>
              </a:spcAft>
              <a:buFont typeface="Wingdings" charset="2"/>
              <a:buNone/>
              <a:defRPr/>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abstract</a:t>
            </a:r>
            <a:r>
              <a:rPr lang="fr-FR" dirty="0">
                <a:latin typeface="Arial Unicode MS" pitchFamily="34" charset="-128"/>
                <a:cs typeface="Courier New" pitchFamily="49" charset="0"/>
              </a:rPr>
              <a:t>="</a:t>
            </a:r>
            <a:r>
              <a:rPr lang="fr-FR" b="1" i="1" dirty="0">
                <a:latin typeface="Arial Unicode MS" pitchFamily="34" charset="-128"/>
                <a:cs typeface="Courier New" pitchFamily="49" charset="0"/>
              </a:rPr>
              <a:t>true</a:t>
            </a:r>
            <a:r>
              <a:rPr lang="fr-FR" dirty="0">
                <a:latin typeface="Arial Unicode MS" pitchFamily="34" charset="-128"/>
                <a:cs typeface="Courier New" pitchFamily="49" charset="0"/>
              </a:rPr>
              <a:t>"/&gt;</a:t>
            </a:r>
          </a:p>
          <a:p>
            <a:pPr lvl="2" fontAlgn="auto">
              <a:spcAft>
                <a:spcPts val="0"/>
              </a:spcAft>
              <a:buFont typeface="Wingdings" charset="2"/>
              <a:buNone/>
              <a:defRPr/>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a:latin typeface="Arial Unicode MS" pitchFamily="34" charset="-128"/>
                <a:cs typeface="Courier New" pitchFamily="49" charset="0"/>
              </a:rPr>
              <a:t>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a:p>
            <a:pPr lvl="2" fontAlgn="auto">
              <a:spcAft>
                <a:spcPts val="0"/>
              </a:spcAft>
              <a:buFont typeface="Wingdings" charset="2"/>
              <a:buNone/>
              <a:defRPr/>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prenom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solidFill>
                  <a:srgbClr val="003300"/>
                </a:solidFill>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p:txBody>
      </p:sp>
      <p:sp>
        <p:nvSpPr>
          <p:cNvPr id="5" name="Rectangle 13">
            <a:extLst>
              <a:ext uri="{FF2B5EF4-FFF2-40B4-BE49-F238E27FC236}">
                <a16:creationId xmlns:a16="http://schemas.microsoft.com/office/drawing/2014/main" id="{22DD9D1F-A3B7-4CD3-9FCD-39AA7A5A64F3}"/>
              </a:ext>
            </a:extLst>
          </p:cNvPr>
          <p:cNvSpPr>
            <a:spLocks noGrp="1" noChangeArrowheads="1"/>
          </p:cNvSpPr>
          <p:nvPr>
            <p:ph type="sldNum" sz="quarter" idx="12"/>
          </p:nvPr>
        </p:nvSpPr>
        <p:spPr/>
        <p:txBody>
          <a:bodyPr/>
          <a:lstStyle/>
          <a:p>
            <a:pPr>
              <a:defRPr/>
            </a:pPr>
            <a:fld id="{BB14BBE0-638E-4526-9A60-E41A65E27B85}" type="slidenum">
              <a:rPr lang="fr-FR"/>
              <a:pPr>
                <a:defRPr/>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AutoShape 2">
            <a:extLst>
              <a:ext uri="{FF2B5EF4-FFF2-40B4-BE49-F238E27FC236}">
                <a16:creationId xmlns:a16="http://schemas.microsoft.com/office/drawing/2014/main" id="{A2CEE21E-BCA8-4C70-9D0A-4D4A70CCBB4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602563" name="Rectangle 3">
            <a:extLst>
              <a:ext uri="{FF2B5EF4-FFF2-40B4-BE49-F238E27FC236}">
                <a16:creationId xmlns:a16="http://schemas.microsoft.com/office/drawing/2014/main" id="{78CAB4E7-0BFB-43F6-B5B6-12D37DA4155C}"/>
              </a:ext>
            </a:extLst>
          </p:cNvPr>
          <p:cNvSpPr>
            <a:spLocks noGrp="1" noChangeArrowheads="1"/>
          </p:cNvSpPr>
          <p:nvPr>
            <p:ph idx="1"/>
          </p:nvPr>
        </p:nvSpPr>
        <p:spPr/>
        <p:txBody>
          <a:bodyPr>
            <a:normAutofit fontScale="77500" lnSpcReduction="20000"/>
          </a:bodyPr>
          <a:lstStyle/>
          <a:p>
            <a:pPr fontAlgn="auto">
              <a:spcAft>
                <a:spcPts val="0"/>
              </a:spcAft>
              <a:defRPr/>
            </a:pPr>
            <a:r>
              <a:rPr lang="fr-FR"/>
              <a:t>Les outils de composition XSD</a:t>
            </a:r>
          </a:p>
          <a:p>
            <a:pPr lvl="1" fontAlgn="auto">
              <a:spcAft>
                <a:spcPts val="0"/>
              </a:spcAft>
              <a:defRPr/>
            </a:pPr>
            <a:r>
              <a:rPr lang="fr-FR"/>
              <a:t> Les éditeurs XML listés précédemment permettent presque tous de générer relativement facilement des XSD, par exemple :</a:t>
            </a:r>
          </a:p>
          <a:p>
            <a:pPr lvl="2" fontAlgn="auto">
              <a:spcAft>
                <a:spcPts val="0"/>
              </a:spcAft>
              <a:defRPr/>
            </a:pPr>
            <a:r>
              <a:rPr lang="fr-FR"/>
              <a:t> Altova XMLSpy outre ses fonctions d'auto-complétion permet la génération automatique de DTD et XSD à partir d'un fichier XML et suivant des critères (expertise nécessaire pour un résultat probant)</a:t>
            </a:r>
          </a:p>
          <a:p>
            <a:pPr lvl="1" fontAlgn="auto">
              <a:spcAft>
                <a:spcPts val="0"/>
              </a:spcAft>
              <a:defRPr/>
            </a:pPr>
            <a:r>
              <a:rPr lang="fr-FR"/>
              <a:t> Il existe aussi des éditeurs dits WYSIWYG qui permettent de créer des schémas par cliquer-glisser à partir de composants graphiques</a:t>
            </a:r>
          </a:p>
          <a:p>
            <a:pPr fontAlgn="auto">
              <a:spcAft>
                <a:spcPts val="0"/>
              </a:spcAft>
              <a:defRPr/>
            </a:pPr>
            <a:r>
              <a:rPr lang="fr-FR"/>
              <a:t>Les formats</a:t>
            </a:r>
          </a:p>
          <a:p>
            <a:pPr lvl="1" fontAlgn="auto">
              <a:spcAft>
                <a:spcPts val="0"/>
              </a:spcAft>
              <a:defRPr/>
            </a:pPr>
            <a:r>
              <a:rPr lang="fr-FR">
                <a:cs typeface="Courier New" pitchFamily="49" charset="0"/>
              </a:rPr>
              <a:t> XSD : XML Schéma Definition</a:t>
            </a:r>
          </a:p>
          <a:p>
            <a:pPr lvl="1" fontAlgn="auto">
              <a:spcAft>
                <a:spcPts val="0"/>
              </a:spcAft>
              <a:defRPr/>
            </a:pPr>
            <a:r>
              <a:rPr lang="fr-FR">
                <a:cs typeface="Courier New" pitchFamily="49" charset="0"/>
              </a:rPr>
              <a:t> XDR (XML Data Reduced) est l'ancêtre des XSD actuels</a:t>
            </a:r>
          </a:p>
          <a:p>
            <a:pPr lvl="1" fontAlgn="auto">
              <a:spcAft>
                <a:spcPts val="0"/>
              </a:spcAft>
              <a:defRPr/>
            </a:pPr>
            <a:r>
              <a:rPr lang="fr-FR">
                <a:cs typeface="Courier New" pitchFamily="49" charset="0"/>
              </a:rPr>
              <a:t> SOX (Schema for Object-oriented XML) est une alternative aux DTD et XSD</a:t>
            </a:r>
          </a:p>
          <a:p>
            <a:pPr lvl="1" fontAlgn="auto">
              <a:spcAft>
                <a:spcPts val="0"/>
              </a:spcAft>
              <a:defRPr/>
            </a:pPr>
            <a:r>
              <a:rPr lang="fr-FR">
                <a:cs typeface="Courier New" pitchFamily="49" charset="0"/>
              </a:rPr>
              <a:t> DCD (Document Content Description for XML) est un vocabulaire basé sur RDF pour décrire les contraintes à appliquer à une structure de contenu XML</a:t>
            </a:r>
            <a:endParaRPr lang="fr-FR"/>
          </a:p>
        </p:txBody>
      </p:sp>
      <p:sp>
        <p:nvSpPr>
          <p:cNvPr id="5" name="Rectangle 13">
            <a:extLst>
              <a:ext uri="{FF2B5EF4-FFF2-40B4-BE49-F238E27FC236}">
                <a16:creationId xmlns:a16="http://schemas.microsoft.com/office/drawing/2014/main" id="{2C6DF65E-C5BE-4753-B54A-E0CEBCE4A71F}"/>
              </a:ext>
            </a:extLst>
          </p:cNvPr>
          <p:cNvSpPr>
            <a:spLocks noGrp="1" noChangeArrowheads="1"/>
          </p:cNvSpPr>
          <p:nvPr>
            <p:ph type="sldNum" sz="quarter" idx="12"/>
          </p:nvPr>
        </p:nvSpPr>
        <p:spPr/>
        <p:txBody>
          <a:bodyPr/>
          <a:lstStyle/>
          <a:p>
            <a:pPr>
              <a:defRPr/>
            </a:pPr>
            <a:fld id="{68B70DE8-0C55-4621-A5BC-1FBB44C22FA5}" type="slidenum">
              <a:rPr lang="fr-FR"/>
              <a:pPr>
                <a:defRPr/>
              </a:pPr>
              <a:t>116</a:t>
            </a:fld>
            <a:endParaRPr lang="fr-FR"/>
          </a:p>
        </p:txBody>
      </p:sp>
      <p:sp>
        <p:nvSpPr>
          <p:cNvPr id="262151" name="Text Box 4">
            <a:extLst>
              <a:ext uri="{FF2B5EF4-FFF2-40B4-BE49-F238E27FC236}">
                <a16:creationId xmlns:a16="http://schemas.microsoft.com/office/drawing/2014/main" id="{A5069B0B-3170-48D2-82C0-3F6A1EB21EC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AutoShape 2">
            <a:extLst>
              <a:ext uri="{FF2B5EF4-FFF2-40B4-BE49-F238E27FC236}">
                <a16:creationId xmlns:a16="http://schemas.microsoft.com/office/drawing/2014/main" id="{54686467-CCD4-48B6-A770-D49547B4184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50019" name="Rectangle 3">
            <a:extLst>
              <a:ext uri="{FF2B5EF4-FFF2-40B4-BE49-F238E27FC236}">
                <a16:creationId xmlns:a16="http://schemas.microsoft.com/office/drawing/2014/main" id="{0A88E19A-C5B9-4FD3-A512-339158C807B5}"/>
              </a:ext>
            </a:extLst>
          </p:cNvPr>
          <p:cNvSpPr>
            <a:spLocks noGrp="1" noChangeArrowheads="1"/>
          </p:cNvSpPr>
          <p:nvPr>
            <p:ph idx="1"/>
          </p:nvPr>
        </p:nvSpPr>
        <p:spPr/>
        <p:txBody>
          <a:bodyPr>
            <a:normAutofit fontScale="92500" lnSpcReduction="20000"/>
          </a:bodyPr>
          <a:lstStyle/>
          <a:p>
            <a:pPr fontAlgn="auto">
              <a:spcAft>
                <a:spcPts val="0"/>
              </a:spcAft>
              <a:defRPr/>
            </a:pPr>
            <a:r>
              <a:rPr lang="fr-FR"/>
              <a:t>Rappels sur les concepts Objet</a:t>
            </a:r>
          </a:p>
          <a:p>
            <a:pPr lvl="1" fontAlgn="auto">
              <a:spcAft>
                <a:spcPts val="0"/>
              </a:spcAft>
              <a:defRPr/>
            </a:pPr>
            <a:endParaRPr lang="fr-FR"/>
          </a:p>
          <a:p>
            <a:pPr fontAlgn="auto">
              <a:spcAft>
                <a:spcPts val="0"/>
              </a:spcAft>
              <a:defRPr/>
            </a:pPr>
            <a:r>
              <a:rPr lang="fr-FR"/>
              <a:t>L’écosystème Objet</a:t>
            </a:r>
          </a:p>
          <a:p>
            <a:pPr lvl="1" fontAlgn="auto">
              <a:spcAft>
                <a:spcPts val="0"/>
              </a:spcAft>
              <a:defRPr/>
            </a:pPr>
            <a:r>
              <a:rPr lang="fr-FR"/>
              <a:t> </a:t>
            </a:r>
            <a:r>
              <a:rPr lang="fr-FR">
                <a:ea typeface="MS Mincho" pitchFamily="49" charset="-128"/>
              </a:rPr>
              <a:t>un programme peut être conçu comme un écosystème rempli d’entités en interaction (objets), disposant de caractéristiques propres (propriétés) et de moyens d’action (méthodes) et répondant à des stimuli externes (événements)</a:t>
            </a:r>
          </a:p>
          <a:p>
            <a:pPr lvl="1" fontAlgn="auto">
              <a:spcAft>
                <a:spcPts val="0"/>
              </a:spcAft>
              <a:defRPr/>
            </a:pPr>
            <a:endParaRPr lang="fr-FR">
              <a:ea typeface="MS Mincho" pitchFamily="49" charset="-128"/>
            </a:endParaRPr>
          </a:p>
          <a:p>
            <a:pPr fontAlgn="auto">
              <a:spcAft>
                <a:spcPts val="0"/>
              </a:spcAft>
              <a:defRPr/>
            </a:pPr>
            <a:r>
              <a:rPr lang="fr-FR"/>
              <a:t>Constructeur, destructeur, héritage, polymorphisme</a:t>
            </a:r>
          </a:p>
          <a:p>
            <a:pPr lvl="1" fontAlgn="auto">
              <a:spcAft>
                <a:spcPts val="0"/>
              </a:spcAft>
              <a:defRPr/>
            </a:pPr>
            <a:r>
              <a:rPr lang="fr-FR"/>
              <a:t> </a:t>
            </a:r>
            <a:r>
              <a:rPr lang="fr-FR">
                <a:ea typeface="MS Mincho" pitchFamily="49" charset="-128"/>
              </a:rPr>
              <a:t>Qu’est-ce ?</a:t>
            </a:r>
          </a:p>
          <a:p>
            <a:pPr lvl="1" fontAlgn="auto">
              <a:spcAft>
                <a:spcPts val="0"/>
              </a:spcAft>
              <a:defRPr/>
            </a:pPr>
            <a:r>
              <a:rPr lang="fr-FR">
                <a:ea typeface="MS Mincho" pitchFamily="49" charset="-128"/>
              </a:rPr>
              <a:t> A quoi ça sert ?</a:t>
            </a:r>
          </a:p>
          <a:p>
            <a:pPr lvl="1" fontAlgn="auto">
              <a:spcAft>
                <a:spcPts val="0"/>
              </a:spcAft>
              <a:defRPr/>
            </a:pPr>
            <a:r>
              <a:rPr lang="fr-FR">
                <a:ea typeface="MS Mincho" pitchFamily="49" charset="-128"/>
              </a:rPr>
              <a:t> Comment ça marche ?</a:t>
            </a:r>
          </a:p>
        </p:txBody>
      </p:sp>
      <p:sp>
        <p:nvSpPr>
          <p:cNvPr id="5" name="Rectangle 13">
            <a:extLst>
              <a:ext uri="{FF2B5EF4-FFF2-40B4-BE49-F238E27FC236}">
                <a16:creationId xmlns:a16="http://schemas.microsoft.com/office/drawing/2014/main" id="{54AF44D3-2718-4C1A-8B5F-0D544FDFDC4C}"/>
              </a:ext>
            </a:extLst>
          </p:cNvPr>
          <p:cNvSpPr>
            <a:spLocks noGrp="1" noChangeArrowheads="1"/>
          </p:cNvSpPr>
          <p:nvPr>
            <p:ph type="sldNum" sz="quarter" idx="12"/>
          </p:nvPr>
        </p:nvSpPr>
        <p:spPr/>
        <p:txBody>
          <a:bodyPr/>
          <a:lstStyle/>
          <a:p>
            <a:pPr>
              <a:defRPr/>
            </a:pPr>
            <a:fld id="{00BB0989-99D2-4861-A04B-2B13B03461C0}" type="slidenum">
              <a:rPr lang="fr-FR"/>
              <a:pPr>
                <a:defRPr/>
              </a:pPr>
              <a:t>117</a:t>
            </a:fld>
            <a:endParaRPr lang="fr-FR"/>
          </a:p>
        </p:txBody>
      </p:sp>
      <p:sp>
        <p:nvSpPr>
          <p:cNvPr id="264199" name="Text Box 4">
            <a:extLst>
              <a:ext uri="{FF2B5EF4-FFF2-40B4-BE49-F238E27FC236}">
                <a16:creationId xmlns:a16="http://schemas.microsoft.com/office/drawing/2014/main" id="{B5439888-EE0B-45FD-9B01-C21647FFB089}"/>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AutoShape 2">
            <a:extLst>
              <a:ext uri="{FF2B5EF4-FFF2-40B4-BE49-F238E27FC236}">
                <a16:creationId xmlns:a16="http://schemas.microsoft.com/office/drawing/2014/main" id="{D1D57CC8-645B-4C21-B283-EA5945C1FBE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47971" name="Rectangle 3">
            <a:extLst>
              <a:ext uri="{FF2B5EF4-FFF2-40B4-BE49-F238E27FC236}">
                <a16:creationId xmlns:a16="http://schemas.microsoft.com/office/drawing/2014/main" id="{7FEF8270-4A08-4B22-9FEA-630013FD9E56}"/>
              </a:ext>
            </a:extLst>
          </p:cNvPr>
          <p:cNvSpPr>
            <a:spLocks noGrp="1" noChangeArrowheads="1"/>
          </p:cNvSpPr>
          <p:nvPr>
            <p:ph idx="1"/>
          </p:nvPr>
        </p:nvSpPr>
        <p:spPr/>
        <p:txBody>
          <a:bodyPr>
            <a:normAutofit fontScale="85000" lnSpcReduction="20000"/>
          </a:bodyPr>
          <a:lstStyle/>
          <a:p>
            <a:pPr fontAlgn="auto">
              <a:spcAft>
                <a:spcPts val="0"/>
              </a:spcAft>
              <a:defRPr/>
            </a:pPr>
            <a:r>
              <a:rPr lang="fr-FR"/>
              <a:t>XML se prête bien à l'approche objet</a:t>
            </a:r>
          </a:p>
          <a:p>
            <a:pPr lvl="1" fontAlgn="auto">
              <a:spcAft>
                <a:spcPts val="0"/>
              </a:spcAft>
              <a:defRPr/>
            </a:pPr>
            <a:r>
              <a:rPr lang="fr-FR"/>
              <a:t> du fait de sa conception arborescente, presque tous les concepts objets peuvent être intégrés aux schémas</a:t>
            </a:r>
          </a:p>
          <a:p>
            <a:pPr lvl="1" fontAlgn="auto">
              <a:spcAft>
                <a:spcPts val="0"/>
              </a:spcAft>
              <a:defRPr/>
            </a:pPr>
            <a:r>
              <a:rPr lang="fr-FR"/>
              <a:t> seuls quelques rares concepts des graphes OO restent intraduisibles en schema</a:t>
            </a:r>
          </a:p>
          <a:p>
            <a:pPr lvl="1" fontAlgn="auto">
              <a:spcAft>
                <a:spcPts val="0"/>
              </a:spcAft>
              <a:defRPr/>
            </a:pPr>
            <a:r>
              <a:rPr lang="fr-FR"/>
              <a:t> le schéma joue le rôle de définition des classes</a:t>
            </a:r>
          </a:p>
          <a:p>
            <a:pPr lvl="1" fontAlgn="auto">
              <a:spcAft>
                <a:spcPts val="0"/>
              </a:spcAft>
              <a:defRPr/>
            </a:pPr>
            <a:r>
              <a:rPr lang="fr-FR"/>
              <a:t> tandis que le fichier XML de données joue le rôle d'implémentation (main ou theApp)</a:t>
            </a:r>
          </a:p>
          <a:p>
            <a:pPr lvl="1" fontAlgn="auto">
              <a:spcAft>
                <a:spcPts val="0"/>
              </a:spcAft>
              <a:defRPr/>
            </a:pPr>
            <a:endParaRPr lang="fr-FR"/>
          </a:p>
          <a:p>
            <a:pPr fontAlgn="auto">
              <a:spcAft>
                <a:spcPts val="0"/>
              </a:spcAft>
              <a:defRPr/>
            </a:pPr>
            <a:r>
              <a:rPr lang="fr-FR"/>
              <a:t> Composition, agrégation et héritage</a:t>
            </a:r>
          </a:p>
          <a:p>
            <a:pPr lvl="1" fontAlgn="auto">
              <a:spcAft>
                <a:spcPts val="0"/>
              </a:spcAft>
              <a:defRPr/>
            </a:pPr>
            <a:r>
              <a:rPr lang="fr-FR"/>
              <a:t> les meilleures pratiques sont issues de la modularité OO</a:t>
            </a:r>
          </a:p>
          <a:p>
            <a:pPr lvl="1" fontAlgn="auto">
              <a:spcAft>
                <a:spcPts val="0"/>
              </a:spcAft>
              <a:defRPr/>
            </a:pPr>
            <a:r>
              <a:rPr lang="fr-FR"/>
              <a:t> il faut penser ses documents comme des classes dérivées OO</a:t>
            </a:r>
          </a:p>
          <a:p>
            <a:pPr lvl="1" fontAlgn="auto">
              <a:spcAft>
                <a:spcPts val="0"/>
              </a:spcAft>
              <a:defRPr/>
            </a:pPr>
            <a:r>
              <a:rPr lang="fr-FR"/>
              <a:t> en prenant en compte les concepts de composition, agrégation et héritage</a:t>
            </a:r>
          </a:p>
        </p:txBody>
      </p:sp>
      <p:sp>
        <p:nvSpPr>
          <p:cNvPr id="5" name="Rectangle 13">
            <a:extLst>
              <a:ext uri="{FF2B5EF4-FFF2-40B4-BE49-F238E27FC236}">
                <a16:creationId xmlns:a16="http://schemas.microsoft.com/office/drawing/2014/main" id="{F6D21564-58F9-4789-BF8A-5B40D1F913B6}"/>
              </a:ext>
            </a:extLst>
          </p:cNvPr>
          <p:cNvSpPr>
            <a:spLocks noGrp="1" noChangeArrowheads="1"/>
          </p:cNvSpPr>
          <p:nvPr>
            <p:ph type="sldNum" sz="quarter" idx="12"/>
          </p:nvPr>
        </p:nvSpPr>
        <p:spPr/>
        <p:txBody>
          <a:bodyPr/>
          <a:lstStyle/>
          <a:p>
            <a:pPr>
              <a:defRPr/>
            </a:pPr>
            <a:fld id="{91553E72-F17B-4308-BA0B-BD450B6E4E4B}" type="slidenum">
              <a:rPr lang="fr-FR"/>
              <a:pPr>
                <a:defRPr/>
              </a:pPr>
              <a:t>118</a:t>
            </a:fld>
            <a:endParaRPr lang="fr-FR"/>
          </a:p>
        </p:txBody>
      </p:sp>
      <p:sp>
        <p:nvSpPr>
          <p:cNvPr id="266247" name="Text Box 4">
            <a:extLst>
              <a:ext uri="{FF2B5EF4-FFF2-40B4-BE49-F238E27FC236}">
                <a16:creationId xmlns:a16="http://schemas.microsoft.com/office/drawing/2014/main" id="{CB7088F5-506F-498A-8A67-F4AD85E16947}"/>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AutoShape 2">
            <a:extLst>
              <a:ext uri="{FF2B5EF4-FFF2-40B4-BE49-F238E27FC236}">
                <a16:creationId xmlns:a16="http://schemas.microsoft.com/office/drawing/2014/main" id="{4786AD8C-5132-491E-9C1B-488C091F294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45923" name="Rectangle 3">
            <a:extLst>
              <a:ext uri="{FF2B5EF4-FFF2-40B4-BE49-F238E27FC236}">
                <a16:creationId xmlns:a16="http://schemas.microsoft.com/office/drawing/2014/main" id="{F4B6460D-CF73-416E-B0C1-9580C8C996A6}"/>
              </a:ext>
            </a:extLst>
          </p:cNvPr>
          <p:cNvSpPr>
            <a:spLocks noGrp="1" noChangeArrowheads="1"/>
          </p:cNvSpPr>
          <p:nvPr>
            <p:ph idx="1"/>
          </p:nvPr>
        </p:nvSpPr>
        <p:spPr/>
        <p:txBody>
          <a:bodyPr>
            <a:normAutofit fontScale="92500" lnSpcReduction="20000"/>
          </a:bodyPr>
          <a:lstStyle/>
          <a:p>
            <a:pPr fontAlgn="auto">
              <a:spcAft>
                <a:spcPts val="0"/>
              </a:spcAft>
              <a:defRPr/>
            </a:pPr>
            <a:r>
              <a:rPr lang="fr-FR"/>
              <a:t>Types</a:t>
            </a:r>
          </a:p>
          <a:p>
            <a:pPr lvl="1" fontAlgn="auto">
              <a:spcAft>
                <a:spcPts val="0"/>
              </a:spcAft>
              <a:defRPr/>
            </a:pPr>
            <a:r>
              <a:rPr lang="fr-FR"/>
              <a:t> les types et les propriétés deviennent des types simples ou complexes</a:t>
            </a:r>
          </a:p>
          <a:p>
            <a:pPr lvl="1" fontAlgn="auto">
              <a:spcAft>
                <a:spcPts val="0"/>
              </a:spcAft>
              <a:defRPr/>
            </a:pPr>
            <a:r>
              <a:rPr lang="fr-FR"/>
              <a:t> les types énumérés sont représentés par les patterns et les choices</a:t>
            </a:r>
          </a:p>
          <a:p>
            <a:pPr fontAlgn="auto">
              <a:spcAft>
                <a:spcPts val="0"/>
              </a:spcAft>
              <a:defRPr/>
            </a:pPr>
            <a:r>
              <a:rPr lang="fr-FR"/>
              <a:t>Classes</a:t>
            </a:r>
          </a:p>
          <a:p>
            <a:pPr lvl="1" fontAlgn="auto">
              <a:spcAft>
                <a:spcPts val="0"/>
              </a:spcAft>
              <a:defRPr/>
            </a:pPr>
            <a:r>
              <a:rPr lang="fr-FR"/>
              <a:t> les classes deviennent des types complexes</a:t>
            </a:r>
          </a:p>
          <a:p>
            <a:pPr fontAlgn="auto">
              <a:spcAft>
                <a:spcPts val="0"/>
              </a:spcAft>
              <a:defRPr/>
            </a:pPr>
            <a:r>
              <a:rPr lang="fr-FR"/>
              <a:t>Dérivation et héritage</a:t>
            </a:r>
          </a:p>
          <a:p>
            <a:pPr lvl="1" fontAlgn="auto">
              <a:spcAft>
                <a:spcPts val="0"/>
              </a:spcAft>
              <a:defRPr/>
            </a:pPr>
            <a:r>
              <a:rPr lang="fr-FR"/>
              <a:t> l'héritage devient utilisation d'un élément prédéfini</a:t>
            </a:r>
          </a:p>
          <a:p>
            <a:pPr lvl="1" fontAlgn="auto">
              <a:spcAft>
                <a:spcPts val="0"/>
              </a:spcAft>
              <a:defRPr/>
            </a:pPr>
            <a:r>
              <a:rPr lang="fr-FR"/>
              <a:t> l'héritage multiple devient agrégation (sequence, tas)</a:t>
            </a:r>
          </a:p>
          <a:p>
            <a:pPr fontAlgn="auto">
              <a:spcAft>
                <a:spcPts val="0"/>
              </a:spcAft>
              <a:defRPr/>
            </a:pPr>
            <a:r>
              <a:rPr lang="fr-FR"/>
              <a:t>Polymorphisme</a:t>
            </a:r>
          </a:p>
          <a:p>
            <a:pPr lvl="1" fontAlgn="auto">
              <a:spcAft>
                <a:spcPts val="0"/>
              </a:spcAft>
              <a:defRPr/>
            </a:pPr>
            <a:r>
              <a:rPr lang="fr-FR"/>
              <a:t> le polymorphisme s'exprime à l'aide des substitutions, voire de any et anyAttribute</a:t>
            </a:r>
          </a:p>
        </p:txBody>
      </p:sp>
      <p:sp>
        <p:nvSpPr>
          <p:cNvPr id="5" name="Rectangle 13">
            <a:extLst>
              <a:ext uri="{FF2B5EF4-FFF2-40B4-BE49-F238E27FC236}">
                <a16:creationId xmlns:a16="http://schemas.microsoft.com/office/drawing/2014/main" id="{F2997734-856A-42F4-BA3B-41C50DAD6F61}"/>
              </a:ext>
            </a:extLst>
          </p:cNvPr>
          <p:cNvSpPr>
            <a:spLocks noGrp="1" noChangeArrowheads="1"/>
          </p:cNvSpPr>
          <p:nvPr>
            <p:ph type="sldNum" sz="quarter" idx="12"/>
          </p:nvPr>
        </p:nvSpPr>
        <p:spPr/>
        <p:txBody>
          <a:bodyPr/>
          <a:lstStyle/>
          <a:p>
            <a:pPr>
              <a:defRPr/>
            </a:pPr>
            <a:fld id="{506D9BFA-B87B-492C-92F6-2ECA6412CB08}" type="slidenum">
              <a:rPr lang="fr-FR"/>
              <a:pPr>
                <a:defRPr/>
              </a:pPr>
              <a:t>119</a:t>
            </a:fld>
            <a:endParaRPr lang="fr-FR"/>
          </a:p>
        </p:txBody>
      </p:sp>
      <p:sp>
        <p:nvSpPr>
          <p:cNvPr id="268295" name="Text Box 4">
            <a:extLst>
              <a:ext uri="{FF2B5EF4-FFF2-40B4-BE49-F238E27FC236}">
                <a16:creationId xmlns:a16="http://schemas.microsoft.com/office/drawing/2014/main" id="{5BB391AD-7C0F-4DE4-A538-BCFB29F59B9E}"/>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60F92-AA6B-4B5A-B9EC-95B955EA44EE}"/>
              </a:ext>
            </a:extLst>
          </p:cNvPr>
          <p:cNvSpPr>
            <a:spLocks noGrp="1"/>
          </p:cNvSpPr>
          <p:nvPr>
            <p:ph type="title"/>
          </p:nvPr>
        </p:nvSpPr>
        <p:spPr>
          <a:xfrm>
            <a:off x="0" y="142852"/>
            <a:ext cx="9144000" cy="785818"/>
          </a:xfrm>
        </p:spPr>
        <p:txBody>
          <a:bodyPr/>
          <a:lstStyle/>
          <a:p>
            <a:pPr fontAlgn="auto">
              <a:spcAft>
                <a:spcPts val="0"/>
              </a:spcAft>
              <a:defRPr/>
            </a:pPr>
            <a:r>
              <a:rPr lang="fr-FR" dirty="0"/>
              <a:t>Internet, mais qu’est ce qui a changé ?</a:t>
            </a:r>
          </a:p>
        </p:txBody>
      </p:sp>
      <p:sp>
        <p:nvSpPr>
          <p:cNvPr id="3" name="Espace réservé du contenu 2">
            <a:extLst>
              <a:ext uri="{FF2B5EF4-FFF2-40B4-BE49-F238E27FC236}">
                <a16:creationId xmlns:a16="http://schemas.microsoft.com/office/drawing/2014/main" id="{731F8AF0-7CB7-45C7-BDF1-FB2329900811}"/>
              </a:ext>
            </a:extLst>
          </p:cNvPr>
          <p:cNvSpPr>
            <a:spLocks noGrp="1"/>
          </p:cNvSpPr>
          <p:nvPr>
            <p:ph idx="1"/>
          </p:nvPr>
        </p:nvSpPr>
        <p:spPr/>
        <p:txBody>
          <a:bodyPr>
            <a:normAutofit fontScale="92500" lnSpcReduction="20000"/>
          </a:bodyPr>
          <a:lstStyle/>
          <a:p>
            <a:pPr fontAlgn="auto">
              <a:spcAft>
                <a:spcPts val="0"/>
              </a:spcAft>
              <a:defRPr/>
            </a:pPr>
            <a:r>
              <a:rPr lang="fr-FR" dirty="0"/>
              <a:t>Le client</a:t>
            </a:r>
          </a:p>
          <a:p>
            <a:pPr lvl="2" fontAlgn="auto">
              <a:spcAft>
                <a:spcPts val="0"/>
              </a:spcAft>
              <a:defRPr/>
            </a:pPr>
            <a:r>
              <a:rPr lang="fr-FR" dirty="0"/>
              <a:t>navigateur</a:t>
            </a:r>
          </a:p>
          <a:p>
            <a:pPr lvl="2" fontAlgn="auto">
              <a:spcAft>
                <a:spcPts val="0"/>
              </a:spcAft>
              <a:defRPr/>
            </a:pPr>
            <a:r>
              <a:rPr lang="fr-FR" dirty="0"/>
              <a:t>support physique</a:t>
            </a:r>
          </a:p>
          <a:p>
            <a:pPr lvl="2" fontAlgn="auto">
              <a:spcAft>
                <a:spcPts val="0"/>
              </a:spcAft>
              <a:defRPr/>
            </a:pPr>
            <a:endParaRPr lang="fr-FR" dirty="0"/>
          </a:p>
          <a:p>
            <a:pPr lvl="2" fontAlgn="auto">
              <a:spcAft>
                <a:spcPts val="0"/>
              </a:spcAft>
              <a:defRPr/>
            </a:pPr>
            <a:r>
              <a:rPr lang="fr-FR" dirty="0"/>
              <a:t>script : action-script		      </a:t>
            </a:r>
            <a:r>
              <a:rPr lang="fr-FR" b="1" i="1" dirty="0"/>
              <a:t>JavaScript</a:t>
            </a:r>
            <a:r>
              <a:rPr lang="fr-FR" dirty="0"/>
              <a:t> </a:t>
            </a:r>
          </a:p>
          <a:p>
            <a:pPr lvl="2" fontAlgn="auto">
              <a:spcAft>
                <a:spcPts val="0"/>
              </a:spcAft>
              <a:defRPr/>
            </a:pPr>
            <a:r>
              <a:rPr lang="fr-FR" dirty="0"/>
              <a:t>html : ancienne version	    </a:t>
            </a:r>
            <a:r>
              <a:rPr lang="fr-FR" b="1" dirty="0"/>
              <a:t>HTML5</a:t>
            </a:r>
            <a:r>
              <a:rPr lang="fr-FR" dirty="0"/>
              <a:t>/</a:t>
            </a:r>
            <a:r>
              <a:rPr lang="fr-FR" b="1" dirty="0"/>
              <a:t>CSS3</a:t>
            </a:r>
          </a:p>
          <a:p>
            <a:pPr lvl="1" fontAlgn="auto">
              <a:spcAft>
                <a:spcPts val="0"/>
              </a:spcAft>
              <a:defRPr/>
            </a:pPr>
            <a:endParaRPr lang="fr-FR" dirty="0"/>
          </a:p>
          <a:p>
            <a:pPr fontAlgn="auto">
              <a:spcAft>
                <a:spcPts val="0"/>
              </a:spcAft>
              <a:defRPr/>
            </a:pPr>
            <a:r>
              <a:rPr lang="fr-FR" dirty="0"/>
              <a:t>Langage client </a:t>
            </a:r>
          </a:p>
          <a:p>
            <a:pPr lvl="2" fontAlgn="auto">
              <a:spcAft>
                <a:spcPts val="0"/>
              </a:spcAft>
              <a:defRPr/>
            </a:pPr>
            <a:r>
              <a:rPr lang="fr-FR" dirty="0"/>
              <a:t>Html5 / Css 3.0</a:t>
            </a:r>
          </a:p>
          <a:p>
            <a:pPr lvl="2" fontAlgn="auto">
              <a:spcAft>
                <a:spcPts val="0"/>
              </a:spcAft>
              <a:defRPr/>
            </a:pPr>
            <a:r>
              <a:rPr lang="fr-FR" dirty="0"/>
              <a:t>XML / XSL, </a:t>
            </a:r>
            <a:r>
              <a:rPr lang="fr-FR" dirty="0" err="1"/>
              <a:t>xpath</a:t>
            </a:r>
            <a:endParaRPr lang="fr-FR" dirty="0"/>
          </a:p>
          <a:p>
            <a:pPr fontAlgn="auto">
              <a:spcAft>
                <a:spcPts val="0"/>
              </a:spcAft>
              <a:defRPr/>
            </a:pPr>
            <a:endParaRPr lang="fr-FR" dirty="0"/>
          </a:p>
          <a:p>
            <a:pPr fontAlgn="auto">
              <a:spcAft>
                <a:spcPts val="0"/>
              </a:spcAft>
              <a:defRPr/>
            </a:pPr>
            <a:r>
              <a:rPr lang="fr-FR" dirty="0"/>
              <a:t>les technologies serveur ont évolué </a:t>
            </a:r>
          </a:p>
          <a:p>
            <a:pPr lvl="2" fontAlgn="auto">
              <a:spcAft>
                <a:spcPts val="0"/>
              </a:spcAft>
              <a:defRPr/>
            </a:pPr>
            <a:r>
              <a:rPr lang="fr-FR" dirty="0"/>
              <a:t>langage serveur : php, python, Ruby</a:t>
            </a:r>
          </a:p>
          <a:p>
            <a:pPr lvl="2" fontAlgn="auto">
              <a:spcAft>
                <a:spcPts val="0"/>
              </a:spcAft>
              <a:defRPr/>
            </a:pPr>
            <a:r>
              <a:rPr lang="fr-FR" dirty="0"/>
              <a:t>la méta programmation CMS : Wordpress, joomla, ..</a:t>
            </a:r>
          </a:p>
          <a:p>
            <a:pPr fontAlgn="auto">
              <a:spcAft>
                <a:spcPts val="0"/>
              </a:spcAft>
              <a:defRPr/>
            </a:pPr>
            <a:endParaRPr lang="fr-FR" dirty="0"/>
          </a:p>
        </p:txBody>
      </p:sp>
      <p:pic>
        <p:nvPicPr>
          <p:cNvPr id="49158" name="Picture 6" descr="C:\Users\Alex\Downloads\if_19_smiley_2659960.png">
            <a:extLst>
              <a:ext uri="{FF2B5EF4-FFF2-40B4-BE49-F238E27FC236}">
                <a16:creationId xmlns:a16="http://schemas.microsoft.com/office/drawing/2014/main" id="{1AB1F31D-01EF-48F0-8A4F-5451B381B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2643188"/>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8" descr="C:\Users\Alex\Downloads\if_7_smiley_2659945.png">
            <a:extLst>
              <a:ext uri="{FF2B5EF4-FFF2-40B4-BE49-F238E27FC236}">
                <a16:creationId xmlns:a16="http://schemas.microsoft.com/office/drawing/2014/main" id="{DA5D8A43-725A-4849-9E82-C0BF5B05A2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278606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AutoShape 2">
            <a:extLst>
              <a:ext uri="{FF2B5EF4-FFF2-40B4-BE49-F238E27FC236}">
                <a16:creationId xmlns:a16="http://schemas.microsoft.com/office/drawing/2014/main" id="{86413094-F711-419F-AEAF-777551D75B4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43875" name="Rectangle 3">
            <a:extLst>
              <a:ext uri="{FF2B5EF4-FFF2-40B4-BE49-F238E27FC236}">
                <a16:creationId xmlns:a16="http://schemas.microsoft.com/office/drawing/2014/main" id="{CFC80FCD-1828-4900-B995-53BF3C47C1C3}"/>
              </a:ext>
            </a:extLst>
          </p:cNvPr>
          <p:cNvSpPr>
            <a:spLocks noGrp="1" noChangeArrowheads="1"/>
          </p:cNvSpPr>
          <p:nvPr>
            <p:ph idx="1"/>
          </p:nvPr>
        </p:nvSpPr>
        <p:spPr/>
        <p:txBody>
          <a:bodyPr>
            <a:normAutofit fontScale="92500" lnSpcReduction="10000"/>
          </a:bodyPr>
          <a:lstStyle/>
          <a:p>
            <a:pPr fontAlgn="auto">
              <a:spcAft>
                <a:spcPts val="0"/>
              </a:spcAft>
              <a:defRPr/>
            </a:pPr>
            <a:r>
              <a:rPr lang="fr-FR"/>
              <a:t>Application d'UML au XML</a:t>
            </a:r>
          </a:p>
          <a:p>
            <a:pPr lvl="1" fontAlgn="auto">
              <a:spcAft>
                <a:spcPts val="0"/>
              </a:spcAft>
              <a:defRPr/>
            </a:pPr>
            <a:endParaRPr lang="fr-FR"/>
          </a:p>
          <a:p>
            <a:pPr lvl="1" fontAlgn="auto">
              <a:spcAft>
                <a:spcPts val="0"/>
              </a:spcAft>
              <a:defRPr/>
            </a:pPr>
            <a:r>
              <a:rPr lang="fr-FR"/>
              <a:t> les concepts objet appliqués à XML prennent toute leur force quand on peut passer d'un modèle (ex: UML) au schéma XML correspondant</a:t>
            </a:r>
          </a:p>
          <a:p>
            <a:pPr lvl="1" fontAlgn="auto">
              <a:spcAft>
                <a:spcPts val="0"/>
              </a:spcAft>
              <a:defRPr/>
            </a:pPr>
            <a:endParaRPr lang="fr-FR"/>
          </a:p>
          <a:p>
            <a:pPr lvl="1" fontAlgn="auto">
              <a:spcAft>
                <a:spcPts val="0"/>
              </a:spcAft>
              <a:defRPr/>
            </a:pPr>
            <a:r>
              <a:rPr lang="fr-FR"/>
              <a:t> ou directement de la spécification de classes métier dans un langage orienté objet (ex: Java) à leur modélisation UML</a:t>
            </a:r>
          </a:p>
          <a:p>
            <a:pPr lvl="1" fontAlgn="auto">
              <a:spcAft>
                <a:spcPts val="0"/>
              </a:spcAft>
              <a:defRPr/>
            </a:pPr>
            <a:endParaRPr lang="fr-FR"/>
          </a:p>
          <a:p>
            <a:pPr lvl="1" fontAlgn="auto">
              <a:spcAft>
                <a:spcPts val="0"/>
              </a:spcAft>
              <a:defRPr/>
            </a:pPr>
            <a:r>
              <a:rPr lang="fr-FR"/>
              <a:t> il existe des outils spécialisés dans la transformation UML/XSD qui permettent une transformation rapide (ex: XML Spy) et WYSIWYG</a:t>
            </a:r>
          </a:p>
        </p:txBody>
      </p:sp>
      <p:sp>
        <p:nvSpPr>
          <p:cNvPr id="5" name="Rectangle 13">
            <a:extLst>
              <a:ext uri="{FF2B5EF4-FFF2-40B4-BE49-F238E27FC236}">
                <a16:creationId xmlns:a16="http://schemas.microsoft.com/office/drawing/2014/main" id="{DD1E61F2-709C-498D-A1D1-AB2942F0A99C}"/>
              </a:ext>
            </a:extLst>
          </p:cNvPr>
          <p:cNvSpPr>
            <a:spLocks noGrp="1" noChangeArrowheads="1"/>
          </p:cNvSpPr>
          <p:nvPr>
            <p:ph type="sldNum" sz="quarter" idx="12"/>
          </p:nvPr>
        </p:nvSpPr>
        <p:spPr/>
        <p:txBody>
          <a:bodyPr/>
          <a:lstStyle/>
          <a:p>
            <a:pPr>
              <a:defRPr/>
            </a:pPr>
            <a:fld id="{FF69ACCF-5A64-41FC-94F3-936354040B38}" type="slidenum">
              <a:rPr lang="fr-FR"/>
              <a:pPr>
                <a:defRPr/>
              </a:pPr>
              <a:t>120</a:t>
            </a:fld>
            <a:endParaRPr lang="fr-FR"/>
          </a:p>
        </p:txBody>
      </p:sp>
      <p:sp>
        <p:nvSpPr>
          <p:cNvPr id="270343" name="Text Box 4">
            <a:extLst>
              <a:ext uri="{FF2B5EF4-FFF2-40B4-BE49-F238E27FC236}">
                <a16:creationId xmlns:a16="http://schemas.microsoft.com/office/drawing/2014/main" id="{61D73CE7-A013-4BF2-AC60-09DD0027E3B1}"/>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AutoShape 1026">
            <a:extLst>
              <a:ext uri="{FF2B5EF4-FFF2-40B4-BE49-F238E27FC236}">
                <a16:creationId xmlns:a16="http://schemas.microsoft.com/office/drawing/2014/main" id="{B13B17E8-77E6-4223-BEAB-915E12E2A1F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614851" name="Rectangle 1027">
            <a:extLst>
              <a:ext uri="{FF2B5EF4-FFF2-40B4-BE49-F238E27FC236}">
                <a16:creationId xmlns:a16="http://schemas.microsoft.com/office/drawing/2014/main" id="{D63DE673-90C6-4880-B4AD-6C85E42A29EB}"/>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modèles de conception (design pattern)</a:t>
            </a:r>
          </a:p>
          <a:p>
            <a:pPr lvl="1" fontAlgn="auto">
              <a:spcAft>
                <a:spcPts val="0"/>
              </a:spcAft>
              <a:defRPr/>
            </a:pPr>
            <a:endParaRPr lang="fr-FR" dirty="0"/>
          </a:p>
          <a:p>
            <a:pPr lvl="1" fontAlgn="auto">
              <a:spcAft>
                <a:spcPts val="0"/>
              </a:spcAft>
              <a:defRPr/>
            </a:pPr>
            <a:r>
              <a:rPr lang="fr-FR" dirty="0"/>
              <a:t> </a:t>
            </a:r>
            <a:r>
              <a:rPr lang="fr-FR" dirty="0">
                <a:ea typeface="MS Mincho" pitchFamily="49" charset="-128"/>
              </a:rPr>
              <a:t>Le terme « </a:t>
            </a:r>
            <a:r>
              <a:rPr lang="fr-FR" b="1" dirty="0">
                <a:ea typeface="MS Mincho" pitchFamily="49" charset="-128"/>
              </a:rPr>
              <a:t>design pattern</a:t>
            </a:r>
            <a:r>
              <a:rPr lang="fr-FR" dirty="0">
                <a:ea typeface="MS Mincho" pitchFamily="49" charset="-128"/>
              </a:rPr>
              <a:t> » ou modèle de conception, désigne </a:t>
            </a:r>
            <a:r>
              <a:rPr lang="fr-FR" b="1" dirty="0">
                <a:ea typeface="MS Mincho" pitchFamily="49" charset="-128"/>
              </a:rPr>
              <a:t>des modèles d’architectures logicielles </a:t>
            </a:r>
            <a:r>
              <a:rPr lang="fr-FR" dirty="0">
                <a:ea typeface="MS Mincho" pitchFamily="49" charset="-128"/>
              </a:rPr>
              <a:t>(et des codes) </a:t>
            </a:r>
            <a:r>
              <a:rPr lang="fr-FR" b="1" dirty="0">
                <a:ea typeface="MS Mincho" pitchFamily="49" charset="-128"/>
              </a:rPr>
              <a:t>éprouvés</a:t>
            </a:r>
            <a:r>
              <a:rPr lang="fr-FR" dirty="0">
                <a:ea typeface="MS Mincho" pitchFamily="49" charset="-128"/>
              </a:rPr>
              <a:t> pour aider les ingénieurs à faire face aux situations et problèmes </a:t>
            </a:r>
            <a:r>
              <a:rPr lang="fr-FR" b="1" dirty="0">
                <a:ea typeface="MS Mincho" pitchFamily="49" charset="-128"/>
              </a:rPr>
              <a:t>les plus courants</a:t>
            </a:r>
            <a:r>
              <a:rPr lang="fr-FR" dirty="0">
                <a:ea typeface="MS Mincho" pitchFamily="49" charset="-128"/>
              </a:rPr>
              <a: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Ou bien, pourquoi réinventer la roue en moins bien ?</a:t>
            </a:r>
          </a:p>
          <a:p>
            <a:pPr lvl="1" fontAlgn="auto">
              <a:spcAft>
                <a:spcPts val="0"/>
              </a:spcAft>
              <a:defRPr/>
            </a:pPr>
            <a:endParaRPr lang="fr-FR" dirty="0">
              <a:ea typeface="MS Mincho" pitchFamily="49" charset="-128"/>
            </a:endParaRPr>
          </a:p>
          <a:p>
            <a:pPr fontAlgn="auto">
              <a:spcAft>
                <a:spcPts val="0"/>
              </a:spcAft>
              <a:defRPr/>
            </a:pPr>
            <a:r>
              <a:rPr lang="fr-FR" dirty="0"/>
              <a:t>Les types de constructions classiques</a:t>
            </a:r>
          </a:p>
          <a:p>
            <a:pPr lvl="1" fontAlgn="auto">
              <a:spcAft>
                <a:spcPts val="0"/>
              </a:spcAft>
              <a:defRPr/>
            </a:pPr>
            <a:r>
              <a:rPr lang="fr-FR" dirty="0"/>
              <a:t> On identifie classiquement </a:t>
            </a:r>
            <a:r>
              <a:rPr lang="fr-FR" b="1" dirty="0"/>
              <a:t>4 types de constructions </a:t>
            </a:r>
            <a:r>
              <a:rPr lang="fr-FR" dirty="0"/>
              <a:t>parfois assimilés à des design patterns bien qu'il s'agisse de méthodes de conception :</a:t>
            </a:r>
          </a:p>
          <a:p>
            <a:pPr lvl="2" fontAlgn="auto">
              <a:spcAft>
                <a:spcPts val="0"/>
              </a:spcAft>
              <a:defRPr/>
            </a:pPr>
            <a:r>
              <a:rPr lang="fr-FR" dirty="0"/>
              <a:t> </a:t>
            </a:r>
            <a:r>
              <a:rPr lang="fr-FR" b="1" dirty="0"/>
              <a:t>Poupées russes, tranches de salami, stores vénitiens, jardin d'éden</a:t>
            </a:r>
            <a:endParaRPr lang="fr-FR" b="1" dirty="0">
              <a:ea typeface="MS Mincho" pitchFamily="49" charset="-128"/>
            </a:endParaRPr>
          </a:p>
        </p:txBody>
      </p:sp>
      <p:sp>
        <p:nvSpPr>
          <p:cNvPr id="5" name="Rectangle 13">
            <a:extLst>
              <a:ext uri="{FF2B5EF4-FFF2-40B4-BE49-F238E27FC236}">
                <a16:creationId xmlns:a16="http://schemas.microsoft.com/office/drawing/2014/main" id="{ACA6B738-68E1-43C4-A5E5-BCE2467EC827}"/>
              </a:ext>
            </a:extLst>
          </p:cNvPr>
          <p:cNvSpPr>
            <a:spLocks noGrp="1" noChangeArrowheads="1"/>
          </p:cNvSpPr>
          <p:nvPr>
            <p:ph type="sldNum" sz="quarter" idx="12"/>
          </p:nvPr>
        </p:nvSpPr>
        <p:spPr/>
        <p:txBody>
          <a:bodyPr/>
          <a:lstStyle/>
          <a:p>
            <a:pPr>
              <a:defRPr/>
            </a:pPr>
            <a:fld id="{A7276FE2-AC08-4455-8386-D498EAD65B39}" type="slidenum">
              <a:rPr lang="fr-FR"/>
              <a:pPr>
                <a:defRPr/>
              </a:pPr>
              <a:t>121</a:t>
            </a:fld>
            <a:endParaRPr lang="fr-F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AutoShape 2">
            <a:extLst>
              <a:ext uri="{FF2B5EF4-FFF2-40B4-BE49-F238E27FC236}">
                <a16:creationId xmlns:a16="http://schemas.microsoft.com/office/drawing/2014/main" id="{453F2F60-DFBC-4B8D-B698-1606E4D4963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44DE82A2-BEE6-4F2A-A283-C80FAB657981}"/>
              </a:ext>
            </a:extLst>
          </p:cNvPr>
          <p:cNvSpPr>
            <a:spLocks noGrp="1" noChangeArrowheads="1"/>
          </p:cNvSpPr>
          <p:nvPr>
            <p:ph type="sldNum" sz="quarter" idx="16"/>
          </p:nvPr>
        </p:nvSpPr>
        <p:spPr/>
        <p:txBody>
          <a:bodyPr/>
          <a:lstStyle/>
          <a:p>
            <a:pPr>
              <a:defRPr/>
            </a:pPr>
            <a:fld id="{D4EE6B1C-9AA2-4733-B2E0-F44AB203CDEC}" type="slidenum">
              <a:rPr lang="fr-FR"/>
              <a:pPr>
                <a:defRPr/>
              </a:pPr>
              <a:t>122</a:t>
            </a:fld>
            <a:endParaRPr lang="fr-FR"/>
          </a:p>
        </p:txBody>
      </p:sp>
      <p:sp>
        <p:nvSpPr>
          <p:cNvPr id="1650691" name="Rectangle 3">
            <a:extLst>
              <a:ext uri="{FF2B5EF4-FFF2-40B4-BE49-F238E27FC236}">
                <a16:creationId xmlns:a16="http://schemas.microsoft.com/office/drawing/2014/main" id="{BF2A6830-466F-45F0-B224-87A5AA30CF74}"/>
              </a:ext>
            </a:extLst>
          </p:cNvPr>
          <p:cNvSpPr>
            <a:spLocks noGrp="1" noChangeArrowheads="1"/>
          </p:cNvSpPr>
          <p:nvPr>
            <p:ph sz="half" idx="1"/>
          </p:nvPr>
        </p:nvSpPr>
        <p:spPr>
          <a:xfrm>
            <a:off x="214313" y="1071563"/>
            <a:ext cx="5643562" cy="5357812"/>
          </a:xfrm>
        </p:spPr>
        <p:txBody>
          <a:bodyPr>
            <a:normAutofit lnSpcReduction="10000"/>
          </a:bodyPr>
          <a:lstStyle/>
          <a:p>
            <a:pPr fontAlgn="auto">
              <a:spcAft>
                <a:spcPts val="0"/>
              </a:spcAft>
              <a:defRPr/>
            </a:pPr>
            <a:r>
              <a:rPr lang="fr-FR" dirty="0"/>
              <a:t>Poupées russes (</a:t>
            </a:r>
            <a:r>
              <a:rPr lang="fr-FR" dirty="0" err="1"/>
              <a:t>Russian</a:t>
            </a:r>
            <a:r>
              <a:rPr lang="fr-FR" dirty="0"/>
              <a:t> </a:t>
            </a:r>
            <a:r>
              <a:rPr lang="fr-FR" dirty="0" err="1"/>
              <a:t>Doll</a:t>
            </a:r>
            <a:r>
              <a:rPr lang="fr-FR" dirty="0"/>
              <a:t>)</a:t>
            </a:r>
          </a:p>
          <a:p>
            <a:pPr lvl="1" fontAlgn="auto">
              <a:spcAft>
                <a:spcPts val="0"/>
              </a:spcAft>
              <a:defRPr/>
            </a:pPr>
            <a:r>
              <a:rPr lang="fr-FR" dirty="0"/>
              <a:t> </a:t>
            </a:r>
            <a:r>
              <a:rPr lang="fr-FR" b="1" dirty="0"/>
              <a:t>imbrication maximale</a:t>
            </a:r>
          </a:p>
          <a:p>
            <a:pPr lvl="1" fontAlgn="auto">
              <a:spcAft>
                <a:spcPts val="0"/>
              </a:spcAft>
              <a:defRPr/>
            </a:pPr>
            <a:r>
              <a:rPr lang="fr-FR" dirty="0"/>
              <a:t> </a:t>
            </a:r>
            <a:r>
              <a:rPr lang="fr-FR" b="1" dirty="0"/>
              <a:t>définit</a:t>
            </a:r>
            <a:r>
              <a:rPr lang="fr-FR" dirty="0"/>
              <a:t> chaque </a:t>
            </a:r>
            <a:r>
              <a:rPr lang="fr-FR" b="1" dirty="0"/>
              <a:t>élément</a:t>
            </a:r>
            <a:r>
              <a:rPr lang="fr-FR" dirty="0"/>
              <a:t> lors de </a:t>
            </a:r>
            <a:r>
              <a:rPr lang="fr-FR" b="1" dirty="0"/>
              <a:t>leur</a:t>
            </a:r>
            <a:r>
              <a:rPr lang="fr-FR" dirty="0"/>
              <a:t> </a:t>
            </a:r>
            <a:r>
              <a:rPr lang="fr-FR" b="1" dirty="0"/>
              <a:t>rencontre</a:t>
            </a:r>
          </a:p>
          <a:p>
            <a:pPr lvl="1" fontAlgn="auto">
              <a:spcAft>
                <a:spcPts val="0"/>
              </a:spcAft>
              <a:defRPr/>
            </a:pPr>
            <a:r>
              <a:rPr lang="fr-FR" dirty="0"/>
              <a:t> utilise </a:t>
            </a:r>
            <a:r>
              <a:rPr lang="fr-FR" b="1" dirty="0"/>
              <a:t>uniquement</a:t>
            </a:r>
            <a:r>
              <a:rPr lang="fr-FR" dirty="0"/>
              <a:t> des types </a:t>
            </a:r>
            <a:r>
              <a:rPr lang="fr-FR" b="1" dirty="0"/>
              <a:t>abstraits</a:t>
            </a:r>
            <a:r>
              <a:rPr lang="fr-FR" dirty="0"/>
              <a:t> </a:t>
            </a:r>
            <a:r>
              <a:rPr lang="fr-FR" b="1" dirty="0"/>
              <a:t>locaux</a:t>
            </a:r>
          </a:p>
          <a:p>
            <a:pPr lvl="1" fontAlgn="auto">
              <a:spcAft>
                <a:spcPts val="0"/>
              </a:spcAft>
              <a:defRPr/>
            </a:pPr>
            <a:endParaRPr lang="fr-FR" dirty="0"/>
          </a:p>
          <a:p>
            <a:pPr fontAlgn="auto">
              <a:spcAft>
                <a:spcPts val="0"/>
              </a:spcAft>
              <a:defRPr/>
            </a:pPr>
            <a:r>
              <a:rPr lang="fr-FR" dirty="0"/>
              <a:t>Conséquences</a:t>
            </a:r>
          </a:p>
          <a:p>
            <a:pPr lvl="1" fontAlgn="auto">
              <a:spcAft>
                <a:spcPts val="0"/>
              </a:spcAft>
              <a:defRPr/>
            </a:pPr>
            <a:r>
              <a:rPr lang="fr-FR" dirty="0"/>
              <a:t> </a:t>
            </a:r>
            <a:r>
              <a:rPr lang="fr-FR" b="1" dirty="0"/>
              <a:t>aucune</a:t>
            </a:r>
            <a:r>
              <a:rPr lang="fr-FR" dirty="0"/>
              <a:t> </a:t>
            </a:r>
            <a:r>
              <a:rPr lang="fr-FR" b="1" dirty="0"/>
              <a:t>réutilisation</a:t>
            </a:r>
            <a:r>
              <a:rPr lang="fr-FR" dirty="0"/>
              <a:t> possible</a:t>
            </a:r>
          </a:p>
          <a:p>
            <a:pPr lvl="1" fontAlgn="auto">
              <a:spcAft>
                <a:spcPts val="0"/>
              </a:spcAft>
              <a:defRPr/>
            </a:pPr>
            <a:r>
              <a:rPr lang="fr-FR" dirty="0"/>
              <a:t> </a:t>
            </a:r>
            <a:r>
              <a:rPr lang="fr-FR" b="1" dirty="0"/>
              <a:t>impossibilité</a:t>
            </a:r>
            <a:r>
              <a:rPr lang="fr-FR" dirty="0"/>
              <a:t> de représenter les </a:t>
            </a:r>
            <a:r>
              <a:rPr lang="fr-FR" b="1" dirty="0"/>
              <a:t>structures</a:t>
            </a:r>
            <a:r>
              <a:rPr lang="fr-FR" dirty="0"/>
              <a:t> </a:t>
            </a:r>
            <a:r>
              <a:rPr lang="fr-FR" b="1" dirty="0"/>
              <a:t>récursives</a:t>
            </a:r>
          </a:p>
          <a:p>
            <a:pPr lvl="1" fontAlgn="auto">
              <a:spcAft>
                <a:spcPts val="0"/>
              </a:spcAft>
              <a:defRPr/>
            </a:pPr>
            <a:r>
              <a:rPr lang="fr-FR" dirty="0"/>
              <a:t> résultat </a:t>
            </a:r>
            <a:r>
              <a:rPr lang="fr-FR" b="1" dirty="0"/>
              <a:t>facile</a:t>
            </a:r>
            <a:r>
              <a:rPr lang="fr-FR" dirty="0"/>
              <a:t> </a:t>
            </a:r>
            <a:r>
              <a:rPr lang="fr-FR" b="1" dirty="0"/>
              <a:t>à lire</a:t>
            </a:r>
            <a:r>
              <a:rPr lang="fr-FR" dirty="0"/>
              <a:t> : instances très </a:t>
            </a:r>
            <a:r>
              <a:rPr lang="fr-FR" b="1" dirty="0"/>
              <a:t>reconnaissables</a:t>
            </a:r>
          </a:p>
        </p:txBody>
      </p:sp>
      <p:grpSp>
        <p:nvGrpSpPr>
          <p:cNvPr id="274439" name="Groupe 10">
            <a:extLst>
              <a:ext uri="{FF2B5EF4-FFF2-40B4-BE49-F238E27FC236}">
                <a16:creationId xmlns:a16="http://schemas.microsoft.com/office/drawing/2014/main" id="{63049993-416D-401A-AEA4-52DC7B3FC9D2}"/>
              </a:ext>
            </a:extLst>
          </p:cNvPr>
          <p:cNvGrpSpPr>
            <a:grpSpLocks/>
          </p:cNvGrpSpPr>
          <p:nvPr/>
        </p:nvGrpSpPr>
        <p:grpSpPr bwMode="auto">
          <a:xfrm>
            <a:off x="6286500" y="1571625"/>
            <a:ext cx="2428875" cy="1714500"/>
            <a:chOff x="5378272" y="1500174"/>
            <a:chExt cx="4265826" cy="2500331"/>
          </a:xfrm>
        </p:grpSpPr>
        <p:pic>
          <p:nvPicPr>
            <p:cNvPr id="274440" name="Picture 3">
              <a:extLst>
                <a:ext uri="{FF2B5EF4-FFF2-40B4-BE49-F238E27FC236}">
                  <a16:creationId xmlns:a16="http://schemas.microsoft.com/office/drawing/2014/main" id="{0012A523-A917-4249-A977-49B9B1F25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272" y="1500174"/>
              <a:ext cx="4265826" cy="250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41" name="Picture 2" descr="RÃ©sultat de recherche d'images pour &quot;poupee russe&quot;">
              <a:extLst>
                <a:ext uri="{FF2B5EF4-FFF2-40B4-BE49-F238E27FC236}">
                  <a16:creationId xmlns:a16="http://schemas.microsoft.com/office/drawing/2014/main" id="{E285C7B1-54B0-45AE-8D56-4AF776190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50" y="2000240"/>
              <a:ext cx="2370708" cy="15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AutoShape 2">
            <a:extLst>
              <a:ext uri="{FF2B5EF4-FFF2-40B4-BE49-F238E27FC236}">
                <a16:creationId xmlns:a16="http://schemas.microsoft.com/office/drawing/2014/main" id="{698411AB-3910-47B3-B12D-482A6AC8614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94C3F56B-A54D-4997-B112-D3379AFB521C}"/>
              </a:ext>
            </a:extLst>
          </p:cNvPr>
          <p:cNvSpPr>
            <a:spLocks noGrp="1" noChangeArrowheads="1"/>
          </p:cNvSpPr>
          <p:nvPr>
            <p:ph type="sldNum" sz="quarter" idx="16"/>
          </p:nvPr>
        </p:nvSpPr>
        <p:spPr/>
        <p:txBody>
          <a:bodyPr/>
          <a:lstStyle/>
          <a:p>
            <a:pPr>
              <a:defRPr/>
            </a:pPr>
            <a:fld id="{B6DE4E3A-DCC9-4996-8E9F-BC17B83972F5}" type="slidenum">
              <a:rPr lang="fr-FR"/>
              <a:pPr>
                <a:defRPr/>
              </a:pPr>
              <a:t>123</a:t>
            </a:fld>
            <a:endParaRPr lang="fr-FR"/>
          </a:p>
        </p:txBody>
      </p:sp>
      <p:sp>
        <p:nvSpPr>
          <p:cNvPr id="1652739" name="Rectangle 3">
            <a:extLst>
              <a:ext uri="{FF2B5EF4-FFF2-40B4-BE49-F238E27FC236}">
                <a16:creationId xmlns:a16="http://schemas.microsoft.com/office/drawing/2014/main" id="{6835A22E-69C7-48AF-AF1F-DA431AA8FF36}"/>
              </a:ext>
            </a:extLst>
          </p:cNvPr>
          <p:cNvSpPr>
            <a:spLocks noGrp="1" noChangeArrowheads="1"/>
          </p:cNvSpPr>
          <p:nvPr>
            <p:ph sz="half" idx="1"/>
          </p:nvPr>
        </p:nvSpPr>
        <p:spPr>
          <a:xfrm>
            <a:off x="2643188" y="1071563"/>
            <a:ext cx="6286500" cy="5357812"/>
          </a:xfrm>
        </p:spPr>
        <p:txBody>
          <a:bodyPr rIns="72000">
            <a:normAutofit lnSpcReduction="10000"/>
          </a:bodyPr>
          <a:lstStyle/>
          <a:p>
            <a:pPr fontAlgn="auto">
              <a:spcAft>
                <a:spcPts val="0"/>
              </a:spcAft>
              <a:defRPr/>
            </a:pPr>
            <a:r>
              <a:rPr lang="fr-FR" dirty="0"/>
              <a:t>Tranches de salami (Salami Slice)</a:t>
            </a:r>
          </a:p>
          <a:p>
            <a:pPr lvl="1" fontAlgn="auto">
              <a:spcAft>
                <a:spcPts val="0"/>
              </a:spcAft>
              <a:defRPr/>
            </a:pPr>
            <a:r>
              <a:rPr lang="fr-FR" dirty="0"/>
              <a:t> définition de tous les composants XML en éléments globaux</a:t>
            </a:r>
          </a:p>
          <a:p>
            <a:pPr lvl="1" fontAlgn="auto">
              <a:spcAft>
                <a:spcPts val="0"/>
              </a:spcAft>
              <a:defRPr/>
            </a:pPr>
            <a:r>
              <a:rPr lang="fr-FR" dirty="0"/>
              <a:t> utilisation de </a:t>
            </a:r>
            <a:r>
              <a:rPr lang="fr-FR" b="1" dirty="0"/>
              <a:t>type</a:t>
            </a:r>
            <a:r>
              <a:rPr lang="fr-FR" dirty="0"/>
              <a:t> </a:t>
            </a:r>
            <a:r>
              <a:rPr lang="fr-FR" b="1" dirty="0"/>
              <a:t>locaux</a:t>
            </a:r>
            <a:r>
              <a:rPr lang="fr-FR" dirty="0"/>
              <a:t> pour leurs définitions</a:t>
            </a:r>
          </a:p>
          <a:p>
            <a:pPr lvl="1" fontAlgn="auto">
              <a:spcAft>
                <a:spcPts val="0"/>
              </a:spcAft>
              <a:defRPr/>
            </a:pPr>
            <a:r>
              <a:rPr lang="fr-FR" dirty="0"/>
              <a:t> définition du schéma </a:t>
            </a:r>
            <a:r>
              <a:rPr lang="fr-FR" b="1" dirty="0"/>
              <a:t>en</a:t>
            </a:r>
            <a:r>
              <a:rPr lang="fr-FR" dirty="0"/>
              <a:t> </a:t>
            </a:r>
            <a:r>
              <a:rPr lang="fr-FR" b="1" dirty="0"/>
              <a:t>référençant</a:t>
            </a:r>
            <a:r>
              <a:rPr lang="fr-FR" dirty="0"/>
              <a:t> ses </a:t>
            </a:r>
            <a:r>
              <a:rPr lang="fr-FR" b="1" dirty="0"/>
              <a:t>éléments</a:t>
            </a:r>
            <a:r>
              <a:rPr lang="fr-FR" dirty="0"/>
              <a:t> </a:t>
            </a:r>
            <a:r>
              <a:rPr lang="fr-FR" b="1" dirty="0"/>
              <a:t>globaux</a:t>
            </a:r>
            <a:r>
              <a:rPr lang="fr-FR" dirty="0"/>
              <a:t> et ses </a:t>
            </a:r>
            <a:r>
              <a:rPr lang="fr-FR" b="1" dirty="0"/>
              <a:t>attributs</a:t>
            </a:r>
          </a:p>
          <a:p>
            <a:pPr lvl="1" fontAlgn="auto">
              <a:spcAft>
                <a:spcPts val="0"/>
              </a:spcAft>
              <a:defRPr/>
            </a:pPr>
            <a:endParaRPr lang="fr-FR" dirty="0"/>
          </a:p>
          <a:p>
            <a:pPr fontAlgn="auto">
              <a:spcAft>
                <a:spcPts val="0"/>
              </a:spcAft>
              <a:defRPr/>
            </a:pPr>
            <a:r>
              <a:rPr lang="fr-FR" dirty="0"/>
              <a:t>Conséquences</a:t>
            </a:r>
          </a:p>
          <a:p>
            <a:pPr lvl="1" fontAlgn="auto">
              <a:spcAft>
                <a:spcPts val="0"/>
              </a:spcAft>
              <a:defRPr/>
            </a:pPr>
            <a:r>
              <a:rPr lang="fr-FR" dirty="0"/>
              <a:t> </a:t>
            </a:r>
            <a:r>
              <a:rPr lang="fr-FR" b="1" dirty="0"/>
              <a:t>possibilité</a:t>
            </a:r>
            <a:r>
              <a:rPr lang="fr-FR" dirty="0"/>
              <a:t> de </a:t>
            </a:r>
            <a:r>
              <a:rPr lang="fr-FR" b="1" dirty="0"/>
              <a:t>réutilisation</a:t>
            </a:r>
            <a:r>
              <a:rPr lang="fr-FR" dirty="0"/>
              <a:t> des éléments comme </a:t>
            </a:r>
            <a:r>
              <a:rPr lang="fr-FR" b="1" dirty="0"/>
              <a:t>composante</a:t>
            </a:r>
          </a:p>
          <a:p>
            <a:pPr lvl="1" fontAlgn="auto">
              <a:spcAft>
                <a:spcPts val="0"/>
              </a:spcAft>
              <a:defRPr/>
            </a:pPr>
            <a:r>
              <a:rPr lang="fr-FR" dirty="0"/>
              <a:t> </a:t>
            </a:r>
            <a:r>
              <a:rPr lang="fr-FR" b="1" dirty="0"/>
              <a:t>impossibilité</a:t>
            </a:r>
            <a:r>
              <a:rPr lang="fr-FR" dirty="0"/>
              <a:t> de </a:t>
            </a:r>
            <a:r>
              <a:rPr lang="fr-FR" b="1" dirty="0"/>
              <a:t>réutilisation</a:t>
            </a:r>
            <a:r>
              <a:rPr lang="fr-FR" dirty="0"/>
              <a:t> de leurs </a:t>
            </a:r>
            <a:r>
              <a:rPr lang="fr-FR" b="1" dirty="0"/>
              <a:t>types</a:t>
            </a:r>
          </a:p>
        </p:txBody>
      </p:sp>
      <p:sp>
        <p:nvSpPr>
          <p:cNvPr id="276487" name="AutoShape 2" descr="RÃ©sultat de recherche d'images pour &quot;salami slice&quot;">
            <a:extLst>
              <a:ext uri="{FF2B5EF4-FFF2-40B4-BE49-F238E27FC236}">
                <a16:creationId xmlns:a16="http://schemas.microsoft.com/office/drawing/2014/main" id="{68AD0009-1BCB-487D-8ACA-05DA566179B7}"/>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sp>
        <p:nvSpPr>
          <p:cNvPr id="276488" name="AutoShape 4" descr="RÃ©sultat de recherche d'images pour &quot;salami slice&quot;">
            <a:extLst>
              <a:ext uri="{FF2B5EF4-FFF2-40B4-BE49-F238E27FC236}">
                <a16:creationId xmlns:a16="http://schemas.microsoft.com/office/drawing/2014/main" id="{C91127B3-3819-4323-874B-C23A6638061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grpSp>
        <p:nvGrpSpPr>
          <p:cNvPr id="276489" name="Groupe 12">
            <a:extLst>
              <a:ext uri="{FF2B5EF4-FFF2-40B4-BE49-F238E27FC236}">
                <a16:creationId xmlns:a16="http://schemas.microsoft.com/office/drawing/2014/main" id="{EDDE44FC-D180-452F-92F7-8E2D567DE54C}"/>
              </a:ext>
            </a:extLst>
          </p:cNvPr>
          <p:cNvGrpSpPr>
            <a:grpSpLocks/>
          </p:cNvGrpSpPr>
          <p:nvPr/>
        </p:nvGrpSpPr>
        <p:grpSpPr bwMode="auto">
          <a:xfrm>
            <a:off x="142875" y="1357313"/>
            <a:ext cx="2428875" cy="1714500"/>
            <a:chOff x="4643438" y="3143248"/>
            <a:chExt cx="2428860" cy="1714513"/>
          </a:xfrm>
        </p:grpSpPr>
        <p:pic>
          <p:nvPicPr>
            <p:cNvPr id="276490" name="Picture 3">
              <a:extLst>
                <a:ext uri="{FF2B5EF4-FFF2-40B4-BE49-F238E27FC236}">
                  <a16:creationId xmlns:a16="http://schemas.microsoft.com/office/drawing/2014/main" id="{C2D232AC-B957-46E4-AFDC-4E0C8D132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143248"/>
              <a:ext cx="2428860" cy="17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491" name="Picture 5" descr="J:\téléchargement.jpg">
              <a:extLst>
                <a:ext uri="{FF2B5EF4-FFF2-40B4-BE49-F238E27FC236}">
                  <a16:creationId xmlns:a16="http://schemas.microsoft.com/office/drawing/2014/main" id="{670C8441-E389-4E25-81E2-E4FEA33A0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4" y="3500438"/>
              <a:ext cx="1512147" cy="1019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AutoShape 2">
            <a:extLst>
              <a:ext uri="{FF2B5EF4-FFF2-40B4-BE49-F238E27FC236}">
                <a16:creationId xmlns:a16="http://schemas.microsoft.com/office/drawing/2014/main" id="{37D07957-BC0C-4CE4-9DE9-8A764850323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F9F36252-5143-4D54-BA9D-553CB481AE2A}"/>
              </a:ext>
            </a:extLst>
          </p:cNvPr>
          <p:cNvSpPr>
            <a:spLocks noGrp="1" noChangeArrowheads="1"/>
          </p:cNvSpPr>
          <p:nvPr>
            <p:ph type="sldNum" sz="quarter" idx="16"/>
          </p:nvPr>
        </p:nvSpPr>
        <p:spPr/>
        <p:txBody>
          <a:bodyPr/>
          <a:lstStyle/>
          <a:p>
            <a:pPr>
              <a:defRPr/>
            </a:pPr>
            <a:fld id="{7FC5E9F5-E9F8-464B-83BD-26F5533483CD}" type="slidenum">
              <a:rPr lang="fr-FR"/>
              <a:pPr>
                <a:defRPr/>
              </a:pPr>
              <a:t>124</a:t>
            </a:fld>
            <a:endParaRPr lang="fr-FR"/>
          </a:p>
        </p:txBody>
      </p:sp>
      <p:sp>
        <p:nvSpPr>
          <p:cNvPr id="278534" name="Rectangle 3">
            <a:extLst>
              <a:ext uri="{FF2B5EF4-FFF2-40B4-BE49-F238E27FC236}">
                <a16:creationId xmlns:a16="http://schemas.microsoft.com/office/drawing/2014/main" id="{11E61C35-ECF6-4ECB-A8D7-331CFA2825A8}"/>
              </a:ext>
            </a:extLst>
          </p:cNvPr>
          <p:cNvSpPr>
            <a:spLocks noGrp="1"/>
          </p:cNvSpPr>
          <p:nvPr>
            <p:ph sz="half" idx="1"/>
          </p:nvPr>
        </p:nvSpPr>
        <p:spPr bwMode="auto">
          <a:xfrm>
            <a:off x="214313" y="1071563"/>
            <a:ext cx="5857875" cy="5357812"/>
          </a:xfrm>
          <a:ln>
            <a:solidFill>
              <a:srgbClr val="D9D9D9"/>
            </a:solidFill>
            <a:miter lim="800000"/>
            <a:headEnd/>
            <a:tailEnd/>
          </a:ln>
        </p:spPr>
        <p:txBody>
          <a:bodyPr wrap="square" numCol="1" anchor="t" anchorCtr="0" compatLnSpc="1">
            <a:prstTxWarp prst="textNoShape">
              <a:avLst/>
            </a:prstTxWarp>
          </a:bodyPr>
          <a:lstStyle/>
          <a:p>
            <a:r>
              <a:rPr lang="fr-FR" altLang="fr-FR" dirty="0"/>
              <a:t>Stores vénitiens (</a:t>
            </a:r>
            <a:r>
              <a:rPr lang="fr-FR" altLang="fr-FR" dirty="0" err="1"/>
              <a:t>Venetian</a:t>
            </a:r>
            <a:r>
              <a:rPr lang="fr-FR" altLang="fr-FR" dirty="0"/>
              <a:t> Blinds)</a:t>
            </a:r>
          </a:p>
          <a:p>
            <a:pPr lvl="1"/>
            <a:r>
              <a:rPr lang="fr-FR" altLang="fr-FR" dirty="0"/>
              <a:t> Définition de tous les </a:t>
            </a:r>
            <a:r>
              <a:rPr lang="fr-FR" altLang="fr-FR" b="1" dirty="0"/>
              <a:t>types</a:t>
            </a:r>
            <a:r>
              <a:rPr lang="fr-FR" altLang="fr-FR" dirty="0"/>
              <a:t> de manière </a:t>
            </a:r>
            <a:r>
              <a:rPr lang="fr-FR" altLang="fr-FR" b="1" dirty="0"/>
              <a:t>globale</a:t>
            </a:r>
          </a:p>
          <a:p>
            <a:pPr lvl="1"/>
            <a:r>
              <a:rPr lang="fr-FR" altLang="fr-FR" dirty="0"/>
              <a:t> Définition des </a:t>
            </a:r>
            <a:r>
              <a:rPr lang="fr-FR" altLang="fr-FR" b="1" dirty="0"/>
              <a:t>éléments</a:t>
            </a:r>
            <a:r>
              <a:rPr lang="fr-FR" altLang="fr-FR" dirty="0"/>
              <a:t> </a:t>
            </a:r>
            <a:r>
              <a:rPr lang="fr-FR" altLang="fr-FR" b="1" dirty="0"/>
              <a:t>locaux</a:t>
            </a:r>
            <a:r>
              <a:rPr lang="fr-FR" altLang="fr-FR" dirty="0"/>
              <a:t> à l’intérieur</a:t>
            </a:r>
          </a:p>
          <a:p>
            <a:pPr lvl="1"/>
            <a:endParaRPr lang="fr-FR" altLang="fr-FR" dirty="0"/>
          </a:p>
          <a:p>
            <a:r>
              <a:rPr lang="fr-FR" altLang="fr-FR" dirty="0"/>
              <a:t>Conséquence</a:t>
            </a:r>
          </a:p>
          <a:p>
            <a:pPr lvl="1"/>
            <a:r>
              <a:rPr lang="fr-FR" altLang="fr-FR" dirty="0"/>
              <a:t> </a:t>
            </a:r>
            <a:r>
              <a:rPr lang="fr-FR" altLang="fr-FR" b="1" dirty="0"/>
              <a:t>Un seul élément </a:t>
            </a:r>
            <a:r>
              <a:rPr lang="fr-FR" altLang="fr-FR" dirty="0"/>
              <a:t>défini </a:t>
            </a:r>
            <a:r>
              <a:rPr lang="fr-FR" altLang="fr-FR" b="1" dirty="0"/>
              <a:t>globalement </a:t>
            </a:r>
            <a:r>
              <a:rPr lang="fr-FR" altLang="fr-FR" dirty="0"/>
              <a:t>: l’élément Document</a:t>
            </a:r>
          </a:p>
        </p:txBody>
      </p:sp>
      <p:grpSp>
        <p:nvGrpSpPr>
          <p:cNvPr id="278535" name="Groupe 9">
            <a:extLst>
              <a:ext uri="{FF2B5EF4-FFF2-40B4-BE49-F238E27FC236}">
                <a16:creationId xmlns:a16="http://schemas.microsoft.com/office/drawing/2014/main" id="{C9B1CFB3-E677-4CC4-BB95-005CBC0A9BCA}"/>
              </a:ext>
            </a:extLst>
          </p:cNvPr>
          <p:cNvGrpSpPr>
            <a:grpSpLocks/>
          </p:cNvGrpSpPr>
          <p:nvPr/>
        </p:nvGrpSpPr>
        <p:grpSpPr bwMode="auto">
          <a:xfrm>
            <a:off x="6237288" y="1571625"/>
            <a:ext cx="2549525" cy="2819400"/>
            <a:chOff x="6237858" y="1571611"/>
            <a:chExt cx="2548984" cy="2819631"/>
          </a:xfrm>
        </p:grpSpPr>
        <p:pic>
          <p:nvPicPr>
            <p:cNvPr id="278536" name="Picture 3">
              <a:extLst>
                <a:ext uri="{FF2B5EF4-FFF2-40B4-BE49-F238E27FC236}">
                  <a16:creationId xmlns:a16="http://schemas.microsoft.com/office/drawing/2014/main" id="{FA0C5414-5A3F-460C-85B5-35F0801B7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858" y="1571611"/>
              <a:ext cx="2548984" cy="281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537" name="Picture 2" descr="RÃ©sultat de recherche d'images pour &quot;store venitien&quot;">
              <a:extLst>
                <a:ext uri="{FF2B5EF4-FFF2-40B4-BE49-F238E27FC236}">
                  <a16:creationId xmlns:a16="http://schemas.microsoft.com/office/drawing/2014/main" id="{73E99934-71E7-45CD-AA46-D71E93FA8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6" y="2214554"/>
              <a:ext cx="1363268"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AutoShape 2">
            <a:extLst>
              <a:ext uri="{FF2B5EF4-FFF2-40B4-BE49-F238E27FC236}">
                <a16:creationId xmlns:a16="http://schemas.microsoft.com/office/drawing/2014/main" id="{86E5E249-AF08-4952-8D4E-38C82BE9FBF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5" name="Rectangle 13">
            <a:extLst>
              <a:ext uri="{FF2B5EF4-FFF2-40B4-BE49-F238E27FC236}">
                <a16:creationId xmlns:a16="http://schemas.microsoft.com/office/drawing/2014/main" id="{96A72738-E15F-474D-B3A7-2C685AE26CA9}"/>
              </a:ext>
            </a:extLst>
          </p:cNvPr>
          <p:cNvSpPr>
            <a:spLocks noGrp="1" noChangeArrowheads="1"/>
          </p:cNvSpPr>
          <p:nvPr>
            <p:ph type="sldNum" sz="quarter" idx="16"/>
          </p:nvPr>
        </p:nvSpPr>
        <p:spPr/>
        <p:txBody>
          <a:bodyPr/>
          <a:lstStyle/>
          <a:p>
            <a:pPr>
              <a:defRPr/>
            </a:pPr>
            <a:fld id="{FA11365D-46C5-4145-B884-59F7E1485FB2}" type="slidenum">
              <a:rPr lang="fr-FR"/>
              <a:pPr>
                <a:defRPr/>
              </a:pPr>
              <a:t>125</a:t>
            </a:fld>
            <a:endParaRPr lang="fr-FR"/>
          </a:p>
        </p:txBody>
      </p:sp>
      <p:sp>
        <p:nvSpPr>
          <p:cNvPr id="1656835" name="Rectangle 3">
            <a:extLst>
              <a:ext uri="{FF2B5EF4-FFF2-40B4-BE49-F238E27FC236}">
                <a16:creationId xmlns:a16="http://schemas.microsoft.com/office/drawing/2014/main" id="{5099E5BC-B55D-45D5-978F-CC215210AFA9}"/>
              </a:ext>
            </a:extLst>
          </p:cNvPr>
          <p:cNvSpPr>
            <a:spLocks noGrp="1" noChangeArrowheads="1"/>
          </p:cNvSpPr>
          <p:nvPr>
            <p:ph sz="half" idx="1"/>
          </p:nvPr>
        </p:nvSpPr>
        <p:spPr>
          <a:xfrm>
            <a:off x="2857500" y="1071563"/>
            <a:ext cx="6072188" cy="5357812"/>
          </a:xfrm>
        </p:spPr>
        <p:txBody>
          <a:bodyPr>
            <a:normAutofit fontScale="85000" lnSpcReduction="10000"/>
          </a:bodyPr>
          <a:lstStyle/>
          <a:p>
            <a:pPr fontAlgn="auto">
              <a:spcAft>
                <a:spcPts val="0"/>
              </a:spcAft>
              <a:defRPr/>
            </a:pPr>
            <a:r>
              <a:rPr lang="fr-FR" dirty="0"/>
              <a:t>Jardin d'Eden (Eden </a:t>
            </a:r>
            <a:r>
              <a:rPr lang="fr-FR" dirty="0" err="1"/>
              <a:t>garden</a:t>
            </a:r>
            <a:r>
              <a:rPr lang="fr-FR" dirty="0"/>
              <a:t>)</a:t>
            </a:r>
          </a:p>
          <a:p>
            <a:pPr lvl="1" fontAlgn="auto">
              <a:spcAft>
                <a:spcPts val="0"/>
              </a:spcAft>
              <a:defRPr/>
            </a:pPr>
            <a:r>
              <a:rPr lang="fr-FR" dirty="0"/>
              <a:t> </a:t>
            </a:r>
            <a:r>
              <a:rPr lang="fr-FR" b="1" dirty="0"/>
              <a:t>imbrication minimale </a:t>
            </a:r>
            <a:r>
              <a:rPr lang="fr-FR" dirty="0"/>
              <a:t>(l'opposé des poupées russes)</a:t>
            </a:r>
          </a:p>
          <a:p>
            <a:pPr lvl="1" fontAlgn="auto">
              <a:spcAft>
                <a:spcPts val="0"/>
              </a:spcAft>
              <a:defRPr/>
            </a:pPr>
            <a:r>
              <a:rPr lang="fr-FR" dirty="0"/>
              <a:t> définit </a:t>
            </a:r>
            <a:r>
              <a:rPr lang="fr-FR" b="1" dirty="0"/>
              <a:t>tous</a:t>
            </a:r>
            <a:r>
              <a:rPr lang="fr-FR" dirty="0"/>
              <a:t> les </a:t>
            </a:r>
            <a:r>
              <a:rPr lang="fr-FR" b="1" dirty="0"/>
              <a:t>éléments</a:t>
            </a:r>
            <a:r>
              <a:rPr lang="fr-FR" dirty="0"/>
              <a:t> et </a:t>
            </a:r>
            <a:r>
              <a:rPr lang="fr-FR" b="1" dirty="0"/>
              <a:t>types</a:t>
            </a:r>
            <a:r>
              <a:rPr lang="fr-FR" dirty="0"/>
              <a:t> </a:t>
            </a:r>
            <a:r>
              <a:rPr lang="fr-FR" b="1" dirty="0"/>
              <a:t>globalement</a:t>
            </a:r>
          </a:p>
          <a:p>
            <a:pPr lvl="1" fontAlgn="auto">
              <a:spcAft>
                <a:spcPts val="0"/>
              </a:spcAft>
              <a:defRPr/>
            </a:pPr>
            <a:r>
              <a:rPr lang="fr-FR" dirty="0"/>
              <a:t> </a:t>
            </a:r>
            <a:r>
              <a:rPr lang="fr-FR" b="1" dirty="0"/>
              <a:t>définit</a:t>
            </a:r>
            <a:r>
              <a:rPr lang="fr-FR" dirty="0"/>
              <a:t> les </a:t>
            </a:r>
            <a:r>
              <a:rPr lang="fr-FR" b="1" dirty="0"/>
              <a:t>éléments</a:t>
            </a:r>
            <a:r>
              <a:rPr lang="fr-FR" dirty="0"/>
              <a:t> que </a:t>
            </a:r>
            <a:r>
              <a:rPr lang="fr-FR" b="1" dirty="0"/>
              <a:t>par</a:t>
            </a:r>
            <a:r>
              <a:rPr lang="fr-FR" dirty="0"/>
              <a:t> </a:t>
            </a:r>
            <a:r>
              <a:rPr lang="fr-FR" b="1" dirty="0"/>
              <a:t>référence</a:t>
            </a:r>
            <a:r>
              <a:rPr lang="fr-FR" dirty="0"/>
              <a:t> à des </a:t>
            </a:r>
            <a:r>
              <a:rPr lang="fr-FR" b="1" dirty="0"/>
              <a:t>types</a:t>
            </a:r>
            <a:r>
              <a:rPr lang="fr-FR" dirty="0"/>
              <a:t> créés</a:t>
            </a:r>
          </a:p>
          <a:p>
            <a:pPr lvl="1" fontAlgn="auto">
              <a:spcAft>
                <a:spcPts val="0"/>
              </a:spcAft>
              <a:defRPr/>
            </a:pPr>
            <a:endParaRPr lang="fr-FR" dirty="0"/>
          </a:p>
          <a:p>
            <a:pPr fontAlgn="auto">
              <a:spcAft>
                <a:spcPts val="0"/>
              </a:spcAft>
              <a:defRPr/>
            </a:pPr>
            <a:r>
              <a:rPr lang="fr-FR" dirty="0"/>
              <a:t>Conséquence</a:t>
            </a:r>
          </a:p>
          <a:p>
            <a:pPr lvl="1" fontAlgn="auto">
              <a:spcAft>
                <a:spcPts val="0"/>
              </a:spcAft>
              <a:defRPr/>
            </a:pPr>
            <a:r>
              <a:rPr lang="fr-FR" dirty="0"/>
              <a:t> Type de </a:t>
            </a:r>
            <a:r>
              <a:rPr lang="fr-FR" b="1" dirty="0"/>
              <a:t>construction</a:t>
            </a:r>
            <a:r>
              <a:rPr lang="fr-FR" dirty="0"/>
              <a:t> qui s</a:t>
            </a:r>
            <a:r>
              <a:rPr lang="fr-FR" b="1" dirty="0"/>
              <a:t>'approche</a:t>
            </a:r>
            <a:r>
              <a:rPr lang="fr-FR" dirty="0"/>
              <a:t> le plus de la </a:t>
            </a:r>
            <a:r>
              <a:rPr lang="fr-FR" b="1" dirty="0"/>
              <a:t>conception</a:t>
            </a:r>
            <a:r>
              <a:rPr lang="fr-FR" dirty="0"/>
              <a:t> </a:t>
            </a:r>
            <a:r>
              <a:rPr lang="fr-FR" b="1" dirty="0"/>
              <a:t>objet</a:t>
            </a:r>
            <a:r>
              <a:rPr lang="fr-FR" dirty="0"/>
              <a:t> classique (</a:t>
            </a:r>
            <a:r>
              <a:rPr lang="fr-FR" i="1" dirty="0"/>
              <a:t>classes</a:t>
            </a:r>
            <a:r>
              <a:rPr lang="fr-FR" dirty="0"/>
              <a:t>, </a:t>
            </a:r>
            <a:r>
              <a:rPr lang="fr-FR" i="1" dirty="0"/>
              <a:t>types</a:t>
            </a:r>
            <a:r>
              <a:rPr lang="fr-FR" dirty="0"/>
              <a:t> </a:t>
            </a:r>
            <a:r>
              <a:rPr lang="fr-FR" i="1" dirty="0"/>
              <a:t>globaux</a:t>
            </a:r>
            <a:r>
              <a:rPr lang="fr-FR" dirty="0"/>
              <a:t>…)</a:t>
            </a:r>
          </a:p>
          <a:p>
            <a:pPr lvl="1" fontAlgn="auto">
              <a:spcAft>
                <a:spcPts val="0"/>
              </a:spcAft>
              <a:defRPr/>
            </a:pPr>
            <a:r>
              <a:rPr lang="fr-FR" dirty="0"/>
              <a:t> Très </a:t>
            </a:r>
            <a:r>
              <a:rPr lang="fr-FR" b="1" dirty="0"/>
              <a:t>facile</a:t>
            </a:r>
            <a:r>
              <a:rPr lang="fr-FR" dirty="0"/>
              <a:t> à mettre en </a:t>
            </a:r>
            <a:r>
              <a:rPr lang="fr-FR" b="1" dirty="0"/>
              <a:t>relation</a:t>
            </a:r>
            <a:r>
              <a:rPr lang="fr-FR" dirty="0"/>
              <a:t> avec un </a:t>
            </a:r>
            <a:r>
              <a:rPr lang="fr-FR" b="1" dirty="0"/>
              <a:t>schéma</a:t>
            </a:r>
            <a:r>
              <a:rPr lang="fr-FR" dirty="0"/>
              <a:t> </a:t>
            </a:r>
            <a:r>
              <a:rPr lang="fr-FR" b="1" dirty="0"/>
              <a:t>UML</a:t>
            </a:r>
          </a:p>
          <a:p>
            <a:pPr lvl="1" fontAlgn="auto">
              <a:spcAft>
                <a:spcPts val="0"/>
              </a:spcAft>
              <a:defRPr/>
            </a:pPr>
            <a:r>
              <a:rPr lang="fr-FR" dirty="0"/>
              <a:t> Mais parfois </a:t>
            </a:r>
            <a:r>
              <a:rPr lang="fr-FR" b="1" dirty="0"/>
              <a:t>très verbeux </a:t>
            </a:r>
            <a:r>
              <a:rPr lang="fr-FR" dirty="0"/>
              <a:t>et </a:t>
            </a:r>
            <a:r>
              <a:rPr lang="fr-FR" b="1" dirty="0"/>
              <a:t>difficile à lire</a:t>
            </a:r>
            <a:r>
              <a:rPr lang="fr-FR" dirty="0"/>
              <a:t>, en particulier pour les éléments de type spécifique utilisés une seule fois dans le schéma XML</a:t>
            </a:r>
          </a:p>
        </p:txBody>
      </p:sp>
      <p:pic>
        <p:nvPicPr>
          <p:cNvPr id="280583" name="Picture 3">
            <a:extLst>
              <a:ext uri="{FF2B5EF4-FFF2-40B4-BE49-F238E27FC236}">
                <a16:creationId xmlns:a16="http://schemas.microsoft.com/office/drawing/2014/main" id="{5F447D6E-124F-45F4-8F0E-DE0A96A6E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143000"/>
            <a:ext cx="2549525"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584" name="Picture 2" descr="RÃ©sultat de recherche d'images pour &quot;jardin eden&quot;">
            <a:extLst>
              <a:ext uri="{FF2B5EF4-FFF2-40B4-BE49-F238E27FC236}">
                <a16:creationId xmlns:a16="http://schemas.microsoft.com/office/drawing/2014/main" id="{0B19398C-685F-46EF-A23D-F1ED0A3AB675}"/>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l="17822" r="17822"/>
          <a:stretch>
            <a:fillRect/>
          </a:stretch>
        </p:blipFill>
        <p:spPr bwMode="auto">
          <a:xfrm>
            <a:off x="785813" y="1714500"/>
            <a:ext cx="1500187" cy="2103438"/>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AutoShape 2">
            <a:extLst>
              <a:ext uri="{FF2B5EF4-FFF2-40B4-BE49-F238E27FC236}">
                <a16:creationId xmlns:a16="http://schemas.microsoft.com/office/drawing/2014/main" id="{B7B8E68E-F03E-4440-A644-E797185D15C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620995" name="Rectangle 3">
            <a:extLst>
              <a:ext uri="{FF2B5EF4-FFF2-40B4-BE49-F238E27FC236}">
                <a16:creationId xmlns:a16="http://schemas.microsoft.com/office/drawing/2014/main" id="{67D74BA0-76E8-4B57-A957-5BC65673EAAC}"/>
              </a:ext>
            </a:extLst>
          </p:cNvPr>
          <p:cNvSpPr>
            <a:spLocks noGrp="1" noChangeArrowheads="1"/>
          </p:cNvSpPr>
          <p:nvPr>
            <p:ph idx="1"/>
          </p:nvPr>
        </p:nvSpPr>
        <p:spPr/>
        <p:txBody>
          <a:bodyPr>
            <a:normAutofit lnSpcReduction="10000"/>
          </a:bodyPr>
          <a:lstStyle/>
          <a:p>
            <a:pPr fontAlgn="auto">
              <a:spcAft>
                <a:spcPts val="0"/>
              </a:spcAft>
              <a:defRPr/>
            </a:pPr>
            <a:r>
              <a:rPr lang="fr-FR" dirty="0"/>
              <a:t>Document utilisant de multiples schémas</a:t>
            </a:r>
          </a:p>
          <a:p>
            <a:pPr lvl="1" fontAlgn="auto">
              <a:spcAft>
                <a:spcPts val="0"/>
              </a:spcAft>
              <a:defRPr/>
            </a:pPr>
            <a:endParaRPr lang="fr-FR" dirty="0"/>
          </a:p>
          <a:p>
            <a:pPr lvl="1" fontAlgn="auto">
              <a:spcAft>
                <a:spcPts val="0"/>
              </a:spcAft>
              <a:defRPr/>
            </a:pPr>
            <a:r>
              <a:rPr lang="fr-FR" dirty="0"/>
              <a:t> inclusion avec &lt;</a:t>
            </a:r>
            <a:r>
              <a:rPr lang="fr-FR" b="1" dirty="0" err="1">
                <a:solidFill>
                  <a:schemeClr val="tx2"/>
                </a:solidFill>
              </a:rPr>
              <a:t>include</a:t>
            </a:r>
            <a:r>
              <a:rPr lang="fr-FR" dirty="0"/>
              <a:t>&gt;</a:t>
            </a:r>
          </a:p>
          <a:p>
            <a:pPr lvl="2" fontAlgn="auto">
              <a:spcAft>
                <a:spcPts val="0"/>
              </a:spcAft>
              <a:buFont typeface="Wingdings" charset="2"/>
              <a:buNone/>
              <a:defRPr/>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 </a:t>
            </a:r>
          </a:p>
          <a:p>
            <a:pPr lvl="1" fontAlgn="auto">
              <a:spcAft>
                <a:spcPts val="0"/>
              </a:spcAft>
              <a:defRPr/>
            </a:pPr>
            <a:endParaRPr lang="fr-FR" dirty="0"/>
          </a:p>
          <a:p>
            <a:pPr lvl="1" fontAlgn="auto">
              <a:spcAft>
                <a:spcPts val="0"/>
              </a:spcAft>
              <a:defRPr/>
            </a:pPr>
            <a:r>
              <a:rPr lang="fr-FR" dirty="0"/>
              <a:t> redéfinition avec &lt;</a:t>
            </a:r>
            <a:r>
              <a:rPr lang="fr-FR" b="1" dirty="0" err="1">
                <a:solidFill>
                  <a:schemeClr val="tx2"/>
                </a:solidFill>
              </a:rPr>
              <a:t>redefine</a:t>
            </a:r>
            <a:r>
              <a:rPr lang="fr-FR" dirty="0"/>
              <a:t>&gt;</a:t>
            </a:r>
          </a:p>
          <a:p>
            <a:pPr lvl="2" fontAlgn="auto">
              <a:spcAft>
                <a:spcPts val="0"/>
              </a:spcAft>
              <a:buFont typeface="Wingdings" charset="2"/>
              <a:buNone/>
              <a:defRPr/>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 </a:t>
            </a:r>
          </a:p>
        </p:txBody>
      </p:sp>
      <p:sp>
        <p:nvSpPr>
          <p:cNvPr id="5" name="Rectangle 13">
            <a:extLst>
              <a:ext uri="{FF2B5EF4-FFF2-40B4-BE49-F238E27FC236}">
                <a16:creationId xmlns:a16="http://schemas.microsoft.com/office/drawing/2014/main" id="{120FAE79-CE2D-4330-A422-160EEC0CFC3B}"/>
              </a:ext>
            </a:extLst>
          </p:cNvPr>
          <p:cNvSpPr>
            <a:spLocks noGrp="1" noChangeArrowheads="1"/>
          </p:cNvSpPr>
          <p:nvPr>
            <p:ph type="sldNum" sz="quarter" idx="12"/>
          </p:nvPr>
        </p:nvSpPr>
        <p:spPr/>
        <p:txBody>
          <a:bodyPr/>
          <a:lstStyle/>
          <a:p>
            <a:pPr>
              <a:defRPr/>
            </a:pPr>
            <a:fld id="{CA3C6257-162D-4F19-A7B8-177517340EC6}" type="slidenum">
              <a:rPr lang="fr-FR"/>
              <a:pPr>
                <a:defRPr/>
              </a:pPr>
              <a:t>126</a:t>
            </a:fld>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AutoShape 2">
            <a:extLst>
              <a:ext uri="{FF2B5EF4-FFF2-40B4-BE49-F238E27FC236}">
                <a16:creationId xmlns:a16="http://schemas.microsoft.com/office/drawing/2014/main" id="{8F37BBD6-C9AB-4A88-A62F-3D2438AA4FB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284677" name="Rectangle 3">
            <a:extLst>
              <a:ext uri="{FF2B5EF4-FFF2-40B4-BE49-F238E27FC236}">
                <a16:creationId xmlns:a16="http://schemas.microsoft.com/office/drawing/2014/main" id="{18291342-4007-4D3E-8820-1B495505AF1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Inclusion de schéma à l'aide de : &lt;</a:t>
            </a:r>
            <a:r>
              <a:rPr lang="fr-FR" altLang="fr-FR">
                <a:solidFill>
                  <a:schemeClr val="tx2"/>
                </a:solidFill>
              </a:rPr>
              <a:t>include</a:t>
            </a:r>
            <a:r>
              <a:rPr lang="fr-FR" altLang="fr-FR"/>
              <a:t>&gt;</a:t>
            </a:r>
          </a:p>
          <a:p>
            <a:pPr lvl="1"/>
            <a:endParaRPr lang="fr-FR" altLang="fr-FR"/>
          </a:p>
          <a:p>
            <a:pPr lvl="1"/>
            <a:r>
              <a:rPr lang="fr-FR" altLang="fr-FR"/>
              <a:t> les schémas peuvent être inclus</a:t>
            </a:r>
            <a:endParaRPr lang="fr-FR" altLang="fr-FR" b="1"/>
          </a:p>
          <a:p>
            <a:pPr lvl="1"/>
            <a:endParaRPr lang="fr-FR" altLang="fr-FR"/>
          </a:p>
          <a:p>
            <a:pPr lvl="1"/>
            <a:r>
              <a:rPr lang="fr-FR" altLang="fr-FR"/>
              <a:t> pour cela on utilise la balise &lt;</a:t>
            </a:r>
            <a:r>
              <a:rPr lang="fr-FR" altLang="fr-FR">
                <a:solidFill>
                  <a:schemeClr val="tx2"/>
                </a:solidFill>
              </a:rPr>
              <a:t>include</a:t>
            </a:r>
            <a:r>
              <a:rPr lang="fr-FR" altLang="fr-FR"/>
              <a:t>&gt;</a:t>
            </a:r>
          </a:p>
          <a:p>
            <a:pPr lvl="2">
              <a:buFont typeface="Wingdings" panose="05000000000000000000" pitchFamily="2" charset="2"/>
              <a:buNone/>
            </a:pPr>
            <a:r>
              <a:rPr lang="fr-FR" altLang="fr-FR"/>
              <a:t>&lt;</a:t>
            </a:r>
            <a:r>
              <a:rPr lang="fr-FR" altLang="fr-FR" b="1">
                <a:solidFill>
                  <a:schemeClr val="tx2"/>
                </a:solidFill>
              </a:rPr>
              <a:t>xsd:include</a:t>
            </a:r>
            <a:r>
              <a:rPr lang="fr-FR" altLang="fr-FR"/>
              <a:t> </a:t>
            </a:r>
            <a:r>
              <a:rPr lang="fr-FR" altLang="fr-FR" b="1">
                <a:solidFill>
                  <a:srgbClr val="FF0000"/>
                </a:solidFill>
              </a:rPr>
              <a:t>schemaLocation</a:t>
            </a:r>
            <a:r>
              <a:rPr lang="fr-FR" altLang="fr-FR"/>
              <a:t>="</a:t>
            </a:r>
            <a:r>
              <a:rPr lang="fr-FR" altLang="fr-FR" i="1"/>
              <a:t>character.xsd</a:t>
            </a:r>
            <a:r>
              <a:rPr lang="fr-FR" altLang="fr-FR"/>
              <a:t>"/&gt;</a:t>
            </a:r>
          </a:p>
        </p:txBody>
      </p:sp>
      <p:sp>
        <p:nvSpPr>
          <p:cNvPr id="5" name="Rectangle 13">
            <a:extLst>
              <a:ext uri="{FF2B5EF4-FFF2-40B4-BE49-F238E27FC236}">
                <a16:creationId xmlns:a16="http://schemas.microsoft.com/office/drawing/2014/main" id="{EC663135-4B30-428E-B007-7676C72A1050}"/>
              </a:ext>
            </a:extLst>
          </p:cNvPr>
          <p:cNvSpPr>
            <a:spLocks noGrp="1" noChangeArrowheads="1"/>
          </p:cNvSpPr>
          <p:nvPr>
            <p:ph type="sldNum" sz="quarter" idx="12"/>
          </p:nvPr>
        </p:nvSpPr>
        <p:spPr/>
        <p:txBody>
          <a:bodyPr/>
          <a:lstStyle/>
          <a:p>
            <a:pPr>
              <a:defRPr/>
            </a:pPr>
            <a:fld id="{A6D69F93-A4BA-4FF6-B2BB-62ABAE2F753A}" type="slidenum">
              <a:rPr lang="fr-FR"/>
              <a:pPr>
                <a:defRPr/>
              </a:pPr>
              <a:t>127</a:t>
            </a:fld>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AutoShape 2">
            <a:extLst>
              <a:ext uri="{FF2B5EF4-FFF2-40B4-BE49-F238E27FC236}">
                <a16:creationId xmlns:a16="http://schemas.microsoft.com/office/drawing/2014/main" id="{44421CFB-5EBB-4803-82C9-D49F017743C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286725" name="Rectangle 3">
            <a:extLst>
              <a:ext uri="{FF2B5EF4-FFF2-40B4-BE49-F238E27FC236}">
                <a16:creationId xmlns:a16="http://schemas.microsoft.com/office/drawing/2014/main" id="{FD1A89BE-D4F5-4F89-BA76-80848C4F9E4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Importation de schéma à l'aide de : &lt;</a:t>
            </a:r>
            <a:r>
              <a:rPr lang="fr-FR" altLang="fr-FR" b="1">
                <a:solidFill>
                  <a:schemeClr val="tx2"/>
                </a:solidFill>
              </a:rPr>
              <a:t>import</a:t>
            </a:r>
            <a:r>
              <a:rPr lang="fr-FR" altLang="fr-FR"/>
              <a:t>&gt;</a:t>
            </a:r>
          </a:p>
          <a:p>
            <a:pPr lvl="1"/>
            <a:endParaRPr lang="fr-FR" altLang="fr-FR"/>
          </a:p>
          <a:p>
            <a:pPr lvl="1"/>
            <a:r>
              <a:rPr lang="fr-FR" altLang="fr-FR"/>
              <a:t> les schémas multiples peuvent aussi être importés avec utilisation d'espaces de noms différents</a:t>
            </a:r>
          </a:p>
          <a:p>
            <a:pPr lvl="1"/>
            <a:endParaRPr lang="fr-FR" altLang="fr-FR"/>
          </a:p>
          <a:p>
            <a:pPr lvl="1"/>
            <a:r>
              <a:rPr lang="fr-FR" altLang="fr-FR"/>
              <a:t> pour cela on utilise la balise &lt;</a:t>
            </a:r>
            <a:r>
              <a:rPr lang="fr-FR" altLang="fr-FR" b="1">
                <a:solidFill>
                  <a:schemeClr val="tx2"/>
                </a:solidFill>
              </a:rPr>
              <a:t>import</a:t>
            </a:r>
            <a:r>
              <a:rPr lang="fr-FR" altLang="fr-FR"/>
              <a:t>&gt;</a:t>
            </a:r>
          </a:p>
          <a:p>
            <a:pPr lvl="2">
              <a:buFont typeface="Wingdings" panose="05000000000000000000" pitchFamily="2" charset="2"/>
              <a:buNone/>
            </a:pPr>
            <a:r>
              <a:rPr lang="fr-FR" altLang="fr-FR">
                <a:cs typeface="Courier New" panose="02070309020205020404" pitchFamily="49" charset="0"/>
              </a:rPr>
              <a:t>&lt;</a:t>
            </a:r>
            <a:r>
              <a:rPr lang="fr-FR" altLang="fr-FR" b="1">
                <a:solidFill>
                  <a:schemeClr val="tx2"/>
                </a:solidFill>
                <a:cs typeface="Courier New" panose="02070309020205020404" pitchFamily="49" charset="0"/>
              </a:rPr>
              <a:t>xs:import</a:t>
            </a:r>
            <a:r>
              <a:rPr lang="fr-FR" altLang="fr-FR">
                <a:cs typeface="Courier New" panose="02070309020205020404" pitchFamily="49" charset="0"/>
              </a:rPr>
              <a:t> </a:t>
            </a:r>
            <a:r>
              <a:rPr lang="fr-FR" altLang="fr-FR" b="1">
                <a:solidFill>
                  <a:srgbClr val="FF0000"/>
                </a:solidFill>
                <a:cs typeface="Courier New" panose="02070309020205020404" pitchFamily="49" charset="0"/>
              </a:rPr>
              <a:t>namespace</a:t>
            </a:r>
            <a:r>
              <a:rPr lang="fr-FR" altLang="fr-FR">
                <a:cs typeface="Courier New" panose="02070309020205020404" pitchFamily="49" charset="0"/>
              </a:rPr>
              <a:t>="</a:t>
            </a:r>
            <a:r>
              <a:rPr lang="fr-FR" altLang="fr-FR" i="1">
                <a:cs typeface="Courier New" panose="02070309020205020404" pitchFamily="49" charset="0"/>
              </a:rPr>
              <a:t>urn:mon:schema</a:t>
            </a:r>
            <a:r>
              <a:rPr lang="fr-FR" altLang="fr-FR">
                <a:cs typeface="Courier New" panose="02070309020205020404" pitchFamily="49" charset="0"/>
              </a:rPr>
              <a:t>"/&gt;</a:t>
            </a:r>
          </a:p>
        </p:txBody>
      </p:sp>
      <p:sp>
        <p:nvSpPr>
          <p:cNvPr id="5" name="Rectangle 13">
            <a:extLst>
              <a:ext uri="{FF2B5EF4-FFF2-40B4-BE49-F238E27FC236}">
                <a16:creationId xmlns:a16="http://schemas.microsoft.com/office/drawing/2014/main" id="{5EACBCD5-0DF2-4228-A0E2-5BA5FDF63BFF}"/>
              </a:ext>
            </a:extLst>
          </p:cNvPr>
          <p:cNvSpPr>
            <a:spLocks noGrp="1" noChangeArrowheads="1"/>
          </p:cNvSpPr>
          <p:nvPr>
            <p:ph type="sldNum" sz="quarter" idx="12"/>
          </p:nvPr>
        </p:nvSpPr>
        <p:spPr/>
        <p:txBody>
          <a:bodyPr/>
          <a:lstStyle/>
          <a:p>
            <a:pPr>
              <a:defRPr/>
            </a:pPr>
            <a:fld id="{8E9090FA-6B1E-47D5-A27C-8DFF38B8BDD4}" type="slidenum">
              <a:rPr lang="fr-FR"/>
              <a:pPr>
                <a:defRPr/>
              </a:pPr>
              <a:t>128</a:t>
            </a:fld>
            <a:endParaRPr lang="fr-F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AutoShape 2">
            <a:extLst>
              <a:ext uri="{FF2B5EF4-FFF2-40B4-BE49-F238E27FC236}">
                <a16:creationId xmlns:a16="http://schemas.microsoft.com/office/drawing/2014/main" id="{27C4E85D-1A31-4C4D-A84A-70B63AE9C32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56163" name="Rectangle 3">
            <a:extLst>
              <a:ext uri="{FF2B5EF4-FFF2-40B4-BE49-F238E27FC236}">
                <a16:creationId xmlns:a16="http://schemas.microsoft.com/office/drawing/2014/main" id="{471BA1A0-F22E-4FDD-AF0D-F70E7FD4C588}"/>
              </a:ext>
            </a:extLst>
          </p:cNvPr>
          <p:cNvSpPr>
            <a:spLocks noGrp="1" noChangeArrowheads="1"/>
          </p:cNvSpPr>
          <p:nvPr>
            <p:ph idx="1"/>
          </p:nvPr>
        </p:nvSpPr>
        <p:spPr/>
        <p:txBody>
          <a:bodyPr>
            <a:normAutofit lnSpcReduction="10000"/>
          </a:bodyPr>
          <a:lstStyle/>
          <a:p>
            <a:pPr fontAlgn="auto">
              <a:spcAft>
                <a:spcPts val="0"/>
              </a:spcAft>
              <a:defRPr/>
            </a:pPr>
            <a:r>
              <a:rPr lang="fr-FR" dirty="0"/>
              <a:t>Redéfinition de schéma à l'aide de : &lt;</a:t>
            </a:r>
            <a:r>
              <a:rPr lang="fr-FR" b="1" dirty="0" err="1">
                <a:solidFill>
                  <a:schemeClr val="tx2"/>
                </a:solidFill>
              </a:rPr>
              <a:t>redefine</a:t>
            </a:r>
            <a:r>
              <a:rPr lang="fr-FR" dirty="0"/>
              <a:t>&gt;</a:t>
            </a:r>
          </a:p>
          <a:p>
            <a:pPr lvl="1" fontAlgn="auto">
              <a:spcAft>
                <a:spcPts val="0"/>
              </a:spcAft>
              <a:defRPr/>
            </a:pPr>
            <a:endParaRPr lang="fr-FR" dirty="0"/>
          </a:p>
          <a:p>
            <a:pPr lvl="1" fontAlgn="auto">
              <a:spcAft>
                <a:spcPts val="0"/>
              </a:spcAft>
              <a:defRPr/>
            </a:pPr>
            <a:r>
              <a:rPr lang="fr-FR" dirty="0"/>
              <a:t> des schémas entiers ou des éléments de schémas peuvent aussi être redéfinis</a:t>
            </a:r>
          </a:p>
          <a:p>
            <a:pPr lvl="1" fontAlgn="auto">
              <a:spcAft>
                <a:spcPts val="0"/>
              </a:spcAft>
              <a:defRPr/>
            </a:pPr>
            <a:endParaRPr lang="fr-FR" dirty="0"/>
          </a:p>
          <a:p>
            <a:pPr lvl="1" fontAlgn="auto">
              <a:spcAft>
                <a:spcPts val="0"/>
              </a:spcAft>
              <a:defRPr/>
            </a:pPr>
            <a:r>
              <a:rPr lang="fr-FR" dirty="0"/>
              <a:t> pour cela on utilise la balise &lt;</a:t>
            </a:r>
            <a:r>
              <a:rPr lang="fr-FR" b="1" dirty="0" err="1">
                <a:solidFill>
                  <a:schemeClr val="tx2"/>
                </a:solidFill>
              </a:rPr>
              <a:t>redefine</a:t>
            </a:r>
            <a:r>
              <a:rPr lang="fr-FR" dirty="0"/>
              <a:t>&gt;</a:t>
            </a:r>
          </a:p>
          <a:p>
            <a:pPr lvl="2" fontAlgn="auto">
              <a:spcAft>
                <a:spcPts val="0"/>
              </a:spcAft>
              <a:buFont typeface="Wingdings" charset="2"/>
              <a:buNone/>
              <a:defRPr/>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a:t>
            </a:r>
          </a:p>
        </p:txBody>
      </p:sp>
      <p:sp>
        <p:nvSpPr>
          <p:cNvPr id="5" name="Rectangle 13">
            <a:extLst>
              <a:ext uri="{FF2B5EF4-FFF2-40B4-BE49-F238E27FC236}">
                <a16:creationId xmlns:a16="http://schemas.microsoft.com/office/drawing/2014/main" id="{155ADF32-36AF-4B00-85D4-B83100FDC3CE}"/>
              </a:ext>
            </a:extLst>
          </p:cNvPr>
          <p:cNvSpPr>
            <a:spLocks noGrp="1" noChangeArrowheads="1"/>
          </p:cNvSpPr>
          <p:nvPr>
            <p:ph type="sldNum" sz="quarter" idx="12"/>
          </p:nvPr>
        </p:nvSpPr>
        <p:spPr/>
        <p:txBody>
          <a:bodyPr/>
          <a:lstStyle/>
          <a:p>
            <a:pPr>
              <a:defRPr/>
            </a:pPr>
            <a:fld id="{F86F8FD9-C505-4216-9884-2D3A8ABC1709}" type="slidenum">
              <a:rPr lang="fr-FR"/>
              <a:pPr>
                <a:defRPr/>
              </a:pPr>
              <a:t>129</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a:extLst>
              <a:ext uri="{FF2B5EF4-FFF2-40B4-BE49-F238E27FC236}">
                <a16:creationId xmlns:a16="http://schemas.microsoft.com/office/drawing/2014/main" id="{EFE0213F-77A8-4417-89BB-E267E7B0EA4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 Web 2.0</a:t>
            </a:r>
          </a:p>
        </p:txBody>
      </p:sp>
      <p:sp>
        <p:nvSpPr>
          <p:cNvPr id="51205" name="Rectangle 3075">
            <a:extLst>
              <a:ext uri="{FF2B5EF4-FFF2-40B4-BE49-F238E27FC236}">
                <a16:creationId xmlns:a16="http://schemas.microsoft.com/office/drawing/2014/main" id="{4584E573-307D-4C28-AB1B-E93EC894FDF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marL="0" lvl="1">
              <a:buFont typeface="Arial" panose="020B0604020202020204" pitchFamily="34" charset="0"/>
              <a:buNone/>
            </a:pPr>
            <a:r>
              <a:rPr lang="fr-FR" altLang="fr-FR"/>
              <a:t>Le </a:t>
            </a:r>
            <a:r>
              <a:rPr lang="fr-FR" altLang="fr-FR" b="1"/>
              <a:t>Web 2.0</a:t>
            </a:r>
            <a:r>
              <a:rPr lang="fr-FR" altLang="fr-FR"/>
              <a:t> est </a:t>
            </a:r>
          </a:p>
          <a:p>
            <a:pPr marL="400050" lvl="2"/>
            <a:endParaRPr lang="fr-FR" altLang="fr-FR"/>
          </a:p>
          <a:p>
            <a:pPr marL="400050" lvl="2"/>
            <a:r>
              <a:rPr lang="fr-FR" altLang="fr-FR"/>
              <a:t>une expression consacrée par O'Reilly </a:t>
            </a:r>
          </a:p>
          <a:p>
            <a:pPr marL="400050" lvl="2"/>
            <a:endParaRPr lang="fr-FR" altLang="fr-FR"/>
          </a:p>
          <a:p>
            <a:pPr marL="400050" lvl="2"/>
            <a:endParaRPr lang="fr-FR" altLang="fr-FR"/>
          </a:p>
          <a:p>
            <a:pPr marL="400050" lvl="2"/>
            <a:r>
              <a:rPr lang="fr-FR" altLang="fr-FR"/>
              <a:t>en 2004 sur le constat de l’évolution à la fois sociale et technologique de l’Internet induisant :</a:t>
            </a:r>
          </a:p>
          <a:p>
            <a:pPr marL="857250" lvl="3"/>
            <a:endParaRPr lang="fr-FR" altLang="fr-FR"/>
          </a:p>
          <a:p>
            <a:pPr marL="857250" lvl="3"/>
            <a:r>
              <a:rPr lang="fr-FR" altLang="fr-FR"/>
              <a:t>de nouvelles attentes ("esprit collaboratif", partage…) </a:t>
            </a:r>
          </a:p>
          <a:p>
            <a:pPr marL="857250" lvl="3"/>
            <a:endParaRPr lang="fr-FR" altLang="fr-FR"/>
          </a:p>
          <a:p>
            <a:pPr marL="857250" lvl="3"/>
            <a:r>
              <a:rPr lang="fr-FR" altLang="fr-FR"/>
              <a:t>de nouveaux moyens de diffusions (ADSL, terminaux..).</a:t>
            </a:r>
          </a:p>
        </p:txBody>
      </p:sp>
      <p:sp>
        <p:nvSpPr>
          <p:cNvPr id="5" name="Rectangle 13">
            <a:extLst>
              <a:ext uri="{FF2B5EF4-FFF2-40B4-BE49-F238E27FC236}">
                <a16:creationId xmlns:a16="http://schemas.microsoft.com/office/drawing/2014/main" id="{8D2E3BB5-2838-404B-9F11-A2CFE0E8A41C}"/>
              </a:ext>
            </a:extLst>
          </p:cNvPr>
          <p:cNvSpPr>
            <a:spLocks noGrp="1" noChangeArrowheads="1"/>
          </p:cNvSpPr>
          <p:nvPr>
            <p:ph type="sldNum" sz="quarter" idx="12"/>
          </p:nvPr>
        </p:nvSpPr>
        <p:spPr/>
        <p:txBody>
          <a:bodyPr/>
          <a:lstStyle/>
          <a:p>
            <a:pPr>
              <a:defRPr/>
            </a:pPr>
            <a:fld id="{FE99A62C-A93A-421D-A016-7A08CE1739B0}" type="slidenum">
              <a:rPr lang="fr-FR"/>
              <a:pPr>
                <a:defRPr/>
              </a:pPr>
              <a:t>13</a:t>
            </a:fld>
            <a:endParaRPr lang="fr-FR" dirty="0"/>
          </a:p>
        </p:txBody>
      </p:sp>
      <p:pic>
        <p:nvPicPr>
          <p:cNvPr id="51207" name="Picture 2" descr="C:\Users\Alex\Desktop\Tim_O'Reilly_2005_Where_2.0_Conference1.jpg">
            <a:extLst>
              <a:ext uri="{FF2B5EF4-FFF2-40B4-BE49-F238E27FC236}">
                <a16:creationId xmlns:a16="http://schemas.microsoft.com/office/drawing/2014/main" id="{1653B7B4-D044-4A65-B3AA-EEFF25B47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88" y="1285875"/>
            <a:ext cx="2667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AutoShape 2">
            <a:extLst>
              <a:ext uri="{FF2B5EF4-FFF2-40B4-BE49-F238E27FC236}">
                <a16:creationId xmlns:a16="http://schemas.microsoft.com/office/drawing/2014/main" id="{3CD1D0CB-64A0-4C5F-ABB9-F3C0A0AFA91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583107" name="Rectangle 3">
            <a:extLst>
              <a:ext uri="{FF2B5EF4-FFF2-40B4-BE49-F238E27FC236}">
                <a16:creationId xmlns:a16="http://schemas.microsoft.com/office/drawing/2014/main" id="{8FCF1602-6E9B-4FEF-AD89-B41738428650}"/>
              </a:ext>
            </a:extLst>
          </p:cNvPr>
          <p:cNvSpPr>
            <a:spLocks noGrp="1" noChangeArrowheads="1"/>
          </p:cNvSpPr>
          <p:nvPr>
            <p:ph idx="1"/>
          </p:nvPr>
        </p:nvSpPr>
        <p:spPr/>
        <p:txBody>
          <a:bodyPr>
            <a:normAutofit fontScale="92500" lnSpcReduction="20000"/>
          </a:bodyPr>
          <a:lstStyle/>
          <a:p>
            <a:pPr fontAlgn="auto">
              <a:spcAft>
                <a:spcPts val="0"/>
              </a:spcAft>
              <a:defRPr/>
            </a:pPr>
            <a:r>
              <a:rPr lang="fr-FR"/>
              <a:t>Les schémas stricts</a:t>
            </a:r>
          </a:p>
          <a:p>
            <a:pPr lvl="1" fontAlgn="auto">
              <a:spcAft>
                <a:spcPts val="0"/>
              </a:spcAft>
              <a:defRPr/>
            </a:pPr>
            <a:r>
              <a:rPr lang="fr-FR"/>
              <a:t> données très contrôlées</a:t>
            </a:r>
          </a:p>
          <a:p>
            <a:pPr lvl="1" fontAlgn="auto">
              <a:spcAft>
                <a:spcPts val="0"/>
              </a:spcAft>
              <a:defRPr/>
            </a:pPr>
            <a:r>
              <a:rPr lang="fr-FR"/>
              <a:t> schema XML plus lourd</a:t>
            </a:r>
          </a:p>
          <a:p>
            <a:pPr lvl="1" fontAlgn="auto">
              <a:spcAft>
                <a:spcPts val="0"/>
              </a:spcAft>
              <a:defRPr/>
            </a:pPr>
            <a:r>
              <a:rPr lang="fr-FR"/>
              <a:t> validation plus lente</a:t>
            </a:r>
          </a:p>
          <a:p>
            <a:pPr lvl="1" fontAlgn="auto">
              <a:spcAft>
                <a:spcPts val="0"/>
              </a:spcAft>
              <a:defRPr/>
            </a:pPr>
            <a:r>
              <a:rPr lang="fr-FR"/>
              <a:t> manque de souplesse</a:t>
            </a:r>
          </a:p>
          <a:p>
            <a:pPr lvl="1" fontAlgn="auto">
              <a:spcAft>
                <a:spcPts val="0"/>
              </a:spcAft>
              <a:defRPr/>
            </a:pPr>
            <a:r>
              <a:rPr lang="fr-FR"/>
              <a:t> mais bonne intégrité des données</a:t>
            </a:r>
          </a:p>
          <a:p>
            <a:pPr lvl="1" fontAlgn="auto">
              <a:spcAft>
                <a:spcPts val="0"/>
              </a:spcAft>
              <a:defRPr/>
            </a:pPr>
            <a:r>
              <a:rPr lang="fr-FR"/>
              <a:t> facilite la portabilité inter-systèmes</a:t>
            </a:r>
          </a:p>
          <a:p>
            <a:pPr lvl="1" fontAlgn="auto">
              <a:spcAft>
                <a:spcPts val="0"/>
              </a:spcAft>
              <a:defRPr/>
            </a:pPr>
            <a:endParaRPr lang="fr-FR"/>
          </a:p>
          <a:p>
            <a:pPr fontAlgn="auto">
              <a:spcAft>
                <a:spcPts val="0"/>
              </a:spcAft>
              <a:defRPr/>
            </a:pPr>
            <a:r>
              <a:rPr lang="fr-FR"/>
              <a:t>Les schémas permissifs</a:t>
            </a:r>
          </a:p>
          <a:p>
            <a:pPr lvl="1" fontAlgn="auto">
              <a:spcAft>
                <a:spcPts val="0"/>
              </a:spcAft>
              <a:defRPr/>
            </a:pPr>
            <a:r>
              <a:rPr lang="fr-FR"/>
              <a:t> plus simples à implémenter</a:t>
            </a:r>
          </a:p>
          <a:p>
            <a:pPr lvl="1" fontAlgn="auto">
              <a:spcAft>
                <a:spcPts val="0"/>
              </a:spcAft>
              <a:defRPr/>
            </a:pPr>
            <a:r>
              <a:rPr lang="fr-FR"/>
              <a:t> plus faciles à utiliser</a:t>
            </a:r>
          </a:p>
          <a:p>
            <a:pPr lvl="1" fontAlgn="auto">
              <a:spcAft>
                <a:spcPts val="0"/>
              </a:spcAft>
              <a:defRPr/>
            </a:pPr>
            <a:r>
              <a:rPr lang="fr-FR"/>
              <a:t> mais manque de contrôle et permet les erreurs utilisateur</a:t>
            </a:r>
          </a:p>
        </p:txBody>
      </p:sp>
      <p:sp>
        <p:nvSpPr>
          <p:cNvPr id="5" name="Rectangle 13">
            <a:extLst>
              <a:ext uri="{FF2B5EF4-FFF2-40B4-BE49-F238E27FC236}">
                <a16:creationId xmlns:a16="http://schemas.microsoft.com/office/drawing/2014/main" id="{CB39158C-5FCA-4801-A74F-A76D36B3BD4F}"/>
              </a:ext>
            </a:extLst>
          </p:cNvPr>
          <p:cNvSpPr>
            <a:spLocks noGrp="1" noChangeArrowheads="1"/>
          </p:cNvSpPr>
          <p:nvPr>
            <p:ph type="sldNum" sz="quarter" idx="12"/>
          </p:nvPr>
        </p:nvSpPr>
        <p:spPr/>
        <p:txBody>
          <a:bodyPr/>
          <a:lstStyle/>
          <a:p>
            <a:pPr>
              <a:defRPr/>
            </a:pPr>
            <a:fld id="{8A8C67BB-D206-4601-8C2E-4042360179D0}" type="slidenum">
              <a:rPr lang="fr-FR"/>
              <a:pPr>
                <a:defRPr/>
              </a:pPr>
              <a:t>130</a:t>
            </a:fld>
            <a:endParaRPr lang="fr-FR"/>
          </a:p>
        </p:txBody>
      </p:sp>
      <p:sp>
        <p:nvSpPr>
          <p:cNvPr id="290823" name="Text Box 4">
            <a:extLst>
              <a:ext uri="{FF2B5EF4-FFF2-40B4-BE49-F238E27FC236}">
                <a16:creationId xmlns:a16="http://schemas.microsoft.com/office/drawing/2014/main" id="{AEDB0C51-3EBF-422F-8565-2E21AC87741B}"/>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AutoShape 2">
            <a:extLst>
              <a:ext uri="{FF2B5EF4-FFF2-40B4-BE49-F238E27FC236}">
                <a16:creationId xmlns:a16="http://schemas.microsoft.com/office/drawing/2014/main" id="{1C973E83-AC5D-4A43-B25F-CD8CF09A6A1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64355" name="Rectangle 3">
            <a:extLst>
              <a:ext uri="{FF2B5EF4-FFF2-40B4-BE49-F238E27FC236}">
                <a16:creationId xmlns:a16="http://schemas.microsoft.com/office/drawing/2014/main" id="{9CBDF175-5142-4C5A-A997-F97B9B743E39}"/>
              </a:ext>
            </a:extLst>
          </p:cNvPr>
          <p:cNvSpPr>
            <a:spLocks noGrp="1" noChangeArrowheads="1"/>
          </p:cNvSpPr>
          <p:nvPr>
            <p:ph idx="1"/>
          </p:nvPr>
        </p:nvSpPr>
        <p:spPr/>
        <p:txBody>
          <a:bodyPr>
            <a:normAutofit fontScale="85000" lnSpcReduction="10000"/>
          </a:bodyPr>
          <a:lstStyle/>
          <a:p>
            <a:pPr fontAlgn="auto">
              <a:spcAft>
                <a:spcPts val="0"/>
              </a:spcAft>
              <a:defRPr/>
            </a:pPr>
            <a:r>
              <a:rPr lang="fr-FR"/>
              <a:t>Documents homogènes vs hétérogènes</a:t>
            </a:r>
          </a:p>
          <a:p>
            <a:pPr lvl="1" fontAlgn="auto">
              <a:spcAft>
                <a:spcPts val="0"/>
              </a:spcAft>
              <a:defRPr/>
            </a:pPr>
            <a:r>
              <a:rPr lang="fr-FR"/>
              <a:t> Certains documents sont par nature hétérogènes, c'est le cas des documents multilingue ou prenant en compte des contraintes juridiques ou administratives différentes (pays)</a:t>
            </a:r>
          </a:p>
          <a:p>
            <a:pPr lvl="1" fontAlgn="auto">
              <a:spcAft>
                <a:spcPts val="0"/>
              </a:spcAft>
              <a:defRPr/>
            </a:pPr>
            <a:r>
              <a:rPr lang="fr-FR"/>
              <a:t> ces documents contiennent des zones dites hétérogènes car les balises aussi bien que les textes utilisés sont différents</a:t>
            </a:r>
          </a:p>
          <a:p>
            <a:pPr lvl="1" fontAlgn="auto">
              <a:spcAft>
                <a:spcPts val="0"/>
              </a:spcAft>
              <a:defRPr/>
            </a:pPr>
            <a:r>
              <a:rPr lang="fr-FR"/>
              <a:t> des encodages différents peuvent être nécessaires</a:t>
            </a:r>
          </a:p>
          <a:p>
            <a:pPr lvl="1" fontAlgn="auto">
              <a:spcAft>
                <a:spcPts val="0"/>
              </a:spcAft>
              <a:defRPr/>
            </a:pPr>
            <a:r>
              <a:rPr lang="fr-FR"/>
              <a:t> aussi, certains outils permettent le repérage et l'extraction des zones homogènes au sein d'un document hétérogène</a:t>
            </a:r>
          </a:p>
          <a:p>
            <a:pPr lvl="1" fontAlgn="auto">
              <a:spcAft>
                <a:spcPts val="0"/>
              </a:spcAft>
              <a:defRPr/>
            </a:pPr>
            <a:r>
              <a:rPr lang="fr-FR"/>
              <a:t> par exemple, dans le cas des documents multilingue il peuvent extraire et regrouper les zones de même langue et les regrouper dans des documents homogènes</a:t>
            </a:r>
          </a:p>
        </p:txBody>
      </p:sp>
      <p:sp>
        <p:nvSpPr>
          <p:cNvPr id="5" name="Rectangle 13">
            <a:extLst>
              <a:ext uri="{FF2B5EF4-FFF2-40B4-BE49-F238E27FC236}">
                <a16:creationId xmlns:a16="http://schemas.microsoft.com/office/drawing/2014/main" id="{E2411FC6-1120-4F5D-AF4E-FF9FCCD7C990}"/>
              </a:ext>
            </a:extLst>
          </p:cNvPr>
          <p:cNvSpPr>
            <a:spLocks noGrp="1" noChangeArrowheads="1"/>
          </p:cNvSpPr>
          <p:nvPr>
            <p:ph type="sldNum" sz="quarter" idx="12"/>
          </p:nvPr>
        </p:nvSpPr>
        <p:spPr/>
        <p:txBody>
          <a:bodyPr/>
          <a:lstStyle/>
          <a:p>
            <a:pPr>
              <a:defRPr/>
            </a:pPr>
            <a:fld id="{D6997A9B-93A2-48AA-B242-104FB76D524A}" type="slidenum">
              <a:rPr lang="fr-FR"/>
              <a:pPr>
                <a:defRPr/>
              </a:pPr>
              <a:t>131</a:t>
            </a:fld>
            <a:endParaRPr lang="fr-FR"/>
          </a:p>
        </p:txBody>
      </p:sp>
      <p:sp>
        <p:nvSpPr>
          <p:cNvPr id="292871" name="Text Box 4">
            <a:extLst>
              <a:ext uri="{FF2B5EF4-FFF2-40B4-BE49-F238E27FC236}">
                <a16:creationId xmlns:a16="http://schemas.microsoft.com/office/drawing/2014/main" id="{6808C96F-1490-45E8-87AA-4C4270377DBD}"/>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AutoShape 2">
            <a:extLst>
              <a:ext uri="{FF2B5EF4-FFF2-40B4-BE49-F238E27FC236}">
                <a16:creationId xmlns:a16="http://schemas.microsoft.com/office/drawing/2014/main" id="{8D15B61D-3936-454A-990D-B55CA659396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616899" name="Rectangle 3">
            <a:extLst>
              <a:ext uri="{FF2B5EF4-FFF2-40B4-BE49-F238E27FC236}">
                <a16:creationId xmlns:a16="http://schemas.microsoft.com/office/drawing/2014/main" id="{A38C3481-3C17-4A17-91B8-4CEC911E90C8}"/>
              </a:ext>
            </a:extLst>
          </p:cNvPr>
          <p:cNvSpPr>
            <a:spLocks noGrp="1" noChangeArrowheads="1"/>
          </p:cNvSpPr>
          <p:nvPr>
            <p:ph idx="1"/>
          </p:nvPr>
        </p:nvSpPr>
        <p:spPr/>
        <p:txBody>
          <a:bodyPr>
            <a:normAutofit fontScale="92500" lnSpcReduction="20000"/>
          </a:bodyPr>
          <a:lstStyle/>
          <a:p>
            <a:pPr fontAlgn="auto">
              <a:spcAft>
                <a:spcPts val="0"/>
              </a:spcAft>
              <a:defRPr/>
            </a:pPr>
            <a:r>
              <a:rPr lang="fr-FR"/>
              <a:t>Schémas uniques applicables à différents types de documents</a:t>
            </a:r>
          </a:p>
          <a:p>
            <a:pPr lvl="1" fontAlgn="auto">
              <a:spcAft>
                <a:spcPts val="0"/>
              </a:spcAft>
              <a:defRPr/>
            </a:pPr>
            <a:r>
              <a:rPr lang="fr-FR"/>
              <a:t> compte tenu de la structure des données conservées par les entreprises, le même schéma peut servir à plusieurs emplois</a:t>
            </a:r>
          </a:p>
          <a:p>
            <a:pPr lvl="1" fontAlgn="auto">
              <a:spcAft>
                <a:spcPts val="0"/>
              </a:spcAft>
              <a:defRPr/>
            </a:pPr>
            <a:r>
              <a:rPr lang="fr-FR"/>
              <a:t> la liste des employés peut être utilisée dans une application comptable, pour l'URSSAF, au niveau de l'entreprise</a:t>
            </a:r>
          </a:p>
          <a:p>
            <a:pPr lvl="1" fontAlgn="auto">
              <a:spcAft>
                <a:spcPts val="0"/>
              </a:spcAft>
              <a:defRPr/>
            </a:pPr>
            <a:r>
              <a:rPr lang="fr-FR"/>
              <a:t> la définition de cette liste est donc réutilisable et peut s'intégrer à différentes applications ou documents</a:t>
            </a:r>
          </a:p>
          <a:p>
            <a:pPr lvl="1" fontAlgn="auto">
              <a:spcAft>
                <a:spcPts val="0"/>
              </a:spcAft>
              <a:defRPr/>
            </a:pPr>
            <a:r>
              <a:rPr lang="fr-FR"/>
              <a:t> le bloc &lt;employe&gt; (type complexe) peut, encore plus, être intégré</a:t>
            </a:r>
          </a:p>
          <a:p>
            <a:pPr lvl="1" fontAlgn="auto">
              <a:spcAft>
                <a:spcPts val="0"/>
              </a:spcAft>
              <a:defRPr/>
            </a:pPr>
            <a:r>
              <a:rPr lang="fr-FR"/>
              <a:t> il faut donc penser modularité lors de la création de ses schémas</a:t>
            </a:r>
          </a:p>
        </p:txBody>
      </p:sp>
      <p:sp>
        <p:nvSpPr>
          <p:cNvPr id="5" name="Rectangle 13">
            <a:extLst>
              <a:ext uri="{FF2B5EF4-FFF2-40B4-BE49-F238E27FC236}">
                <a16:creationId xmlns:a16="http://schemas.microsoft.com/office/drawing/2014/main" id="{05C6DA79-0ACB-4DFC-9254-5700E11B5418}"/>
              </a:ext>
            </a:extLst>
          </p:cNvPr>
          <p:cNvSpPr>
            <a:spLocks noGrp="1" noChangeArrowheads="1"/>
          </p:cNvSpPr>
          <p:nvPr>
            <p:ph type="sldNum" sz="quarter" idx="12"/>
          </p:nvPr>
        </p:nvSpPr>
        <p:spPr/>
        <p:txBody>
          <a:bodyPr/>
          <a:lstStyle/>
          <a:p>
            <a:pPr>
              <a:defRPr/>
            </a:pPr>
            <a:fld id="{92BF12BF-9086-4BC4-AFCE-71123755C7B1}" type="slidenum">
              <a:rPr lang="fr-FR"/>
              <a:pPr>
                <a:defRPr/>
              </a:pPr>
              <a:t>132</a:t>
            </a:fld>
            <a:endParaRPr lang="fr-FR"/>
          </a:p>
        </p:txBody>
      </p:sp>
      <p:sp>
        <p:nvSpPr>
          <p:cNvPr id="294919" name="Text Box 4">
            <a:extLst>
              <a:ext uri="{FF2B5EF4-FFF2-40B4-BE49-F238E27FC236}">
                <a16:creationId xmlns:a16="http://schemas.microsoft.com/office/drawing/2014/main" id="{33E47753-D7C5-44F7-8303-4C3CD65733F0}"/>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AutoShape 2050">
            <a:extLst>
              <a:ext uri="{FF2B5EF4-FFF2-40B4-BE49-F238E27FC236}">
                <a16:creationId xmlns:a16="http://schemas.microsoft.com/office/drawing/2014/main" id="{09C64FD8-59BF-43E8-AA99-39536DA2AB3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296965" name="Rectangle 2051">
            <a:extLst>
              <a:ext uri="{FF2B5EF4-FFF2-40B4-BE49-F238E27FC236}">
                <a16:creationId xmlns:a16="http://schemas.microsoft.com/office/drawing/2014/main" id="{AB40CB0D-71A9-45D5-B186-FD18362F595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Modèles génériques réutilisables</a:t>
            </a:r>
          </a:p>
          <a:p>
            <a:pPr lvl="1"/>
            <a:r>
              <a:rPr lang="fr-FR" altLang="fr-FR"/>
              <a:t> dans ce cadre, il existe des modèles génériques réutilisables</a:t>
            </a:r>
          </a:p>
          <a:p>
            <a:pPr lvl="1"/>
            <a:r>
              <a:rPr lang="fr-FR" altLang="fr-FR"/>
              <a:t> pour créer un schéma réutilisable il faut d'abord documenter (&lt;note&gt;)</a:t>
            </a:r>
          </a:p>
          <a:p>
            <a:pPr lvl="1"/>
            <a:endParaRPr lang="fr-FR" altLang="fr-FR"/>
          </a:p>
          <a:p>
            <a:r>
              <a:rPr lang="fr-FR" altLang="fr-FR"/>
              <a:t>Autres</a:t>
            </a:r>
          </a:p>
          <a:p>
            <a:pPr lvl="1"/>
            <a:r>
              <a:rPr lang="fr-FR" altLang="fr-FR"/>
              <a:t> de nombreux autres modèles génériques existent</a:t>
            </a:r>
          </a:p>
          <a:p>
            <a:pPr lvl="1"/>
            <a:r>
              <a:rPr lang="fr-FR" altLang="fr-FR"/>
              <a:t> parfois ce sont de vraies architectures de bases de données conçues en XML</a:t>
            </a:r>
          </a:p>
        </p:txBody>
      </p:sp>
      <p:sp>
        <p:nvSpPr>
          <p:cNvPr id="5" name="Rectangle 13">
            <a:extLst>
              <a:ext uri="{FF2B5EF4-FFF2-40B4-BE49-F238E27FC236}">
                <a16:creationId xmlns:a16="http://schemas.microsoft.com/office/drawing/2014/main" id="{29FA36A9-01AD-4E9E-AF88-B6046CC3563A}"/>
              </a:ext>
            </a:extLst>
          </p:cNvPr>
          <p:cNvSpPr>
            <a:spLocks noGrp="1" noChangeArrowheads="1"/>
          </p:cNvSpPr>
          <p:nvPr>
            <p:ph type="sldNum" sz="quarter" idx="12"/>
          </p:nvPr>
        </p:nvSpPr>
        <p:spPr/>
        <p:txBody>
          <a:bodyPr/>
          <a:lstStyle/>
          <a:p>
            <a:pPr>
              <a:defRPr/>
            </a:pPr>
            <a:fld id="{E5BD5A58-EBC4-4216-9DBD-05F6DBF138C5}" type="slidenum">
              <a:rPr lang="fr-FR"/>
              <a:pPr>
                <a:defRPr/>
              </a:pPr>
              <a:t>133</a:t>
            </a:fld>
            <a:endParaRPr lang="fr-FR"/>
          </a:p>
        </p:txBody>
      </p:sp>
      <p:sp>
        <p:nvSpPr>
          <p:cNvPr id="296967" name="Text Box 2052">
            <a:extLst>
              <a:ext uri="{FF2B5EF4-FFF2-40B4-BE49-F238E27FC236}">
                <a16:creationId xmlns:a16="http://schemas.microsoft.com/office/drawing/2014/main" id="{B6924F40-BF88-4294-8EB7-4E0E454DB230}"/>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AutoShape 2">
            <a:extLst>
              <a:ext uri="{FF2B5EF4-FFF2-40B4-BE49-F238E27FC236}">
                <a16:creationId xmlns:a16="http://schemas.microsoft.com/office/drawing/2014/main" id="{8D0872C8-01F9-4424-A93B-515CCB61D97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1758211" name="Rectangle 3">
            <a:extLst>
              <a:ext uri="{FF2B5EF4-FFF2-40B4-BE49-F238E27FC236}">
                <a16:creationId xmlns:a16="http://schemas.microsoft.com/office/drawing/2014/main" id="{AF45A6BA-4BAF-48FC-9917-0C43CEA57754}"/>
              </a:ext>
            </a:extLst>
          </p:cNvPr>
          <p:cNvSpPr>
            <a:spLocks noGrp="1" noChangeArrowheads="1"/>
          </p:cNvSpPr>
          <p:nvPr>
            <p:ph idx="1"/>
          </p:nvPr>
        </p:nvSpPr>
        <p:spPr/>
        <p:txBody>
          <a:bodyPr>
            <a:normAutofit fontScale="92500" lnSpcReduction="20000"/>
          </a:bodyPr>
          <a:lstStyle/>
          <a:p>
            <a:pPr fontAlgn="auto">
              <a:spcAft>
                <a:spcPts val="0"/>
              </a:spcAft>
              <a:defRPr/>
            </a:pPr>
            <a:r>
              <a:rPr lang="fr-FR"/>
              <a:t>Définition de conteneurs</a:t>
            </a:r>
          </a:p>
          <a:p>
            <a:pPr lvl="1" fontAlgn="auto">
              <a:spcAft>
                <a:spcPts val="0"/>
              </a:spcAft>
              <a:defRPr/>
            </a:pPr>
            <a:r>
              <a:rPr lang="fr-FR"/>
              <a:t> Pour bien définir les schémas on peut s'inspirer de techniques XHTML</a:t>
            </a:r>
          </a:p>
          <a:p>
            <a:pPr lvl="1" fontAlgn="auto">
              <a:spcAft>
                <a:spcPts val="0"/>
              </a:spcAft>
              <a:defRPr/>
            </a:pPr>
            <a:r>
              <a:rPr lang="fr-FR"/>
              <a:t> Comme pour les div vos éléments doivent s'inscrire dans un conteneur</a:t>
            </a:r>
          </a:p>
          <a:p>
            <a:pPr lvl="1" fontAlgn="auto">
              <a:spcAft>
                <a:spcPts val="0"/>
              </a:spcAft>
              <a:defRPr/>
            </a:pPr>
            <a:r>
              <a:rPr lang="fr-FR"/>
              <a:t> Ainsi, penser en terme de conteneurs permet l'intégration de portions réutilisables avec niveaux hiérarchiques</a:t>
            </a:r>
          </a:p>
          <a:p>
            <a:pPr lvl="1" fontAlgn="auto">
              <a:spcAft>
                <a:spcPts val="0"/>
              </a:spcAft>
              <a:defRPr/>
            </a:pPr>
            <a:endParaRPr lang="fr-FR"/>
          </a:p>
          <a:p>
            <a:pPr fontAlgn="auto">
              <a:spcAft>
                <a:spcPts val="0"/>
              </a:spcAft>
              <a:defRPr/>
            </a:pPr>
            <a:r>
              <a:rPr lang="fr-FR"/>
              <a:t>Définition d'éléments</a:t>
            </a:r>
          </a:p>
          <a:p>
            <a:pPr lvl="1" fontAlgn="auto">
              <a:spcAft>
                <a:spcPts val="0"/>
              </a:spcAft>
              <a:defRPr/>
            </a:pPr>
            <a:r>
              <a:rPr lang="fr-FR"/>
              <a:t> Les éléments définis dans ces conteneurs peuvent être eux-même des blocs contenant d'autres blocs</a:t>
            </a:r>
          </a:p>
          <a:p>
            <a:pPr lvl="1" fontAlgn="auto">
              <a:spcAft>
                <a:spcPts val="0"/>
              </a:spcAft>
              <a:defRPr/>
            </a:pPr>
            <a:r>
              <a:rPr lang="fr-FR"/>
              <a:t> L'ultime niveau étant l'élément final (type complexe, puis simple, jusqu'aux éléments built-in)</a:t>
            </a:r>
          </a:p>
        </p:txBody>
      </p:sp>
      <p:sp>
        <p:nvSpPr>
          <p:cNvPr id="5" name="Rectangle 13">
            <a:extLst>
              <a:ext uri="{FF2B5EF4-FFF2-40B4-BE49-F238E27FC236}">
                <a16:creationId xmlns:a16="http://schemas.microsoft.com/office/drawing/2014/main" id="{87062A1C-1CCF-44CA-B6D5-0AE164B17082}"/>
              </a:ext>
            </a:extLst>
          </p:cNvPr>
          <p:cNvSpPr>
            <a:spLocks noGrp="1" noChangeArrowheads="1"/>
          </p:cNvSpPr>
          <p:nvPr>
            <p:ph type="sldNum" sz="quarter" idx="12"/>
          </p:nvPr>
        </p:nvSpPr>
        <p:spPr/>
        <p:txBody>
          <a:bodyPr/>
          <a:lstStyle/>
          <a:p>
            <a:pPr>
              <a:defRPr/>
            </a:pPr>
            <a:fld id="{69546FFA-6239-4F0A-9A51-C7F77EE85483}" type="slidenum">
              <a:rPr lang="fr-FR"/>
              <a:pPr>
                <a:defRPr/>
              </a:pPr>
              <a:t>134</a:t>
            </a:fld>
            <a:endParaRPr lang="fr-FR"/>
          </a:p>
        </p:txBody>
      </p:sp>
      <p:sp>
        <p:nvSpPr>
          <p:cNvPr id="299015" name="Text Box 4">
            <a:extLst>
              <a:ext uri="{FF2B5EF4-FFF2-40B4-BE49-F238E27FC236}">
                <a16:creationId xmlns:a16="http://schemas.microsoft.com/office/drawing/2014/main" id="{AEB1D7B2-E746-4B14-B03A-07899BDF1F29}"/>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AutoShape 2">
            <a:extLst>
              <a:ext uri="{FF2B5EF4-FFF2-40B4-BE49-F238E27FC236}">
                <a16:creationId xmlns:a16="http://schemas.microsoft.com/office/drawing/2014/main" id="{8AB70890-87F3-46DC-8F02-4334CD29650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301061" name="Rectangle 3">
            <a:extLst>
              <a:ext uri="{FF2B5EF4-FFF2-40B4-BE49-F238E27FC236}">
                <a16:creationId xmlns:a16="http://schemas.microsoft.com/office/drawing/2014/main" id="{BB6B8D0E-1736-4D74-9BDA-4C84CBF71517}"/>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Définition globale ou locale ?</a:t>
            </a:r>
          </a:p>
          <a:p>
            <a:pPr lvl="1"/>
            <a:endParaRPr lang="fr-FR" altLang="fr-FR"/>
          </a:p>
          <a:p>
            <a:r>
              <a:rPr lang="fr-FR" altLang="fr-FR"/>
              <a:t>Définition globale des composants</a:t>
            </a:r>
          </a:p>
          <a:p>
            <a:pPr>
              <a:buFont typeface="Wingdings" panose="05000000000000000000" pitchFamily="2" charset="2"/>
              <a:buNone/>
            </a:pPr>
            <a:r>
              <a:rPr lang="fr-FR" altLang="fr-FR" sz="1800"/>
              <a:t>   - Définition niveau supérieur du schéma</a:t>
            </a:r>
          </a:p>
          <a:p>
            <a:pPr>
              <a:buFont typeface="Wingdings" panose="05000000000000000000" pitchFamily="2" charset="2"/>
              <a:buNone/>
            </a:pPr>
            <a:r>
              <a:rPr lang="fr-FR" altLang="fr-FR" sz="1800"/>
              <a:t>   - Construction autonome référencée par leurs noms</a:t>
            </a:r>
          </a:p>
          <a:p>
            <a:pPr>
              <a:buFont typeface="Wingdings" panose="05000000000000000000" pitchFamily="2" charset="2"/>
              <a:buNone/>
            </a:pPr>
            <a:endParaRPr lang="fr-FR" altLang="fr-FR" sz="1800"/>
          </a:p>
          <a:p>
            <a:r>
              <a:rPr lang="fr-FR" altLang="fr-FR"/>
              <a:t>Définition locale des composants</a:t>
            </a:r>
          </a:p>
          <a:p>
            <a:pPr>
              <a:buFont typeface="Wingdings" panose="05000000000000000000" pitchFamily="2" charset="2"/>
              <a:buNone/>
            </a:pPr>
            <a:r>
              <a:rPr lang="fr-FR" altLang="fr-FR" sz="1800"/>
              <a:t>   - Définition à l’intérieur d’autres définitions</a:t>
            </a:r>
          </a:p>
          <a:p>
            <a:pPr>
              <a:buFont typeface="Wingdings" panose="05000000000000000000" pitchFamily="2" charset="2"/>
              <a:buNone/>
            </a:pPr>
            <a:r>
              <a:rPr lang="fr-FR" altLang="fr-FR" sz="1800"/>
              <a:t>   - Définition ne pouvant pas être réutilisée (pas de noms référençables)</a:t>
            </a:r>
          </a:p>
          <a:p>
            <a:pPr>
              <a:buFont typeface="Wingdings" panose="05000000000000000000" pitchFamily="2" charset="2"/>
              <a:buNone/>
            </a:pPr>
            <a:r>
              <a:rPr lang="fr-FR" altLang="fr-FR" sz="1800"/>
              <a:t>   - Définition améliorant la visibilité du schéma</a:t>
            </a:r>
          </a:p>
        </p:txBody>
      </p:sp>
      <p:sp>
        <p:nvSpPr>
          <p:cNvPr id="5" name="Rectangle 13">
            <a:extLst>
              <a:ext uri="{FF2B5EF4-FFF2-40B4-BE49-F238E27FC236}">
                <a16:creationId xmlns:a16="http://schemas.microsoft.com/office/drawing/2014/main" id="{D34350BB-6EDB-4AE6-BB78-56A316B29263}"/>
              </a:ext>
            </a:extLst>
          </p:cNvPr>
          <p:cNvSpPr>
            <a:spLocks noGrp="1" noChangeArrowheads="1"/>
          </p:cNvSpPr>
          <p:nvPr>
            <p:ph type="sldNum" sz="quarter" idx="12"/>
          </p:nvPr>
        </p:nvSpPr>
        <p:spPr/>
        <p:txBody>
          <a:bodyPr/>
          <a:lstStyle/>
          <a:p>
            <a:pPr>
              <a:defRPr/>
            </a:pPr>
            <a:fld id="{7CEF7F83-AC99-4D38-BC75-54076D32061D}" type="slidenum">
              <a:rPr lang="fr-FR"/>
              <a:pPr>
                <a:defRPr/>
              </a:pPr>
              <a:t>135</a:t>
            </a:fld>
            <a:endParaRPr lang="fr-FR"/>
          </a:p>
        </p:txBody>
      </p:sp>
      <p:sp>
        <p:nvSpPr>
          <p:cNvPr id="301063" name="Text Box 4">
            <a:extLst>
              <a:ext uri="{FF2B5EF4-FFF2-40B4-BE49-F238E27FC236}">
                <a16:creationId xmlns:a16="http://schemas.microsoft.com/office/drawing/2014/main" id="{2326C6B9-AC4B-44A0-8BB6-D6300DEDE25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AutoShape 1026">
            <a:extLst>
              <a:ext uri="{FF2B5EF4-FFF2-40B4-BE49-F238E27FC236}">
                <a16:creationId xmlns:a16="http://schemas.microsoft.com/office/drawing/2014/main" id="{1E2A4743-A401-4C4C-B9C3-6ED07F4984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Modélisation XSD</a:t>
            </a:r>
          </a:p>
        </p:txBody>
      </p:sp>
      <p:sp>
        <p:nvSpPr>
          <p:cNvPr id="303109" name="Rectangle 1027">
            <a:extLst>
              <a:ext uri="{FF2B5EF4-FFF2-40B4-BE49-F238E27FC236}">
                <a16:creationId xmlns:a16="http://schemas.microsoft.com/office/drawing/2014/main" id="{A7587BE6-E866-4CB1-9FF7-4156DAF8F02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Des éléments ou des types ?</a:t>
            </a:r>
          </a:p>
          <a:p>
            <a:pPr lvl="1"/>
            <a:endParaRPr lang="fr-FR" altLang="fr-FR"/>
          </a:p>
          <a:p>
            <a:r>
              <a:rPr lang="fr-FR" altLang="fr-FR"/>
              <a:t>Avantages des éléments</a:t>
            </a:r>
          </a:p>
          <a:p>
            <a:pPr lvl="1"/>
            <a:r>
              <a:rPr lang="fr-FR" altLang="fr-FR"/>
              <a:t> meilleure structuration par l’ajout d’attributs</a:t>
            </a:r>
          </a:p>
          <a:p>
            <a:pPr lvl="1"/>
            <a:endParaRPr lang="fr-FR" altLang="fr-FR"/>
          </a:p>
          <a:p>
            <a:r>
              <a:rPr lang="fr-FR" altLang="fr-FR"/>
              <a:t>Avantages des types</a:t>
            </a:r>
          </a:p>
          <a:p>
            <a:pPr lvl="1"/>
            <a:r>
              <a:rPr lang="fr-FR" altLang="fr-FR"/>
              <a:t> utilisation des noms d’attribut</a:t>
            </a:r>
          </a:p>
          <a:p>
            <a:pPr lvl="1"/>
            <a:r>
              <a:rPr lang="fr-FR" altLang="fr-FR"/>
              <a:t> utilisation d’éléments appartenant à des espaces de noms quelconques</a:t>
            </a:r>
          </a:p>
          <a:p>
            <a:pPr lvl="1"/>
            <a:r>
              <a:rPr lang="fr-FR" altLang="fr-FR"/>
              <a:t> validation du contenu</a:t>
            </a:r>
          </a:p>
        </p:txBody>
      </p:sp>
      <p:sp>
        <p:nvSpPr>
          <p:cNvPr id="5" name="Rectangle 13">
            <a:extLst>
              <a:ext uri="{FF2B5EF4-FFF2-40B4-BE49-F238E27FC236}">
                <a16:creationId xmlns:a16="http://schemas.microsoft.com/office/drawing/2014/main" id="{2238560C-EB4D-4612-8DA1-14E036A30041}"/>
              </a:ext>
            </a:extLst>
          </p:cNvPr>
          <p:cNvSpPr>
            <a:spLocks noGrp="1" noChangeArrowheads="1"/>
          </p:cNvSpPr>
          <p:nvPr>
            <p:ph type="sldNum" sz="quarter" idx="12"/>
          </p:nvPr>
        </p:nvSpPr>
        <p:spPr/>
        <p:txBody>
          <a:bodyPr/>
          <a:lstStyle/>
          <a:p>
            <a:pPr>
              <a:defRPr/>
            </a:pPr>
            <a:fld id="{3B1D8E55-30F8-4D23-8E1E-3B78B8724BCE}" type="slidenum">
              <a:rPr lang="fr-FR"/>
              <a:pPr>
                <a:defRPr/>
              </a:pPr>
              <a:t>136</a:t>
            </a:fld>
            <a:endParaRPr lang="fr-FR"/>
          </a:p>
        </p:txBody>
      </p:sp>
      <p:sp>
        <p:nvSpPr>
          <p:cNvPr id="303111" name="Text Box 1028">
            <a:extLst>
              <a:ext uri="{FF2B5EF4-FFF2-40B4-BE49-F238E27FC236}">
                <a16:creationId xmlns:a16="http://schemas.microsoft.com/office/drawing/2014/main" id="{69307E9B-02CC-4F91-A2C2-92E2F23BBF98}"/>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AutoShape 1026">
            <a:extLst>
              <a:ext uri="{FF2B5EF4-FFF2-40B4-BE49-F238E27FC236}">
                <a16:creationId xmlns:a16="http://schemas.microsoft.com/office/drawing/2014/main" id="{02511916-73E3-4A15-849A-4DD49D0F8DA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30211" name="Rectangle 1027">
            <a:extLst>
              <a:ext uri="{FF2B5EF4-FFF2-40B4-BE49-F238E27FC236}">
                <a16:creationId xmlns:a16="http://schemas.microsoft.com/office/drawing/2014/main" id="{8C02D285-AEB2-4547-B73F-A0B8CFA33BE5}"/>
              </a:ext>
            </a:extLst>
          </p:cNvPr>
          <p:cNvSpPr>
            <a:spLocks noGrp="1" noChangeArrowheads="1"/>
          </p:cNvSpPr>
          <p:nvPr>
            <p:ph idx="1"/>
          </p:nvPr>
        </p:nvSpPr>
        <p:spPr/>
        <p:txBody>
          <a:bodyPr>
            <a:normAutofit fontScale="92500" lnSpcReduction="10000"/>
          </a:bodyPr>
          <a:lstStyle/>
          <a:p>
            <a:pPr fontAlgn="auto">
              <a:spcAft>
                <a:spcPts val="0"/>
              </a:spcAft>
              <a:defRPr/>
            </a:pPr>
            <a:r>
              <a:rPr lang="fr-FR"/>
              <a:t>Qu'est-ce qu'un espace de nom ?</a:t>
            </a:r>
          </a:p>
          <a:p>
            <a:pPr lvl="1" fontAlgn="auto">
              <a:spcAft>
                <a:spcPts val="0"/>
              </a:spcAft>
              <a:defRPr/>
            </a:pPr>
            <a:r>
              <a:rPr lang="fr-FR">
                <a:cs typeface="Courier New" pitchFamily="49" charset="0"/>
              </a:rPr>
              <a:t> Un namespace (espace de noms) est un conteneur abstrait fournissant un contexte à ses éléments constitutifs</a:t>
            </a:r>
          </a:p>
          <a:p>
            <a:pPr lvl="1" fontAlgn="auto">
              <a:spcAft>
                <a:spcPts val="0"/>
              </a:spcAft>
              <a:defRPr/>
            </a:pPr>
            <a:r>
              <a:rPr lang="fr-FR">
                <a:cs typeface="Courier New" pitchFamily="49" charset="0"/>
              </a:rPr>
              <a:t> 2 objets peuvent porter le même nom dans 2 namespaces différents sans qu'il y ait de confusion</a:t>
            </a:r>
          </a:p>
          <a:p>
            <a:pPr lvl="1" fontAlgn="auto">
              <a:spcAft>
                <a:spcPts val="0"/>
              </a:spcAft>
              <a:defRPr/>
            </a:pPr>
            <a:endParaRPr lang="fr-FR" sz="1200"/>
          </a:p>
          <a:p>
            <a:pPr fontAlgn="auto">
              <a:spcAft>
                <a:spcPts val="0"/>
              </a:spcAft>
              <a:defRPr/>
            </a:pPr>
            <a:r>
              <a:rPr lang="fr-FR"/>
              <a:t>Qu'est-ce qu'une URI ?</a:t>
            </a:r>
          </a:p>
          <a:p>
            <a:pPr lvl="1" fontAlgn="auto">
              <a:spcAft>
                <a:spcPts val="0"/>
              </a:spcAft>
              <a:defRPr/>
            </a:pPr>
            <a:r>
              <a:rPr lang="fr-FR"/>
              <a:t> Une URI (Uniforme Resource Identifier) parfois confondu avec URL (Uniform Resource Locator) est vulgairement une adresse Internet</a:t>
            </a:r>
          </a:p>
          <a:p>
            <a:pPr lvl="1" fontAlgn="auto">
              <a:spcAft>
                <a:spcPts val="0"/>
              </a:spcAft>
              <a:defRPr/>
            </a:pPr>
            <a:r>
              <a:rPr lang="fr-FR"/>
              <a:t> Elles servent dans la notation des namespaces car elles sont faciles à rendre uniques (pas dupliquées par erreur)</a:t>
            </a:r>
          </a:p>
        </p:txBody>
      </p:sp>
      <p:sp>
        <p:nvSpPr>
          <p:cNvPr id="5" name="Rectangle 13">
            <a:extLst>
              <a:ext uri="{FF2B5EF4-FFF2-40B4-BE49-F238E27FC236}">
                <a16:creationId xmlns:a16="http://schemas.microsoft.com/office/drawing/2014/main" id="{D7F09153-1E3C-4D39-8A58-EE7A35AADA0C}"/>
              </a:ext>
            </a:extLst>
          </p:cNvPr>
          <p:cNvSpPr>
            <a:spLocks noGrp="1" noChangeArrowheads="1"/>
          </p:cNvSpPr>
          <p:nvPr>
            <p:ph type="sldNum" sz="quarter" idx="12"/>
          </p:nvPr>
        </p:nvSpPr>
        <p:spPr/>
        <p:txBody>
          <a:bodyPr/>
          <a:lstStyle/>
          <a:p>
            <a:pPr>
              <a:defRPr/>
            </a:pPr>
            <a:fld id="{3C3C0D81-6B80-45CC-A634-CB6D18F28FA7}" type="slidenum">
              <a:rPr lang="fr-FR"/>
              <a:pPr>
                <a:defRPr/>
              </a:pPr>
              <a:t>137</a:t>
            </a:fld>
            <a:endParaRPr lang="fr-FR"/>
          </a:p>
        </p:txBody>
      </p:sp>
      <p:sp>
        <p:nvSpPr>
          <p:cNvPr id="305159" name="Text Box 1028">
            <a:extLst>
              <a:ext uri="{FF2B5EF4-FFF2-40B4-BE49-F238E27FC236}">
                <a16:creationId xmlns:a16="http://schemas.microsoft.com/office/drawing/2014/main" id="{16A3E8C2-503B-42FF-8EDE-FA0C6738DBD9}"/>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AutoShape 2">
            <a:extLst>
              <a:ext uri="{FF2B5EF4-FFF2-40B4-BE49-F238E27FC236}">
                <a16:creationId xmlns:a16="http://schemas.microsoft.com/office/drawing/2014/main" id="{649DA3D4-8679-48E5-B813-1108032F09C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07205" name="Rectangle 3">
            <a:extLst>
              <a:ext uri="{FF2B5EF4-FFF2-40B4-BE49-F238E27FC236}">
                <a16:creationId xmlns:a16="http://schemas.microsoft.com/office/drawing/2014/main" id="{13F2FF97-78A3-4CD6-AF36-8EEBAEED350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A quoi servent les espaces de noms ?</a:t>
            </a:r>
          </a:p>
          <a:p>
            <a:pPr lvl="1"/>
            <a:endParaRPr lang="fr-FR" altLang="fr-FR">
              <a:cs typeface="Courier New" panose="02070309020205020404" pitchFamily="49" charset="0"/>
            </a:endParaRPr>
          </a:p>
          <a:p>
            <a:pPr lvl="1"/>
            <a:r>
              <a:rPr lang="fr-FR" altLang="fr-FR">
                <a:cs typeface="Courier New" panose="02070309020205020404" pitchFamily="49" charset="0"/>
              </a:rPr>
              <a:t> On peut mélanger plusieurs langages dans un même document (HTML, XML…)</a:t>
            </a:r>
            <a:br>
              <a:rPr lang="fr-FR" altLang="fr-FR">
                <a:cs typeface="Courier New" panose="02070309020205020404" pitchFamily="49" charset="0"/>
              </a:rPr>
            </a:br>
            <a:r>
              <a:rPr lang="fr-FR" altLang="fr-FR">
                <a:cs typeface="Courier New" panose="02070309020205020404" pitchFamily="49" charset="0"/>
              </a:rPr>
              <a:t>que faire si 2 objets ont des noms identiques ?</a:t>
            </a:r>
          </a:p>
          <a:p>
            <a:pPr lvl="1"/>
            <a:endParaRPr lang="fr-FR" altLang="fr-FR">
              <a:cs typeface="Courier New" panose="02070309020205020404" pitchFamily="49" charset="0"/>
            </a:endParaRPr>
          </a:p>
          <a:p>
            <a:pPr lvl="1"/>
            <a:r>
              <a:rPr lang="fr-FR" altLang="fr-FR">
                <a:cs typeface="Courier New" panose="02070309020205020404" pitchFamily="49" charset="0"/>
              </a:rPr>
              <a:t> chaque nom évolue dans son propre espace de noms, ce qui permet d’identifier 2 objets homonymes sans ambiguïté par le biais de leurs namespace respectifs.</a:t>
            </a:r>
          </a:p>
        </p:txBody>
      </p:sp>
      <p:sp>
        <p:nvSpPr>
          <p:cNvPr id="5" name="Rectangle 13">
            <a:extLst>
              <a:ext uri="{FF2B5EF4-FFF2-40B4-BE49-F238E27FC236}">
                <a16:creationId xmlns:a16="http://schemas.microsoft.com/office/drawing/2014/main" id="{32706494-6710-4355-9CA7-FC3BE6EEEA95}"/>
              </a:ext>
            </a:extLst>
          </p:cNvPr>
          <p:cNvSpPr>
            <a:spLocks noGrp="1" noChangeArrowheads="1"/>
          </p:cNvSpPr>
          <p:nvPr>
            <p:ph type="sldNum" sz="quarter" idx="12"/>
          </p:nvPr>
        </p:nvSpPr>
        <p:spPr/>
        <p:txBody>
          <a:bodyPr/>
          <a:lstStyle/>
          <a:p>
            <a:pPr>
              <a:defRPr/>
            </a:pPr>
            <a:fld id="{BBA1FF2E-89AD-4F9A-A854-644C579D65F2}" type="slidenum">
              <a:rPr lang="fr-FR"/>
              <a:pPr>
                <a:defRPr/>
              </a:pPr>
              <a:t>138</a:t>
            </a:fld>
            <a:endParaRPr lang="fr-FR"/>
          </a:p>
        </p:txBody>
      </p:sp>
      <p:sp>
        <p:nvSpPr>
          <p:cNvPr id="307207" name="Text Box 4">
            <a:extLst>
              <a:ext uri="{FF2B5EF4-FFF2-40B4-BE49-F238E27FC236}">
                <a16:creationId xmlns:a16="http://schemas.microsoft.com/office/drawing/2014/main" id="{1CC489B3-8B8B-4EDA-8111-C5F67BEFDEB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AutoShape 2">
            <a:extLst>
              <a:ext uri="{FF2B5EF4-FFF2-40B4-BE49-F238E27FC236}">
                <a16:creationId xmlns:a16="http://schemas.microsoft.com/office/drawing/2014/main" id="{FB20E223-7613-4CEF-B872-DBB3F4F96BF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581059" name="Rectangle 3">
            <a:extLst>
              <a:ext uri="{FF2B5EF4-FFF2-40B4-BE49-F238E27FC236}">
                <a16:creationId xmlns:a16="http://schemas.microsoft.com/office/drawing/2014/main" id="{F68F537C-6891-4FC7-B22C-2754491EC0F7}"/>
              </a:ext>
            </a:extLst>
          </p:cNvPr>
          <p:cNvSpPr>
            <a:spLocks noGrp="1" noChangeArrowheads="1"/>
          </p:cNvSpPr>
          <p:nvPr>
            <p:ph idx="1"/>
          </p:nvPr>
        </p:nvSpPr>
        <p:spPr/>
        <p:txBody>
          <a:bodyPr>
            <a:normAutofit lnSpcReduction="10000"/>
          </a:bodyPr>
          <a:lstStyle/>
          <a:p>
            <a:pPr fontAlgn="auto">
              <a:spcAft>
                <a:spcPts val="0"/>
              </a:spcAft>
              <a:defRPr/>
            </a:pPr>
            <a:r>
              <a:rPr lang="fr-FR" dirty="0"/>
              <a:t>Comment définir un </a:t>
            </a:r>
            <a:r>
              <a:rPr lang="fr-FR" dirty="0" err="1"/>
              <a:t>namespace</a:t>
            </a:r>
            <a:r>
              <a:rPr lang="fr-FR" dirty="0"/>
              <a:t> dans un schéma ?</a:t>
            </a:r>
          </a:p>
          <a:p>
            <a:pPr lvl="1" fontAlgn="auto">
              <a:spcAft>
                <a:spcPts val="0"/>
              </a:spcAft>
              <a:defRPr/>
            </a:pPr>
            <a:r>
              <a:rPr lang="fr-FR" dirty="0"/>
              <a:t> &lt;</a:t>
            </a:r>
            <a:r>
              <a:rPr lang="fr-FR" dirty="0" err="1"/>
              <a:t>schema</a:t>
            </a:r>
            <a:r>
              <a:rPr lang="fr-FR" dirty="0"/>
              <a:t> </a:t>
            </a:r>
            <a:r>
              <a:rPr lang="fr-FR" dirty="0" err="1"/>
              <a:t>targetNameSpace</a:t>
            </a:r>
            <a:endParaRPr lang="fr-FR" dirty="0"/>
          </a:p>
          <a:p>
            <a:pPr lvl="1" fontAlgn="auto">
              <a:spcAft>
                <a:spcPts val="0"/>
              </a:spcAft>
              <a:defRPr/>
            </a:pPr>
            <a:r>
              <a:rPr lang="fr-FR" dirty="0"/>
              <a:t> les attributs </a:t>
            </a:r>
            <a:r>
              <a:rPr lang="fr-FR" dirty="0" err="1"/>
              <a:t>elementFormDefault</a:t>
            </a:r>
            <a:r>
              <a:rPr lang="fr-FR" dirty="0"/>
              <a:t> et </a:t>
            </a:r>
            <a:r>
              <a:rPr lang="fr-FR" dirty="0" err="1"/>
              <a:t>attributeFormDefault</a:t>
            </a:r>
            <a:endParaRPr lang="fr-FR" dirty="0"/>
          </a:p>
          <a:p>
            <a:pPr lvl="1" fontAlgn="auto">
              <a:spcAft>
                <a:spcPts val="0"/>
              </a:spcAft>
              <a:defRPr/>
            </a:pPr>
            <a:r>
              <a:rPr lang="fr-FR" dirty="0"/>
              <a:t> Exemple :</a:t>
            </a:r>
          </a:p>
          <a:p>
            <a:pPr lvl="2" fontAlgn="auto">
              <a:spcAft>
                <a:spcPts val="0"/>
              </a:spcAft>
              <a:buFont typeface="Wingdings" charset="2"/>
              <a:buNone/>
              <a:defRPr/>
            </a:pPr>
            <a:r>
              <a:rPr lang="fr-FR" dirty="0"/>
              <a:t>&lt;</a:t>
            </a:r>
            <a:r>
              <a:rPr lang="fr-FR" b="1" dirty="0" err="1">
                <a:solidFill>
                  <a:schemeClr val="accent1"/>
                </a:solidFill>
              </a:rPr>
              <a:t>xsd:schema</a:t>
            </a:r>
            <a:br>
              <a:rPr lang="fr-FR" dirty="0"/>
            </a:br>
            <a:r>
              <a:rPr lang="fr-FR" dirty="0"/>
              <a:t>   </a:t>
            </a:r>
            <a:r>
              <a:rPr lang="fr-FR" b="1" dirty="0" err="1">
                <a:solidFill>
                  <a:srgbClr val="FF0000"/>
                </a:solidFill>
              </a:rPr>
              <a:t>xmlns:xsd</a:t>
            </a:r>
            <a:r>
              <a:rPr lang="fr-FR" dirty="0"/>
              <a:t>="</a:t>
            </a:r>
            <a:r>
              <a:rPr lang="fr-FR" b="1" dirty="0"/>
              <a:t>http://www.w3.org/2000/10/XMLSchem</a:t>
            </a:r>
            <a:r>
              <a:rPr lang="fr-FR" dirty="0"/>
              <a:t>a"</a:t>
            </a:r>
            <a:br>
              <a:rPr lang="fr-FR" dirty="0"/>
            </a:br>
            <a:r>
              <a:rPr lang="fr-FR" dirty="0"/>
              <a:t>   </a:t>
            </a:r>
            <a:r>
              <a:rPr lang="fr-FR" b="1" dirty="0" err="1">
                <a:solidFill>
                  <a:srgbClr val="FF0000"/>
                </a:solidFill>
              </a:rPr>
              <a:t>xmlns</a:t>
            </a:r>
            <a:r>
              <a:rPr lang="fr-FR" dirty="0"/>
              <a:t>="</a:t>
            </a:r>
            <a:r>
              <a:rPr lang="fr-FR" i="1" dirty="0"/>
              <a:t>http://example.org/ns/books/</a:t>
            </a:r>
            <a:r>
              <a:rPr lang="fr-FR" dirty="0"/>
              <a:t>"</a:t>
            </a:r>
            <a:br>
              <a:rPr lang="fr-FR" dirty="0"/>
            </a:br>
            <a:r>
              <a:rPr lang="fr-FR" dirty="0"/>
              <a:t>   </a:t>
            </a:r>
            <a:r>
              <a:rPr lang="fr-FR" b="1" dirty="0" err="1">
                <a:solidFill>
                  <a:srgbClr val="FF0000"/>
                </a:solidFill>
              </a:rPr>
              <a:t>targetNamespace</a:t>
            </a:r>
            <a:r>
              <a:rPr lang="fr-FR" dirty="0"/>
              <a:t>="</a:t>
            </a:r>
            <a:r>
              <a:rPr lang="fr-FR" i="1" dirty="0"/>
              <a:t>http://example.org/ns/books/</a:t>
            </a:r>
            <a:r>
              <a:rPr lang="fr-FR" dirty="0"/>
              <a:t>"</a:t>
            </a:r>
            <a:br>
              <a:rPr lang="fr-FR" dirty="0"/>
            </a:br>
            <a:r>
              <a:rPr lang="fr-FR" dirty="0"/>
              <a:t>   </a:t>
            </a:r>
            <a:r>
              <a:rPr lang="fr-FR" b="1" dirty="0" err="1">
                <a:solidFill>
                  <a:srgbClr val="FF0000"/>
                </a:solidFill>
              </a:rPr>
              <a:t>elementFormDefault</a:t>
            </a:r>
            <a:r>
              <a:rPr lang="fr-FR" dirty="0"/>
              <a:t>="</a:t>
            </a:r>
            <a:r>
              <a:rPr lang="fr-FR" b="1" dirty="0" err="1"/>
              <a:t>qualified</a:t>
            </a:r>
            <a:r>
              <a:rPr lang="fr-FR" dirty="0"/>
              <a:t>"</a:t>
            </a:r>
            <a:br>
              <a:rPr lang="fr-FR" dirty="0"/>
            </a:br>
            <a:r>
              <a:rPr lang="fr-FR" dirty="0"/>
              <a:t>    </a:t>
            </a:r>
            <a:r>
              <a:rPr lang="fr-FR" b="1" dirty="0" err="1">
                <a:solidFill>
                  <a:srgbClr val="FF0000"/>
                </a:solidFill>
              </a:rPr>
              <a:t>attributeFormDefault</a:t>
            </a:r>
            <a:r>
              <a:rPr lang="fr-FR" dirty="0"/>
              <a:t>="</a:t>
            </a:r>
            <a:r>
              <a:rPr lang="fr-FR" b="1" dirty="0" err="1"/>
              <a:t>unqualified</a:t>
            </a:r>
            <a:r>
              <a:rPr lang="fr-FR" dirty="0"/>
              <a:t>" &gt;</a:t>
            </a:r>
          </a:p>
        </p:txBody>
      </p:sp>
      <p:sp>
        <p:nvSpPr>
          <p:cNvPr id="5" name="Rectangle 13">
            <a:extLst>
              <a:ext uri="{FF2B5EF4-FFF2-40B4-BE49-F238E27FC236}">
                <a16:creationId xmlns:a16="http://schemas.microsoft.com/office/drawing/2014/main" id="{813A70F4-CFD1-40F5-8AC3-1D62FEDBE362}"/>
              </a:ext>
            </a:extLst>
          </p:cNvPr>
          <p:cNvSpPr>
            <a:spLocks noGrp="1" noChangeArrowheads="1"/>
          </p:cNvSpPr>
          <p:nvPr>
            <p:ph type="sldNum" sz="quarter" idx="12"/>
          </p:nvPr>
        </p:nvSpPr>
        <p:spPr/>
        <p:txBody>
          <a:bodyPr/>
          <a:lstStyle/>
          <a:p>
            <a:pPr>
              <a:defRPr/>
            </a:pPr>
            <a:fld id="{EEF132DB-DC3E-4675-8594-1CCB18049E41}" type="slidenum">
              <a:rPr lang="fr-FR"/>
              <a:pPr>
                <a:defRPr/>
              </a:pPr>
              <a:t>139</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a:extLst>
              <a:ext uri="{FF2B5EF4-FFF2-40B4-BE49-F238E27FC236}">
                <a16:creationId xmlns:a16="http://schemas.microsoft.com/office/drawing/2014/main" id="{C6FC5F03-02F0-4DB0-9404-89599826D33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 Web 2.0</a:t>
            </a:r>
          </a:p>
        </p:txBody>
      </p:sp>
      <p:sp>
        <p:nvSpPr>
          <p:cNvPr id="2223107" name="Rectangle 3075">
            <a:extLst>
              <a:ext uri="{FF2B5EF4-FFF2-40B4-BE49-F238E27FC236}">
                <a16:creationId xmlns:a16="http://schemas.microsoft.com/office/drawing/2014/main" id="{CEC26DAF-0044-49C1-8D99-578733A52E6B}"/>
              </a:ext>
            </a:extLst>
          </p:cNvPr>
          <p:cNvSpPr>
            <a:spLocks noGrp="1" noChangeArrowheads="1"/>
          </p:cNvSpPr>
          <p:nvPr>
            <p:ph idx="1"/>
          </p:nvPr>
        </p:nvSpPr>
        <p:spPr/>
        <p:txBody>
          <a:bodyPr>
            <a:normAutofit fontScale="77500" lnSpcReduction="20000"/>
          </a:bodyPr>
          <a:lstStyle/>
          <a:p>
            <a:pPr marL="0" lvl="1" fontAlgn="auto">
              <a:spcAft>
                <a:spcPts val="0"/>
              </a:spcAft>
              <a:buFont typeface="Arial" charset="0"/>
              <a:buNone/>
              <a:defRPr/>
            </a:pPr>
            <a:endParaRPr lang="fr-FR" dirty="0"/>
          </a:p>
          <a:p>
            <a:pPr marL="0" indent="0" fontAlgn="auto">
              <a:spcAft>
                <a:spcPts val="0"/>
              </a:spcAft>
              <a:buFont typeface="Arial" charset="0"/>
              <a:buNone/>
              <a:defRPr/>
            </a:pPr>
            <a:r>
              <a:rPr lang="fr-FR" b="1" dirty="0"/>
              <a:t>Développer pour le Web2.0, un retour sur les besoins de l’utilisateur</a:t>
            </a:r>
          </a:p>
          <a:p>
            <a:pPr fontAlgn="auto">
              <a:spcAft>
                <a:spcPts val="0"/>
              </a:spcAft>
              <a:defRPr/>
            </a:pPr>
            <a:endParaRPr lang="fr-FR" dirty="0"/>
          </a:p>
          <a:p>
            <a:pPr lvl="1" fontAlgn="auto">
              <a:spcAft>
                <a:spcPts val="0"/>
              </a:spcAft>
              <a:defRPr/>
            </a:pPr>
            <a:r>
              <a:rPr lang="fr-FR" b="1" dirty="0"/>
              <a:t>Les FrameWorks et les solutions </a:t>
            </a:r>
            <a:r>
              <a:rPr lang="fr-FR" dirty="0"/>
              <a:t>distribuées permettent de déployer rapidement un nouveau service.</a:t>
            </a:r>
          </a:p>
          <a:p>
            <a:pPr lvl="1" fontAlgn="auto">
              <a:spcAft>
                <a:spcPts val="0"/>
              </a:spcAft>
              <a:defRPr/>
            </a:pPr>
            <a:endParaRPr lang="fr-FR" dirty="0"/>
          </a:p>
          <a:p>
            <a:pPr lvl="1" fontAlgn="auto">
              <a:spcAft>
                <a:spcPts val="0"/>
              </a:spcAft>
              <a:defRPr/>
            </a:pPr>
            <a:r>
              <a:rPr lang="fr-FR" b="1" dirty="0"/>
              <a:t>RIA, Rich Internet Application</a:t>
            </a:r>
            <a:r>
              <a:rPr lang="fr-FR" dirty="0"/>
              <a:t>, la page internet devient une interface d’utilisation des services.</a:t>
            </a:r>
          </a:p>
          <a:p>
            <a:pPr lvl="1" fontAlgn="auto">
              <a:spcAft>
                <a:spcPts val="0"/>
              </a:spcAft>
              <a:defRPr/>
            </a:pPr>
            <a:endParaRPr lang="fr-FR" dirty="0"/>
          </a:p>
          <a:p>
            <a:pPr lvl="1" fontAlgn="auto">
              <a:spcAft>
                <a:spcPts val="0"/>
              </a:spcAft>
              <a:defRPr/>
            </a:pPr>
            <a:r>
              <a:rPr lang="fr-FR" dirty="0"/>
              <a:t>Respect de la hiérarchie sémantique des données.</a:t>
            </a:r>
          </a:p>
          <a:p>
            <a:pPr lvl="1" fontAlgn="auto">
              <a:spcAft>
                <a:spcPts val="0"/>
              </a:spcAft>
              <a:defRPr/>
            </a:pPr>
            <a:endParaRPr lang="fr-FR" dirty="0"/>
          </a:p>
          <a:p>
            <a:pPr lvl="1" fontAlgn="auto">
              <a:spcAft>
                <a:spcPts val="0"/>
              </a:spcAft>
              <a:defRPr/>
            </a:pPr>
            <a:r>
              <a:rPr lang="fr-FR" dirty="0"/>
              <a:t>Une architecture Web participative et légère (services, syndication…)</a:t>
            </a:r>
          </a:p>
          <a:p>
            <a:pPr lvl="1" fontAlgn="auto">
              <a:spcAft>
                <a:spcPts val="0"/>
              </a:spcAft>
              <a:defRPr/>
            </a:pPr>
            <a:endParaRPr lang="fr-FR" dirty="0"/>
          </a:p>
          <a:p>
            <a:pPr lvl="1" fontAlgn="auto">
              <a:spcAft>
                <a:spcPts val="0"/>
              </a:spcAft>
              <a:defRPr/>
            </a:pPr>
            <a:r>
              <a:rPr lang="fr-FR" dirty="0"/>
              <a:t>Un usage de logiciels et de technologies stables.</a:t>
            </a:r>
          </a:p>
          <a:p>
            <a:pPr lvl="1" fontAlgn="auto">
              <a:spcAft>
                <a:spcPts val="0"/>
              </a:spcAft>
              <a:defRPr/>
            </a:pPr>
            <a:endParaRPr lang="fr-FR" dirty="0"/>
          </a:p>
        </p:txBody>
      </p:sp>
      <p:sp>
        <p:nvSpPr>
          <p:cNvPr id="5" name="Rectangle 13">
            <a:extLst>
              <a:ext uri="{FF2B5EF4-FFF2-40B4-BE49-F238E27FC236}">
                <a16:creationId xmlns:a16="http://schemas.microsoft.com/office/drawing/2014/main" id="{5894EFCC-F6A1-4C22-8B9E-13A9BD700BA7}"/>
              </a:ext>
            </a:extLst>
          </p:cNvPr>
          <p:cNvSpPr>
            <a:spLocks noGrp="1" noChangeArrowheads="1"/>
          </p:cNvSpPr>
          <p:nvPr>
            <p:ph type="sldNum" sz="quarter" idx="12"/>
          </p:nvPr>
        </p:nvSpPr>
        <p:spPr/>
        <p:txBody>
          <a:bodyPr/>
          <a:lstStyle/>
          <a:p>
            <a:pPr>
              <a:defRPr/>
            </a:pPr>
            <a:fld id="{D0D61F1B-9C7A-4AE0-A579-08603A0CC03C}" type="slidenum">
              <a:rPr lang="fr-FR"/>
              <a:pPr>
                <a:defRPr/>
              </a:pPr>
              <a:t>14</a:t>
            </a:fld>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AutoShape 2">
            <a:extLst>
              <a:ext uri="{FF2B5EF4-FFF2-40B4-BE49-F238E27FC236}">
                <a16:creationId xmlns:a16="http://schemas.microsoft.com/office/drawing/2014/main" id="{2C9F7F63-64DE-4A6B-A201-A89D4AA96A3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34307" name="Rectangle 3">
            <a:extLst>
              <a:ext uri="{FF2B5EF4-FFF2-40B4-BE49-F238E27FC236}">
                <a16:creationId xmlns:a16="http://schemas.microsoft.com/office/drawing/2014/main" id="{7216C9CF-E200-4175-A6FE-F44A8F77C9B0}"/>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ea typeface="MS Mincho" pitchFamily="49" charset="-128"/>
              </a:rPr>
              <a:t>Utilisation des espaces de noms</a:t>
            </a:r>
          </a:p>
          <a:p>
            <a:pPr lvl="1" fontAlgn="auto">
              <a:spcAft>
                <a:spcPts val="0"/>
              </a:spcAft>
              <a:defRPr/>
            </a:pPr>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a:t>
            </a:r>
            <a:r>
              <a:rPr lang="fr-FR" dirty="0" err="1">
                <a:cs typeface="Courier New" pitchFamily="49" charset="0"/>
              </a:rPr>
              <a:t>namespace</a:t>
            </a:r>
            <a:r>
              <a:rPr lang="fr-FR" dirty="0">
                <a:cs typeface="Courier New" pitchFamily="49" charset="0"/>
              </a:rPr>
              <a:t>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fontAlgn="auto">
              <a:spcAft>
                <a:spcPts val="0"/>
              </a:spcAft>
              <a:defRPr/>
            </a:pPr>
            <a:r>
              <a:rPr lang="fr-FR" dirty="0">
                <a:ea typeface="MS Mincho" pitchFamily="49" charset="-128"/>
              </a:rPr>
              <a:t> </a:t>
            </a:r>
            <a:r>
              <a:rPr lang="fr-FR" dirty="0"/>
              <a:t>Sur le Web, le </a:t>
            </a:r>
            <a:r>
              <a:rPr lang="fr-FR" dirty="0" err="1"/>
              <a:t>namespace</a:t>
            </a:r>
            <a:r>
              <a:rPr lang="fr-FR" dirty="0"/>
              <a:t> prend généralement la forme d’une URI (mais ce n’est pas obligatoire)</a:t>
            </a:r>
          </a:p>
          <a:p>
            <a:pPr lvl="1" fontAlgn="auto">
              <a:spcAft>
                <a:spcPts val="0"/>
              </a:spcAft>
              <a:defRPr/>
            </a:pPr>
            <a:endParaRPr lang="fr-FR" dirty="0"/>
          </a:p>
          <a:p>
            <a:pPr fontAlgn="auto">
              <a:spcAft>
                <a:spcPts val="0"/>
              </a:spcAft>
              <a:defRPr/>
            </a:pPr>
            <a:r>
              <a:rPr lang="fr-FR" dirty="0">
                <a:ea typeface="MS Mincho" pitchFamily="49" charset="-128"/>
              </a:rPr>
              <a:t>Les préfixes</a:t>
            </a:r>
          </a:p>
          <a:p>
            <a:pPr lvl="1" fontAlgn="auto">
              <a:spcAft>
                <a:spcPts val="0"/>
              </a:spcAft>
              <a:defRPr/>
            </a:pPr>
            <a:r>
              <a:rPr lang="fr-FR" dirty="0"/>
              <a:t> Utilisation des préfixes : &lt;</a:t>
            </a:r>
            <a:r>
              <a:rPr lang="fr-FR" dirty="0" err="1"/>
              <a:t>html:html</a:t>
            </a:r>
            <a:r>
              <a:rPr lang="fr-FR" dirty="0"/>
              <a:t> </a:t>
            </a:r>
            <a:r>
              <a:rPr lang="fr-FR" dirty="0" err="1"/>
              <a:t>xmlns:html</a:t>
            </a:r>
            <a:r>
              <a:rPr lang="fr-FR" dirty="0"/>
              <a:t>="… &lt;</a:t>
            </a:r>
            <a:r>
              <a:rPr lang="fr-FR" dirty="0" err="1"/>
              <a:t>html:head</a:t>
            </a:r>
            <a:r>
              <a:rPr lang="fr-FR" dirty="0"/>
              <a:t>… &lt;</a:t>
            </a:r>
            <a:r>
              <a:rPr lang="fr-FR" dirty="0" err="1"/>
              <a:t>html:body</a:t>
            </a:r>
            <a:r>
              <a:rPr lang="fr-FR" dirty="0"/>
              <a:t>…</a:t>
            </a:r>
          </a:p>
          <a:p>
            <a:pPr lvl="1" fontAlgn="auto">
              <a:spcAft>
                <a:spcPts val="0"/>
              </a:spcAft>
              <a:defRPr/>
            </a:pPr>
            <a:r>
              <a:rPr lang="fr-FR" dirty="0"/>
              <a:t> Préfixes multiples : &lt;</a:t>
            </a:r>
            <a:r>
              <a:rPr lang="fr-FR" dirty="0" err="1"/>
              <a:t>bk:book</a:t>
            </a:r>
            <a:r>
              <a:rPr lang="fr-FR" dirty="0"/>
              <a:t> </a:t>
            </a:r>
            <a:r>
              <a:rPr lang="fr-FR" dirty="0" err="1"/>
              <a:t>xmlns:bk</a:t>
            </a:r>
            <a:r>
              <a:rPr lang="fr-FR" dirty="0"/>
              <a:t>="…" </a:t>
            </a:r>
            <a:r>
              <a:rPr lang="fr-FR" dirty="0" err="1"/>
              <a:t>xmlns:isbn</a:t>
            </a:r>
            <a:r>
              <a:rPr lang="fr-FR" dirty="0"/>
              <a:t>="…"&gt; &lt;</a:t>
            </a:r>
            <a:r>
              <a:rPr lang="fr-FR" dirty="0" err="1"/>
              <a:t>bk:title</a:t>
            </a:r>
            <a:r>
              <a:rPr lang="fr-FR" dirty="0"/>
              <a:t>…&gt;… &lt;/</a:t>
            </a:r>
            <a:r>
              <a:rPr lang="fr-FR" dirty="0" err="1"/>
              <a:t>bk:title</a:t>
            </a:r>
            <a:r>
              <a:rPr lang="fr-FR" dirty="0"/>
              <a:t>&gt; &lt;</a:t>
            </a:r>
            <a:r>
              <a:rPr lang="fr-FR" dirty="0" err="1"/>
              <a:t>isbn:number</a:t>
            </a:r>
            <a:r>
              <a:rPr lang="fr-FR" dirty="0"/>
              <a:t>…&gt;… &lt;/</a:t>
            </a:r>
            <a:r>
              <a:rPr lang="fr-FR" dirty="0" err="1"/>
              <a:t>isbn:number</a:t>
            </a:r>
            <a:r>
              <a:rPr lang="fr-FR" dirty="0"/>
              <a:t>&gt;&lt;/</a:t>
            </a:r>
            <a:r>
              <a:rPr lang="fr-FR" dirty="0" err="1"/>
              <a:t>bk:book</a:t>
            </a:r>
            <a:r>
              <a:rPr lang="fr-FR" dirty="0"/>
              <a:t>&gt;</a:t>
            </a:r>
          </a:p>
        </p:txBody>
      </p:sp>
      <p:sp>
        <p:nvSpPr>
          <p:cNvPr id="5" name="Rectangle 13">
            <a:extLst>
              <a:ext uri="{FF2B5EF4-FFF2-40B4-BE49-F238E27FC236}">
                <a16:creationId xmlns:a16="http://schemas.microsoft.com/office/drawing/2014/main" id="{5AC46F01-71AC-4F6A-B620-868698CD0661}"/>
              </a:ext>
            </a:extLst>
          </p:cNvPr>
          <p:cNvSpPr>
            <a:spLocks noGrp="1" noChangeArrowheads="1"/>
          </p:cNvSpPr>
          <p:nvPr>
            <p:ph type="sldNum" sz="quarter" idx="12"/>
          </p:nvPr>
        </p:nvSpPr>
        <p:spPr/>
        <p:txBody>
          <a:bodyPr/>
          <a:lstStyle/>
          <a:p>
            <a:pPr>
              <a:defRPr/>
            </a:pPr>
            <a:fld id="{F2565A22-2E76-4A8F-97FB-B98C4B8FDC49}" type="slidenum">
              <a:rPr lang="fr-FR"/>
              <a:pPr>
                <a:defRPr/>
              </a:pPr>
              <a:t>140</a:t>
            </a:fld>
            <a:endParaRPr lang="fr-FR"/>
          </a:p>
        </p:txBody>
      </p:sp>
      <p:sp>
        <p:nvSpPr>
          <p:cNvPr id="311303" name="Text Box 4">
            <a:extLst>
              <a:ext uri="{FF2B5EF4-FFF2-40B4-BE49-F238E27FC236}">
                <a16:creationId xmlns:a16="http://schemas.microsoft.com/office/drawing/2014/main" id="{5E7D9DB4-59E8-4441-BCAE-7915906B36FE}"/>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AutoShape 1026">
            <a:extLst>
              <a:ext uri="{FF2B5EF4-FFF2-40B4-BE49-F238E27FC236}">
                <a16:creationId xmlns:a16="http://schemas.microsoft.com/office/drawing/2014/main" id="{6D7A5003-1645-48C3-8486-3170719CEDE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62979" name="Rectangle 1027">
            <a:extLst>
              <a:ext uri="{FF2B5EF4-FFF2-40B4-BE49-F238E27FC236}">
                <a16:creationId xmlns:a16="http://schemas.microsoft.com/office/drawing/2014/main" id="{712DDA1B-9B80-4C58-9462-4127933383C2}"/>
              </a:ext>
            </a:extLst>
          </p:cNvPr>
          <p:cNvSpPr>
            <a:spLocks noGrp="1" noChangeArrowheads="1"/>
          </p:cNvSpPr>
          <p:nvPr>
            <p:ph idx="1"/>
          </p:nvPr>
        </p:nvSpPr>
        <p:spPr/>
        <p:txBody>
          <a:bodyPr>
            <a:normAutofit fontScale="85000" lnSpcReduction="10000"/>
          </a:bodyPr>
          <a:lstStyle/>
          <a:p>
            <a:pPr fontAlgn="auto">
              <a:spcAft>
                <a:spcPts val="0"/>
              </a:spcAft>
              <a:defRPr/>
            </a:pPr>
            <a:r>
              <a:rPr lang="fr-FR"/>
              <a:t>La portée d'un espace de nom :</a:t>
            </a:r>
          </a:p>
          <a:p>
            <a:pPr lvl="1" fontAlgn="auto">
              <a:spcAft>
                <a:spcPts val="0"/>
              </a:spcAft>
              <a:defRPr/>
            </a:pPr>
            <a:r>
              <a:rPr lang="fr-FR"/>
              <a:t> Portée (scoping): de la balise de déclaration à celle de fin (sauf autres zones ns)</a:t>
            </a:r>
          </a:p>
          <a:p>
            <a:pPr lvl="1" fontAlgn="auto">
              <a:spcAft>
                <a:spcPts val="0"/>
              </a:spcAft>
              <a:defRPr/>
            </a:pPr>
            <a:endParaRPr lang="fr-FR"/>
          </a:p>
          <a:p>
            <a:pPr lvl="1" fontAlgn="auto">
              <a:spcAft>
                <a:spcPts val="0"/>
              </a:spcAft>
              <a:defRPr/>
            </a:pPr>
            <a:r>
              <a:rPr lang="fr-FR"/>
              <a:t> Default namespace : &lt;book </a:t>
            </a:r>
            <a:r>
              <a:rPr lang="fr-FR" b="1"/>
              <a:t>xmlns=</a:t>
            </a:r>
            <a:r>
              <a:rPr lang="fr-FR"/>
              <a:t>"…" xmlns:isbn="…"&gt; &lt;title…&gt;… &lt;/title&gt; &lt;isbn:number…&gt;… &lt;/isbn:number&gt;&lt;/book&gt; (balises préfixées pas attributs !)</a:t>
            </a:r>
          </a:p>
          <a:p>
            <a:pPr lvl="1" fontAlgn="auto">
              <a:spcAft>
                <a:spcPts val="0"/>
              </a:spcAft>
              <a:defRPr/>
            </a:pPr>
            <a:endParaRPr lang="fr-FR"/>
          </a:p>
          <a:p>
            <a:pPr lvl="1" fontAlgn="auto">
              <a:spcAft>
                <a:spcPts val="0"/>
              </a:spcAft>
              <a:defRPr/>
            </a:pPr>
            <a:r>
              <a:rPr lang="fr-FR"/>
              <a:t> Unicité du ns : 2 ns ayant la même valeur sont considérés identiques. </a:t>
            </a:r>
            <a:br>
              <a:rPr lang="fr-FR"/>
            </a:br>
            <a:r>
              <a:rPr lang="fr-FR"/>
              <a:t>ex: &lt;x xmlns:ns1="http://www.w3.org" xmlns:ns2="http://www.w3.org"&gt;</a:t>
            </a:r>
            <a:br>
              <a:rPr lang="fr-FR"/>
            </a:br>
            <a:r>
              <a:rPr lang="fr-FR"/>
              <a:t>&lt;bad ns1:a="1" ns2:a="2" /&gt;&lt;good a="1" ns2:a="2" /&gt; (a non-préfixé car attribut)</a:t>
            </a:r>
          </a:p>
        </p:txBody>
      </p:sp>
      <p:sp>
        <p:nvSpPr>
          <p:cNvPr id="5" name="Rectangle 13">
            <a:extLst>
              <a:ext uri="{FF2B5EF4-FFF2-40B4-BE49-F238E27FC236}">
                <a16:creationId xmlns:a16="http://schemas.microsoft.com/office/drawing/2014/main" id="{2F9E89B5-927D-4D3D-B6B3-ABEA698D15F8}"/>
              </a:ext>
            </a:extLst>
          </p:cNvPr>
          <p:cNvSpPr>
            <a:spLocks noGrp="1" noChangeArrowheads="1"/>
          </p:cNvSpPr>
          <p:nvPr>
            <p:ph type="sldNum" sz="quarter" idx="12"/>
          </p:nvPr>
        </p:nvSpPr>
        <p:spPr/>
        <p:txBody>
          <a:bodyPr/>
          <a:lstStyle/>
          <a:p>
            <a:pPr>
              <a:defRPr/>
            </a:pPr>
            <a:fld id="{F8D318CB-A19F-4E4B-A6E0-995D4D2DFED0}" type="slidenum">
              <a:rPr lang="fr-FR"/>
              <a:pPr>
                <a:defRPr/>
              </a:pPr>
              <a:t>141</a:t>
            </a:fld>
            <a:endParaRPr lang="fr-FR"/>
          </a:p>
        </p:txBody>
      </p:sp>
      <p:sp>
        <p:nvSpPr>
          <p:cNvPr id="313351" name="Text Box 1028">
            <a:extLst>
              <a:ext uri="{FF2B5EF4-FFF2-40B4-BE49-F238E27FC236}">
                <a16:creationId xmlns:a16="http://schemas.microsoft.com/office/drawing/2014/main" id="{A208F426-AC50-4E08-B4E4-624C4262190B}"/>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AutoShape 2">
            <a:extLst>
              <a:ext uri="{FF2B5EF4-FFF2-40B4-BE49-F238E27FC236}">
                <a16:creationId xmlns:a16="http://schemas.microsoft.com/office/drawing/2014/main" id="{4CE6F047-64B3-4DFE-8293-F95CA6C3E82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60931" name="Rectangle 3">
            <a:extLst>
              <a:ext uri="{FF2B5EF4-FFF2-40B4-BE49-F238E27FC236}">
                <a16:creationId xmlns:a16="http://schemas.microsoft.com/office/drawing/2014/main" id="{9AA92647-FF35-4193-AB24-E324D75E1877}"/>
              </a:ext>
            </a:extLst>
          </p:cNvPr>
          <p:cNvSpPr>
            <a:spLocks noGrp="1" noChangeArrowheads="1"/>
          </p:cNvSpPr>
          <p:nvPr>
            <p:ph idx="1"/>
          </p:nvPr>
        </p:nvSpPr>
        <p:spPr/>
        <p:txBody>
          <a:bodyPr>
            <a:normAutofit lnSpcReduction="10000"/>
          </a:bodyPr>
          <a:lstStyle/>
          <a:p>
            <a:pPr fontAlgn="auto">
              <a:spcAft>
                <a:spcPts val="0"/>
              </a:spcAft>
              <a:defRPr/>
            </a:pPr>
            <a:r>
              <a:rPr lang="fr-FR"/>
              <a:t>Choisir le NS par défaut</a:t>
            </a:r>
          </a:p>
          <a:p>
            <a:pPr lvl="1" fontAlgn="auto">
              <a:spcAft>
                <a:spcPts val="0"/>
              </a:spcAft>
              <a:defRPr/>
            </a:pPr>
            <a:endParaRPr lang="fr-FR"/>
          </a:p>
          <a:p>
            <a:pPr lvl="1" fontAlgn="auto">
              <a:spcAft>
                <a:spcPts val="0"/>
              </a:spcAft>
              <a:defRPr/>
            </a:pPr>
            <a:r>
              <a:rPr lang="fr-FR"/>
              <a:t> attention au choix du NS par défaut, il n'est pas anodin</a:t>
            </a:r>
          </a:p>
          <a:p>
            <a:pPr lvl="1" fontAlgn="auto">
              <a:spcAft>
                <a:spcPts val="0"/>
              </a:spcAft>
              <a:defRPr/>
            </a:pPr>
            <a:endParaRPr lang="fr-FR"/>
          </a:p>
          <a:p>
            <a:pPr lvl="1" fontAlgn="auto">
              <a:spcAft>
                <a:spcPts val="0"/>
              </a:spcAft>
              <a:defRPr/>
            </a:pPr>
            <a:r>
              <a:rPr lang="fr-FR"/>
              <a:t> il est préférable de l'appliquer au document de sortie final en cas de transformation</a:t>
            </a:r>
          </a:p>
          <a:p>
            <a:pPr lvl="1" fontAlgn="auto">
              <a:spcAft>
                <a:spcPts val="0"/>
              </a:spcAft>
              <a:defRPr/>
            </a:pPr>
            <a:endParaRPr lang="fr-FR"/>
          </a:p>
          <a:p>
            <a:pPr lvl="1" fontAlgn="auto">
              <a:spcAft>
                <a:spcPts val="0"/>
              </a:spcAft>
              <a:defRPr/>
            </a:pPr>
            <a:r>
              <a:rPr lang="fr-FR"/>
              <a:t> ou, certains parseurs ne gérant pas bien les espaces de nom, il est préférable d'appliquer le NS par défaut à ce parseur</a:t>
            </a:r>
          </a:p>
        </p:txBody>
      </p:sp>
      <p:sp>
        <p:nvSpPr>
          <p:cNvPr id="5" name="Rectangle 13">
            <a:extLst>
              <a:ext uri="{FF2B5EF4-FFF2-40B4-BE49-F238E27FC236}">
                <a16:creationId xmlns:a16="http://schemas.microsoft.com/office/drawing/2014/main" id="{C0FA2BBE-3148-40D3-BA07-96A8ABF453B4}"/>
              </a:ext>
            </a:extLst>
          </p:cNvPr>
          <p:cNvSpPr>
            <a:spLocks noGrp="1" noChangeArrowheads="1"/>
          </p:cNvSpPr>
          <p:nvPr>
            <p:ph type="sldNum" sz="quarter" idx="12"/>
          </p:nvPr>
        </p:nvSpPr>
        <p:spPr/>
        <p:txBody>
          <a:bodyPr/>
          <a:lstStyle/>
          <a:p>
            <a:pPr>
              <a:defRPr/>
            </a:pPr>
            <a:fld id="{D122F7EE-E069-4D9F-86DB-7718C56EE485}" type="slidenum">
              <a:rPr lang="fr-FR"/>
              <a:pPr>
                <a:defRPr/>
              </a:pPr>
              <a:t>142</a:t>
            </a:fld>
            <a:endParaRPr lang="fr-FR"/>
          </a:p>
        </p:txBody>
      </p:sp>
      <p:sp>
        <p:nvSpPr>
          <p:cNvPr id="315399" name="Text Box 4">
            <a:extLst>
              <a:ext uri="{FF2B5EF4-FFF2-40B4-BE49-F238E27FC236}">
                <a16:creationId xmlns:a16="http://schemas.microsoft.com/office/drawing/2014/main" id="{778F65FA-45FF-425A-951E-9DA36D444DDE}"/>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AutoShape 2050">
            <a:extLst>
              <a:ext uri="{FF2B5EF4-FFF2-40B4-BE49-F238E27FC236}">
                <a16:creationId xmlns:a16="http://schemas.microsoft.com/office/drawing/2014/main" id="{76EE2482-31AB-4D8C-A5FE-24CAE5744B1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1636355" name="Rectangle 2051">
            <a:extLst>
              <a:ext uri="{FF2B5EF4-FFF2-40B4-BE49-F238E27FC236}">
                <a16:creationId xmlns:a16="http://schemas.microsoft.com/office/drawing/2014/main" id="{661DD8AD-0DF7-4F29-BBD6-F28E12238E93}"/>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Les </a:t>
            </a:r>
            <a:r>
              <a:rPr lang="fr-FR" dirty="0" err="1"/>
              <a:t>namespaces</a:t>
            </a:r>
            <a:r>
              <a:rPr lang="fr-FR" dirty="0"/>
              <a:t> et la combinaison de vocabulaires multiples</a:t>
            </a:r>
          </a:p>
          <a:p>
            <a:pPr lvl="1" fontAlgn="auto">
              <a:spcAft>
                <a:spcPts val="0"/>
              </a:spcAft>
              <a:defRPr/>
            </a:pPr>
            <a:r>
              <a:rPr lang="fr-FR" dirty="0"/>
              <a:t> les </a:t>
            </a:r>
            <a:r>
              <a:rPr lang="fr-FR" dirty="0" err="1"/>
              <a:t>namespaces</a:t>
            </a:r>
            <a:r>
              <a:rPr lang="fr-FR" dirty="0"/>
              <a:t> permettent de mélanger des vocabulaires différents</a:t>
            </a:r>
          </a:p>
          <a:p>
            <a:pPr lvl="1" fontAlgn="auto">
              <a:spcAft>
                <a:spcPts val="0"/>
              </a:spcAft>
              <a:defRPr/>
            </a:pPr>
            <a:r>
              <a:rPr lang="fr-FR" dirty="0"/>
              <a:t> Exemples :</a:t>
            </a:r>
          </a:p>
          <a:p>
            <a:pPr lvl="2" fontAlgn="auto">
              <a:spcAft>
                <a:spcPts val="0"/>
              </a:spcAft>
              <a:defRPr/>
            </a:pPr>
            <a:r>
              <a:rPr lang="fr-FR" dirty="0"/>
              <a:t>"</a:t>
            </a:r>
            <a:r>
              <a:rPr lang="fr-FR" sz="2800" b="1" dirty="0" err="1">
                <a:solidFill>
                  <a:schemeClr val="accent1"/>
                </a:solidFill>
              </a:rPr>
              <a:t>xs</a:t>
            </a:r>
            <a:r>
              <a:rPr lang="fr-FR" dirty="0"/>
              <a:t>:" pour les schémas</a:t>
            </a:r>
          </a:p>
          <a:p>
            <a:pPr lvl="2" fontAlgn="auto">
              <a:spcAft>
                <a:spcPts val="0"/>
              </a:spcAft>
              <a:defRPr/>
            </a:pPr>
            <a:r>
              <a:rPr lang="fr-FR" dirty="0"/>
              <a:t> "</a:t>
            </a:r>
            <a:r>
              <a:rPr lang="fr-FR" sz="2800" b="1" dirty="0" err="1">
                <a:solidFill>
                  <a:schemeClr val="accent1"/>
                </a:solidFill>
              </a:rPr>
              <a:t>xsl</a:t>
            </a:r>
            <a:r>
              <a:rPr lang="fr-FR" dirty="0"/>
              <a:t>:" pour le </a:t>
            </a:r>
            <a:r>
              <a:rPr lang="fr-FR" dirty="0" err="1"/>
              <a:t>xslt</a:t>
            </a:r>
            <a:endParaRPr lang="fr-FR" dirty="0"/>
          </a:p>
          <a:p>
            <a:pPr lvl="2" fontAlgn="auto">
              <a:spcAft>
                <a:spcPts val="0"/>
              </a:spcAft>
              <a:defRPr/>
            </a:pPr>
            <a:r>
              <a:rPr lang="fr-FR" dirty="0"/>
              <a:t> "</a:t>
            </a:r>
            <a:r>
              <a:rPr lang="fr-FR" sz="2800" b="1" dirty="0" err="1">
                <a:solidFill>
                  <a:schemeClr val="accent1"/>
                </a:solidFill>
              </a:rPr>
              <a:t>fo</a:t>
            </a:r>
            <a:r>
              <a:rPr lang="fr-FR" dirty="0"/>
              <a:t>:" pour </a:t>
            </a:r>
            <a:r>
              <a:rPr lang="fr-FR" dirty="0" err="1"/>
              <a:t>xsl</a:t>
            </a:r>
            <a:r>
              <a:rPr lang="fr-FR" dirty="0"/>
              <a:t>-</a:t>
            </a:r>
            <a:r>
              <a:rPr lang="fr-FR" dirty="0" err="1"/>
              <a:t>fo</a:t>
            </a:r>
            <a:endParaRPr lang="fr-FR" dirty="0"/>
          </a:p>
          <a:p>
            <a:pPr lvl="2" fontAlgn="auto">
              <a:spcAft>
                <a:spcPts val="0"/>
              </a:spcAft>
              <a:defRPr/>
            </a:pPr>
            <a:r>
              <a:rPr lang="fr-FR" dirty="0"/>
              <a:t> "</a:t>
            </a:r>
            <a:r>
              <a:rPr lang="fr-FR" sz="2800" b="1" dirty="0" err="1">
                <a:solidFill>
                  <a:schemeClr val="accent1"/>
                </a:solidFill>
              </a:rPr>
              <a:t>svg</a:t>
            </a:r>
            <a:r>
              <a:rPr lang="fr-FR" dirty="0"/>
              <a:t>:" pour SVG</a:t>
            </a:r>
          </a:p>
          <a:p>
            <a:pPr lvl="2" fontAlgn="auto">
              <a:spcAft>
                <a:spcPts val="0"/>
              </a:spcAft>
              <a:defRPr/>
            </a:pPr>
            <a:r>
              <a:rPr lang="fr-FR" dirty="0"/>
              <a:t> "</a:t>
            </a:r>
            <a:r>
              <a:rPr lang="fr-FR" sz="2800" b="1" dirty="0" err="1">
                <a:solidFill>
                  <a:schemeClr val="accent1"/>
                </a:solidFill>
              </a:rPr>
              <a:t>xf</a:t>
            </a:r>
            <a:r>
              <a:rPr lang="fr-FR" dirty="0"/>
              <a:t>:" pour </a:t>
            </a:r>
            <a:r>
              <a:rPr lang="fr-FR" dirty="0" err="1"/>
              <a:t>XForms</a:t>
            </a:r>
            <a:endParaRPr lang="fr-FR" dirty="0"/>
          </a:p>
          <a:p>
            <a:pPr lvl="2" fontAlgn="auto">
              <a:spcAft>
                <a:spcPts val="0"/>
              </a:spcAft>
              <a:defRPr/>
            </a:pPr>
            <a:r>
              <a:rPr lang="fr-FR" dirty="0"/>
              <a:t> …</a:t>
            </a:r>
          </a:p>
          <a:p>
            <a:pPr lvl="1" fontAlgn="auto">
              <a:spcAft>
                <a:spcPts val="0"/>
              </a:spcAft>
              <a:defRPr/>
            </a:pPr>
            <a:endParaRPr lang="fr-FR" dirty="0"/>
          </a:p>
          <a:p>
            <a:pPr lvl="1" fontAlgn="auto">
              <a:spcAft>
                <a:spcPts val="0"/>
              </a:spcAft>
              <a:defRPr/>
            </a:pPr>
            <a:r>
              <a:rPr lang="fr-FR" dirty="0"/>
              <a:t> Il est préférable d'utiliser les notations les plus courantes afin de se faciliter le travail et le travail des autres et aussi d'éviter les problèmes</a:t>
            </a:r>
          </a:p>
        </p:txBody>
      </p:sp>
      <p:sp>
        <p:nvSpPr>
          <p:cNvPr id="5" name="Rectangle 13">
            <a:extLst>
              <a:ext uri="{FF2B5EF4-FFF2-40B4-BE49-F238E27FC236}">
                <a16:creationId xmlns:a16="http://schemas.microsoft.com/office/drawing/2014/main" id="{70773F61-2124-40F8-B05D-69AC198337E8}"/>
              </a:ext>
            </a:extLst>
          </p:cNvPr>
          <p:cNvSpPr>
            <a:spLocks noGrp="1" noChangeArrowheads="1"/>
          </p:cNvSpPr>
          <p:nvPr>
            <p:ph type="sldNum" sz="quarter" idx="12"/>
          </p:nvPr>
        </p:nvSpPr>
        <p:spPr/>
        <p:txBody>
          <a:bodyPr/>
          <a:lstStyle/>
          <a:p>
            <a:pPr>
              <a:defRPr/>
            </a:pPr>
            <a:fld id="{4E264BBE-84B3-4074-B973-397ABE83B299}" type="slidenum">
              <a:rPr lang="fr-FR"/>
              <a:pPr>
                <a:defRPr/>
              </a:pPr>
              <a:t>143</a:t>
            </a:fld>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AutoShape 2050">
            <a:extLst>
              <a:ext uri="{FF2B5EF4-FFF2-40B4-BE49-F238E27FC236}">
                <a16:creationId xmlns:a16="http://schemas.microsoft.com/office/drawing/2014/main" id="{380C8BBC-1CE8-40A6-A8D1-E29F8567910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19493" name="Rectangle 2051">
            <a:extLst>
              <a:ext uri="{FF2B5EF4-FFF2-40B4-BE49-F238E27FC236}">
                <a16:creationId xmlns:a16="http://schemas.microsoft.com/office/drawing/2014/main" id="{AF15A56C-CBB1-4623-92C4-884E640CDDF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Exemple XHTML, SVG, XForms</a:t>
            </a:r>
          </a:p>
          <a:p>
            <a:pPr lvl="1"/>
            <a:r>
              <a:rPr lang="fr-FR" altLang="fr-FR"/>
              <a:t> XHTML, SVG, XForms</a:t>
            </a:r>
          </a:p>
          <a:p>
            <a:pPr lvl="1"/>
            <a:r>
              <a:rPr lang="fr-FR" altLang="fr-FR"/>
              <a:t> Cf. site Internet de Mozilla</a:t>
            </a:r>
          </a:p>
          <a:p>
            <a:pPr lvl="1"/>
            <a:r>
              <a:rPr lang="fr-FR" altLang="fr-FR"/>
              <a:t> Attention : XForms n'est pas encore très portable</a:t>
            </a:r>
          </a:p>
          <a:p>
            <a:pPr lvl="1"/>
            <a:endParaRPr lang="fr-FR" altLang="fr-FR"/>
          </a:p>
          <a:p>
            <a:r>
              <a:rPr lang="fr-FR" altLang="fr-FR"/>
              <a:t>Exemple XML, XHTML, XSLT</a:t>
            </a:r>
          </a:p>
          <a:p>
            <a:pPr lvl="1"/>
            <a:r>
              <a:rPr lang="fr-FR" altLang="fr-FR"/>
              <a:t> Faisons un petit exemple de fichier XML mixant XML, XSLT et XHTML</a:t>
            </a:r>
          </a:p>
        </p:txBody>
      </p:sp>
      <p:sp>
        <p:nvSpPr>
          <p:cNvPr id="5" name="Rectangle 13">
            <a:extLst>
              <a:ext uri="{FF2B5EF4-FFF2-40B4-BE49-F238E27FC236}">
                <a16:creationId xmlns:a16="http://schemas.microsoft.com/office/drawing/2014/main" id="{B92BABB2-C8E3-41EB-9B7C-309100D93C65}"/>
              </a:ext>
            </a:extLst>
          </p:cNvPr>
          <p:cNvSpPr>
            <a:spLocks noGrp="1" noChangeArrowheads="1"/>
          </p:cNvSpPr>
          <p:nvPr>
            <p:ph type="sldNum" sz="quarter" idx="12"/>
          </p:nvPr>
        </p:nvSpPr>
        <p:spPr/>
        <p:txBody>
          <a:bodyPr/>
          <a:lstStyle/>
          <a:p>
            <a:pPr>
              <a:defRPr/>
            </a:pPr>
            <a:fld id="{3666EB9A-CE10-4544-8FCE-CE1B0C2EDA91}" type="slidenum">
              <a:rPr lang="fr-FR"/>
              <a:pPr>
                <a:defRPr/>
              </a:pPr>
              <a:t>144</a:t>
            </a:fld>
            <a:endParaRPr lang="fr-FR"/>
          </a:p>
        </p:txBody>
      </p:sp>
      <p:sp>
        <p:nvSpPr>
          <p:cNvPr id="319495" name="Text Box 2052">
            <a:extLst>
              <a:ext uri="{FF2B5EF4-FFF2-40B4-BE49-F238E27FC236}">
                <a16:creationId xmlns:a16="http://schemas.microsoft.com/office/drawing/2014/main" id="{E423BC8C-99A9-44A8-9543-EA4E67664830}"/>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AutoShape 2">
            <a:extLst>
              <a:ext uri="{FF2B5EF4-FFF2-40B4-BE49-F238E27FC236}">
                <a16:creationId xmlns:a16="http://schemas.microsoft.com/office/drawing/2014/main" id="{05763D49-F1D9-474A-A760-EC4D5734F00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21541" name="Rectangle 3">
            <a:extLst>
              <a:ext uri="{FF2B5EF4-FFF2-40B4-BE49-F238E27FC236}">
                <a16:creationId xmlns:a16="http://schemas.microsoft.com/office/drawing/2014/main" id="{0157D325-1677-41B0-A6AE-54E0AF65CE3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erreurs à ne pas faire</a:t>
            </a:r>
          </a:p>
          <a:p>
            <a:pPr lvl="1"/>
            <a:r>
              <a:rPr lang="fr-FR" altLang="fr-FR"/>
              <a:t> </a:t>
            </a:r>
            <a:r>
              <a:rPr lang="fr-FR" altLang="fr-FR" b="1"/>
              <a:t>nommer</a:t>
            </a:r>
            <a:r>
              <a:rPr lang="fr-FR" altLang="fr-FR"/>
              <a:t> 2 espaces de noms </a:t>
            </a:r>
            <a:r>
              <a:rPr lang="fr-FR" altLang="fr-FR" b="1"/>
              <a:t>pareil</a:t>
            </a:r>
          </a:p>
          <a:p>
            <a:pPr lvl="1"/>
            <a:r>
              <a:rPr lang="fr-FR" altLang="fr-FR"/>
              <a:t> </a:t>
            </a:r>
            <a:r>
              <a:rPr lang="fr-FR" altLang="fr-FR" b="1"/>
              <a:t>certains espaces de noms </a:t>
            </a:r>
            <a:r>
              <a:rPr lang="fr-FR" altLang="fr-FR"/>
              <a:t>génériques sont </a:t>
            </a:r>
            <a:r>
              <a:rPr lang="fr-FR" altLang="fr-FR" b="1"/>
              <a:t>obligatoires</a:t>
            </a:r>
          </a:p>
          <a:p>
            <a:pPr lvl="1"/>
            <a:r>
              <a:rPr lang="fr-FR" altLang="fr-FR"/>
              <a:t> il ne faut </a:t>
            </a:r>
            <a:r>
              <a:rPr lang="fr-FR" altLang="fr-FR" b="1"/>
              <a:t>pas</a:t>
            </a:r>
            <a:r>
              <a:rPr lang="fr-FR" altLang="fr-FR"/>
              <a:t> mettre </a:t>
            </a:r>
            <a:r>
              <a:rPr lang="fr-FR" altLang="fr-FR" b="1"/>
              <a:t>d'espace</a:t>
            </a:r>
            <a:r>
              <a:rPr lang="fr-FR" altLang="fr-FR"/>
              <a:t> </a:t>
            </a:r>
            <a:r>
              <a:rPr lang="fr-FR" altLang="fr-FR" b="1"/>
              <a:t>de</a:t>
            </a:r>
            <a:r>
              <a:rPr lang="fr-FR" altLang="fr-FR"/>
              <a:t> </a:t>
            </a:r>
            <a:r>
              <a:rPr lang="fr-FR" altLang="fr-FR" b="1"/>
              <a:t>nom</a:t>
            </a:r>
            <a:r>
              <a:rPr lang="fr-FR" altLang="fr-FR"/>
              <a:t> trop </a:t>
            </a:r>
            <a:r>
              <a:rPr lang="fr-FR" altLang="fr-FR" b="1"/>
              <a:t>simple</a:t>
            </a:r>
          </a:p>
          <a:p>
            <a:pPr lvl="1"/>
            <a:r>
              <a:rPr lang="fr-FR" altLang="fr-FR" b="1"/>
              <a:t>se</a:t>
            </a:r>
            <a:r>
              <a:rPr lang="fr-FR" altLang="fr-FR"/>
              <a:t> </a:t>
            </a:r>
            <a:r>
              <a:rPr lang="fr-FR" altLang="fr-FR" b="1"/>
              <a:t>tromper</a:t>
            </a:r>
            <a:r>
              <a:rPr lang="fr-FR" altLang="fr-FR"/>
              <a:t> dans le </a:t>
            </a:r>
            <a:r>
              <a:rPr lang="fr-FR" altLang="fr-FR" b="1"/>
              <a:t>préfixe</a:t>
            </a:r>
          </a:p>
          <a:p>
            <a:pPr lvl="1"/>
            <a:r>
              <a:rPr lang="fr-FR" altLang="fr-FR"/>
              <a:t> </a:t>
            </a:r>
            <a:r>
              <a:rPr lang="fr-FR" altLang="fr-FR" b="1"/>
              <a:t>ou</a:t>
            </a:r>
            <a:r>
              <a:rPr lang="fr-FR" altLang="fr-FR"/>
              <a:t> </a:t>
            </a:r>
            <a:r>
              <a:rPr lang="fr-FR" altLang="fr-FR" b="1"/>
              <a:t>utiliser</a:t>
            </a:r>
            <a:r>
              <a:rPr lang="fr-FR" altLang="fr-FR"/>
              <a:t> </a:t>
            </a:r>
            <a:r>
              <a:rPr lang="fr-FR" altLang="fr-FR" b="1"/>
              <a:t>des</a:t>
            </a:r>
            <a:r>
              <a:rPr lang="fr-FR" altLang="fr-FR"/>
              <a:t> </a:t>
            </a:r>
            <a:r>
              <a:rPr lang="fr-FR" altLang="fr-FR" b="1"/>
              <a:t>préfixes</a:t>
            </a:r>
            <a:r>
              <a:rPr lang="fr-FR" altLang="fr-FR"/>
              <a:t> </a:t>
            </a:r>
            <a:r>
              <a:rPr lang="fr-FR" altLang="fr-FR" b="1"/>
              <a:t>différents</a:t>
            </a:r>
            <a:r>
              <a:rPr lang="fr-FR" altLang="fr-FR"/>
              <a:t> pour le même langage</a:t>
            </a:r>
          </a:p>
        </p:txBody>
      </p:sp>
      <p:sp>
        <p:nvSpPr>
          <p:cNvPr id="5" name="Rectangle 13">
            <a:extLst>
              <a:ext uri="{FF2B5EF4-FFF2-40B4-BE49-F238E27FC236}">
                <a16:creationId xmlns:a16="http://schemas.microsoft.com/office/drawing/2014/main" id="{7922427E-622B-4FBF-A1F9-75118E5440F1}"/>
              </a:ext>
            </a:extLst>
          </p:cNvPr>
          <p:cNvSpPr>
            <a:spLocks noGrp="1" noChangeArrowheads="1"/>
          </p:cNvSpPr>
          <p:nvPr>
            <p:ph type="sldNum" sz="quarter" idx="12"/>
          </p:nvPr>
        </p:nvSpPr>
        <p:spPr/>
        <p:txBody>
          <a:bodyPr/>
          <a:lstStyle/>
          <a:p>
            <a:pPr>
              <a:defRPr/>
            </a:pPr>
            <a:fld id="{500FE717-8677-4DDB-9C09-BD31E736ADBA}" type="slidenum">
              <a:rPr lang="fr-FR"/>
              <a:pPr>
                <a:defRPr/>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AutoShape 1026">
            <a:extLst>
              <a:ext uri="{FF2B5EF4-FFF2-40B4-BE49-F238E27FC236}">
                <a16:creationId xmlns:a16="http://schemas.microsoft.com/office/drawing/2014/main" id="{76669303-8070-4A99-A8E8-5BC3023B20B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espaces de nom</a:t>
            </a:r>
          </a:p>
        </p:txBody>
      </p:sp>
      <p:sp>
        <p:nvSpPr>
          <p:cNvPr id="323589" name="Rectangle 1027">
            <a:extLst>
              <a:ext uri="{FF2B5EF4-FFF2-40B4-BE49-F238E27FC236}">
                <a16:creationId xmlns:a16="http://schemas.microsoft.com/office/drawing/2014/main" id="{7C02E948-2DA5-4E3C-AB35-C5A04E5BD3E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catalogues &lt;catalog&gt;</a:t>
            </a:r>
          </a:p>
          <a:p>
            <a:pPr lvl="1"/>
            <a:endParaRPr lang="fr-FR" altLang="fr-FR"/>
          </a:p>
          <a:p>
            <a:pPr lvl="1"/>
            <a:r>
              <a:rPr lang="fr-FR" altLang="fr-FR"/>
              <a:t> la balise &lt;catalog&gt; permet gérer des copies locales de DTD et XSD en dehors du document de référence</a:t>
            </a:r>
          </a:p>
          <a:p>
            <a:pPr lvl="1"/>
            <a:endParaRPr lang="fr-FR" altLang="fr-FR"/>
          </a:p>
          <a:p>
            <a:pPr lvl="1"/>
            <a:r>
              <a:rPr lang="fr-FR" altLang="fr-FR"/>
              <a:t> plutôt que de modifier l'instance XML, pour se référer à la copie locale, on peut laisser la référence sur la ressource distante et on y réfère via un catalogue qui fait le mapping des références</a:t>
            </a:r>
          </a:p>
        </p:txBody>
      </p:sp>
      <p:sp>
        <p:nvSpPr>
          <p:cNvPr id="5" name="Rectangle 13">
            <a:extLst>
              <a:ext uri="{FF2B5EF4-FFF2-40B4-BE49-F238E27FC236}">
                <a16:creationId xmlns:a16="http://schemas.microsoft.com/office/drawing/2014/main" id="{EE01982D-4039-4D78-9A1E-747EFB8C3901}"/>
              </a:ext>
            </a:extLst>
          </p:cNvPr>
          <p:cNvSpPr>
            <a:spLocks noGrp="1" noChangeArrowheads="1"/>
          </p:cNvSpPr>
          <p:nvPr>
            <p:ph type="sldNum" sz="quarter" idx="12"/>
          </p:nvPr>
        </p:nvSpPr>
        <p:spPr/>
        <p:txBody>
          <a:bodyPr/>
          <a:lstStyle/>
          <a:p>
            <a:pPr>
              <a:defRPr/>
            </a:pPr>
            <a:fld id="{92C8C078-F68E-4F77-BA5C-16BFE5FBCA8A}" type="slidenum">
              <a:rPr lang="fr-FR"/>
              <a:pPr>
                <a:defRPr/>
              </a:pPr>
              <a:t>146</a:t>
            </a:fld>
            <a:endParaRPr lang="fr-FR"/>
          </a:p>
        </p:txBody>
      </p:sp>
      <p:sp>
        <p:nvSpPr>
          <p:cNvPr id="323591" name="Text Box 1028">
            <a:extLst>
              <a:ext uri="{FF2B5EF4-FFF2-40B4-BE49-F238E27FC236}">
                <a16:creationId xmlns:a16="http://schemas.microsoft.com/office/drawing/2014/main" id="{E3DA18F0-E74F-402B-AC7B-F20FC48E5CF8}"/>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5810" name="AutoShape 2050">
            <a:extLst>
              <a:ext uri="{FF2B5EF4-FFF2-40B4-BE49-F238E27FC236}">
                <a16:creationId xmlns:a16="http://schemas.microsoft.com/office/drawing/2014/main" id="{4456A45A-2344-4DD5-9DE7-AD984CEA230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ea typeface="MS Mincho" pitchFamily="49" charset="-128"/>
              </a:rPr>
              <a:t>RDF et méta-données</a:t>
            </a:r>
          </a:p>
        </p:txBody>
      </p:sp>
      <p:sp>
        <p:nvSpPr>
          <p:cNvPr id="2295811" name="Rectangle 2051">
            <a:extLst>
              <a:ext uri="{FF2B5EF4-FFF2-40B4-BE49-F238E27FC236}">
                <a16:creationId xmlns:a16="http://schemas.microsoft.com/office/drawing/2014/main" id="{A6A6DD47-7B2B-4E78-949D-4678F4041428}"/>
              </a:ext>
            </a:extLst>
          </p:cNvPr>
          <p:cNvSpPr>
            <a:spLocks noGrp="1" noChangeArrowheads="1"/>
          </p:cNvSpPr>
          <p:nvPr>
            <p:ph idx="1"/>
          </p:nvPr>
        </p:nvSpPr>
        <p:spPr/>
        <p:txBody>
          <a:bodyPr>
            <a:normAutofit fontScale="85000" lnSpcReduction="20000"/>
          </a:bodyPr>
          <a:lstStyle/>
          <a:p>
            <a:pPr fontAlgn="auto">
              <a:spcAft>
                <a:spcPts val="0"/>
              </a:spcAft>
              <a:defRPr/>
            </a:pPr>
            <a:r>
              <a:rPr lang="fr-FR"/>
              <a:t>RDF (Resource Description Framework)</a:t>
            </a:r>
          </a:p>
          <a:p>
            <a:pPr lvl="1" fontAlgn="auto">
              <a:spcAft>
                <a:spcPts val="0"/>
              </a:spcAft>
              <a:defRPr/>
            </a:pPr>
            <a:r>
              <a:rPr lang="fr-FR">
                <a:cs typeface="Courier New" pitchFamily="49" charset="0"/>
              </a:rPr>
              <a:t> Langage de description et modélisation de métadonnées pour des ressources</a:t>
            </a:r>
          </a:p>
          <a:p>
            <a:pPr lvl="1" fontAlgn="auto">
              <a:spcAft>
                <a:spcPts val="0"/>
              </a:spcAft>
              <a:defRPr/>
            </a:pPr>
            <a:r>
              <a:rPr lang="fr-FR">
                <a:cs typeface="Courier New" pitchFamily="49" charset="0"/>
              </a:rPr>
              <a:t> Spécification du W3C (depuis 1999) du Web Sémantique</a:t>
            </a:r>
          </a:p>
          <a:p>
            <a:pPr lvl="1" fontAlgn="auto">
              <a:spcAft>
                <a:spcPts val="0"/>
              </a:spcAft>
              <a:defRPr/>
            </a:pPr>
            <a:r>
              <a:rPr lang="fr-FR">
                <a:cs typeface="Courier New" pitchFamily="49" charset="0"/>
              </a:rPr>
              <a:t> Prévu pour une représentation machine et non humaine</a:t>
            </a:r>
          </a:p>
          <a:p>
            <a:pPr lvl="1" fontAlgn="auto">
              <a:spcAft>
                <a:spcPts val="0"/>
              </a:spcAft>
              <a:defRPr/>
            </a:pPr>
            <a:r>
              <a:rPr lang="fr-FR">
                <a:cs typeface="Courier New" pitchFamily="49" charset="0"/>
              </a:rPr>
              <a:t> Utilise des déclarations (triplets) : (sujet, prédicat, objet) : modèle simple</a:t>
            </a:r>
          </a:p>
          <a:p>
            <a:pPr lvl="2" fontAlgn="auto">
              <a:spcAft>
                <a:spcPts val="0"/>
              </a:spcAft>
              <a:defRPr/>
            </a:pPr>
            <a:r>
              <a:rPr lang="fr-FR">
                <a:cs typeface="Courier New" pitchFamily="49" charset="0"/>
              </a:rPr>
              <a:t> Sujet: la ressource sous forme d'URI</a:t>
            </a:r>
          </a:p>
          <a:p>
            <a:pPr lvl="2" fontAlgn="auto">
              <a:spcAft>
                <a:spcPts val="0"/>
              </a:spcAft>
              <a:defRPr/>
            </a:pPr>
            <a:r>
              <a:rPr lang="fr-FR">
                <a:cs typeface="Courier New" pitchFamily="49" charset="0"/>
              </a:rPr>
              <a:t> Prédicat: une propriété de la ressource</a:t>
            </a:r>
          </a:p>
          <a:p>
            <a:pPr lvl="2" fontAlgn="auto">
              <a:spcAft>
                <a:spcPts val="0"/>
              </a:spcAft>
              <a:defRPr/>
            </a:pPr>
            <a:r>
              <a:rPr lang="fr-FR">
                <a:cs typeface="Courier New" pitchFamily="49" charset="0"/>
              </a:rPr>
              <a:t> Objet : une valeur pour cette propriété</a:t>
            </a:r>
          </a:p>
          <a:p>
            <a:pPr lvl="1" fontAlgn="auto">
              <a:spcAft>
                <a:spcPts val="0"/>
              </a:spcAft>
              <a:defRPr/>
            </a:pPr>
            <a:r>
              <a:rPr lang="fr-FR">
                <a:cs typeface="Courier New" pitchFamily="49" charset="0"/>
              </a:rPr>
              <a:t> Représentation en étoile (et non en arbre comme XML) </a:t>
            </a:r>
          </a:p>
          <a:p>
            <a:pPr lvl="1" fontAlgn="auto">
              <a:spcAft>
                <a:spcPts val="0"/>
              </a:spcAft>
              <a:defRPr/>
            </a:pPr>
            <a:r>
              <a:rPr lang="fr-FR">
                <a:cs typeface="Courier New" pitchFamily="49" charset="0"/>
              </a:rPr>
              <a:t> Utilisé également hors du Web sémantique (gestion de contenu)</a:t>
            </a:r>
          </a:p>
          <a:p>
            <a:pPr lvl="1" fontAlgn="auto">
              <a:spcAft>
                <a:spcPts val="0"/>
              </a:spcAft>
              <a:defRPr/>
            </a:pPr>
            <a:r>
              <a:rPr lang="fr-FR">
                <a:cs typeface="Courier New" pitchFamily="49" charset="0"/>
              </a:rPr>
              <a:t> Deux types de sérialisation : RDF XML et Notation 3 (non XML)</a:t>
            </a:r>
          </a:p>
        </p:txBody>
      </p:sp>
      <p:sp>
        <p:nvSpPr>
          <p:cNvPr id="5" name="Rectangle 13">
            <a:extLst>
              <a:ext uri="{FF2B5EF4-FFF2-40B4-BE49-F238E27FC236}">
                <a16:creationId xmlns:a16="http://schemas.microsoft.com/office/drawing/2014/main" id="{1CE009C3-43B3-45B8-A2C6-81551E4BFE4B}"/>
              </a:ext>
            </a:extLst>
          </p:cNvPr>
          <p:cNvSpPr>
            <a:spLocks noGrp="1" noChangeArrowheads="1"/>
          </p:cNvSpPr>
          <p:nvPr>
            <p:ph type="sldNum" sz="quarter" idx="12"/>
          </p:nvPr>
        </p:nvSpPr>
        <p:spPr/>
        <p:txBody>
          <a:bodyPr/>
          <a:lstStyle/>
          <a:p>
            <a:pPr>
              <a:defRPr/>
            </a:pPr>
            <a:fld id="{C28D8237-6698-4C57-B657-01751C41281C}" type="slidenum">
              <a:rPr lang="fr-FR"/>
              <a:pPr>
                <a:defRPr/>
              </a:pPr>
              <a:t>147</a:t>
            </a:fld>
            <a:endParaRPr lang="fr-FR"/>
          </a:p>
        </p:txBody>
      </p:sp>
      <p:sp>
        <p:nvSpPr>
          <p:cNvPr id="325639" name="Text Box 2052">
            <a:extLst>
              <a:ext uri="{FF2B5EF4-FFF2-40B4-BE49-F238E27FC236}">
                <a16:creationId xmlns:a16="http://schemas.microsoft.com/office/drawing/2014/main" id="{A8491840-3421-4E5D-AC2E-A794B0F9BD4C}"/>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AutoShape 2">
            <a:extLst>
              <a:ext uri="{FF2B5EF4-FFF2-40B4-BE49-F238E27FC236}">
                <a16:creationId xmlns:a16="http://schemas.microsoft.com/office/drawing/2014/main" id="{19F9FE72-5DF7-48AB-B6E0-FF2B4A9DEDF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ea typeface="MS Mincho" pitchFamily="49" charset="-128"/>
              </a:rPr>
              <a:t>RDF et méta-données</a:t>
            </a:r>
          </a:p>
        </p:txBody>
      </p:sp>
      <p:sp>
        <p:nvSpPr>
          <p:cNvPr id="2297859" name="Rectangle 3">
            <a:extLst>
              <a:ext uri="{FF2B5EF4-FFF2-40B4-BE49-F238E27FC236}">
                <a16:creationId xmlns:a16="http://schemas.microsoft.com/office/drawing/2014/main" id="{D1E0F5D2-4287-4DEA-87FA-F7CC29111925}"/>
              </a:ext>
            </a:extLst>
          </p:cNvPr>
          <p:cNvSpPr>
            <a:spLocks noGrp="1" noChangeArrowheads="1"/>
          </p:cNvSpPr>
          <p:nvPr>
            <p:ph idx="1"/>
          </p:nvPr>
        </p:nvSpPr>
        <p:spPr/>
        <p:txBody>
          <a:bodyPr>
            <a:normAutofit fontScale="77500" lnSpcReduction="20000"/>
          </a:bodyPr>
          <a:lstStyle/>
          <a:p>
            <a:pPr fontAlgn="auto">
              <a:spcAft>
                <a:spcPts val="0"/>
              </a:spcAft>
              <a:defRPr/>
            </a:pPr>
            <a:r>
              <a:rPr lang="fr-FR"/>
              <a:t>RDF XML</a:t>
            </a:r>
          </a:p>
          <a:p>
            <a:pPr lvl="1" fontAlgn="auto">
              <a:spcAft>
                <a:spcPts val="0"/>
              </a:spcAft>
              <a:defRPr/>
            </a:pPr>
            <a:r>
              <a:rPr lang="fr-FR">
                <a:cs typeface="Courier New" pitchFamily="49" charset="0"/>
              </a:rPr>
              <a:t> Est une recommandation du W3C écrite en XML permettant de décrire les ressources sur le Web. Format d'expression (s</a:t>
            </a:r>
            <a:r>
              <a:rPr lang="fr-FR"/>
              <a:t>érialisation) officiel XML du RDF</a:t>
            </a:r>
          </a:p>
          <a:p>
            <a:pPr fontAlgn="auto">
              <a:spcAft>
                <a:spcPts val="0"/>
              </a:spcAft>
              <a:defRPr/>
            </a:pPr>
            <a:r>
              <a:rPr lang="fr-FR"/>
              <a:t>Racine RDF : &lt;RDF&gt;</a:t>
            </a:r>
          </a:p>
          <a:p>
            <a:pPr lvl="1" fontAlgn="auto">
              <a:spcAft>
                <a:spcPts val="0"/>
              </a:spcAft>
              <a:defRPr/>
            </a:pPr>
            <a:r>
              <a:rPr lang="fr-FR">
                <a:cs typeface="Courier New" pitchFamily="49" charset="0"/>
              </a:rPr>
              <a:t> La racine des documents RDF est &lt;RDF&gt; (majuscules)</a:t>
            </a:r>
          </a:p>
          <a:p>
            <a:pPr lvl="1" fontAlgn="auto">
              <a:spcAft>
                <a:spcPts val="0"/>
              </a:spcAft>
              <a:defRPr/>
            </a:pPr>
            <a:r>
              <a:rPr lang="fr-FR">
                <a:cs typeface="Courier New" pitchFamily="49" charset="0"/>
              </a:rPr>
              <a:t> On lui affecte habituellement le namespace suivants (d'étiquette rdf)</a:t>
            </a:r>
          </a:p>
          <a:p>
            <a:pPr lvl="2" fontAlgn="auto">
              <a:spcAft>
                <a:spcPts val="0"/>
              </a:spcAft>
              <a:defRPr/>
            </a:pPr>
            <a:r>
              <a:rPr lang="fr-FR">
                <a:cs typeface="Courier New" pitchFamily="49" charset="0"/>
              </a:rPr>
              <a:t> &lt;rdf:RDF xmlns:rdf="http://www.w3.org/1999/02/22-rdf-syntax-ns#" …</a:t>
            </a:r>
          </a:p>
          <a:p>
            <a:pPr fontAlgn="auto">
              <a:spcAft>
                <a:spcPts val="0"/>
              </a:spcAft>
              <a:defRPr/>
            </a:pPr>
            <a:r>
              <a:rPr lang="fr-FR"/>
              <a:t>Online validator</a:t>
            </a:r>
          </a:p>
          <a:p>
            <a:pPr lvl="1" fontAlgn="auto">
              <a:spcAft>
                <a:spcPts val="0"/>
              </a:spcAft>
              <a:defRPr/>
            </a:pPr>
            <a:r>
              <a:rPr lang="fr-FR"/>
              <a:t> On peut valider les documents RDF en ligne sur le site du W3C :</a:t>
            </a:r>
          </a:p>
          <a:p>
            <a:pPr lvl="2" fontAlgn="auto">
              <a:spcAft>
                <a:spcPts val="0"/>
              </a:spcAft>
              <a:defRPr/>
            </a:pPr>
            <a:r>
              <a:rPr lang="fr-FR">
                <a:cs typeface="Courier New" pitchFamily="49" charset="0"/>
              </a:rPr>
              <a:t> http://www.w3.org/RDF/Validator/</a:t>
            </a:r>
          </a:p>
          <a:p>
            <a:pPr fontAlgn="auto">
              <a:spcAft>
                <a:spcPts val="0"/>
              </a:spcAft>
              <a:defRPr/>
            </a:pPr>
            <a:r>
              <a:rPr lang="fr-FR"/>
              <a:t>RDF Schema (RDFS)</a:t>
            </a:r>
          </a:p>
          <a:p>
            <a:pPr lvl="1" fontAlgn="auto">
              <a:spcAft>
                <a:spcPts val="0"/>
              </a:spcAft>
              <a:defRPr/>
            </a:pPr>
            <a:r>
              <a:rPr lang="fr-FR"/>
              <a:t> On peut spécifier des schémas RDF qui fonctionnent comme les classes en OO</a:t>
            </a:r>
            <a:endParaRPr lang="fr-FR">
              <a:cs typeface="Courier New" pitchFamily="49" charset="0"/>
            </a:endParaRPr>
          </a:p>
        </p:txBody>
      </p:sp>
      <p:sp>
        <p:nvSpPr>
          <p:cNvPr id="5" name="Rectangle 13">
            <a:extLst>
              <a:ext uri="{FF2B5EF4-FFF2-40B4-BE49-F238E27FC236}">
                <a16:creationId xmlns:a16="http://schemas.microsoft.com/office/drawing/2014/main" id="{5AAD75A8-BAFB-4123-BF2C-B440FBB5590E}"/>
              </a:ext>
            </a:extLst>
          </p:cNvPr>
          <p:cNvSpPr>
            <a:spLocks noGrp="1" noChangeArrowheads="1"/>
          </p:cNvSpPr>
          <p:nvPr>
            <p:ph type="sldNum" sz="quarter" idx="12"/>
          </p:nvPr>
        </p:nvSpPr>
        <p:spPr/>
        <p:txBody>
          <a:bodyPr/>
          <a:lstStyle/>
          <a:p>
            <a:pPr>
              <a:defRPr/>
            </a:pPr>
            <a:fld id="{BB79AEF7-0260-49C7-A33A-86698316F693}" type="slidenum">
              <a:rPr lang="fr-FR"/>
              <a:pPr>
                <a:defRPr/>
              </a:pPr>
              <a:t>148</a:t>
            </a:fld>
            <a:endParaRPr lang="fr-FR"/>
          </a:p>
        </p:txBody>
      </p:sp>
      <p:sp>
        <p:nvSpPr>
          <p:cNvPr id="327687" name="Text Box 4">
            <a:extLst>
              <a:ext uri="{FF2B5EF4-FFF2-40B4-BE49-F238E27FC236}">
                <a16:creationId xmlns:a16="http://schemas.microsoft.com/office/drawing/2014/main" id="{2954508E-E219-46EF-A8CD-AB9EA9AAB621}"/>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Validation de documents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a:extLst>
              <a:ext uri="{FF2B5EF4-FFF2-40B4-BE49-F238E27FC236}">
                <a16:creationId xmlns:a16="http://schemas.microsoft.com/office/drawing/2014/main" id="{FD43996E-32D5-46B0-B89E-1875DE8E15EA}"/>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Les espaces de nom</a:t>
            </a:r>
          </a:p>
        </p:txBody>
      </p:sp>
      <p:sp>
        <p:nvSpPr>
          <p:cNvPr id="117764" name="Rectangle 3">
            <a:extLst>
              <a:ext uri="{FF2B5EF4-FFF2-40B4-BE49-F238E27FC236}">
                <a16:creationId xmlns:a16="http://schemas.microsoft.com/office/drawing/2014/main" id="{22700E3A-9826-4516-8CAB-7AF71B65473D}"/>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ea typeface="MS Mincho" pitchFamily="49" charset="-128"/>
              </a:rPr>
              <a:t>Utilisation des espaces de nom</a:t>
            </a:r>
          </a:p>
          <a:p>
            <a:pPr lvl="1" fontAlgn="auto">
              <a:spcAft>
                <a:spcPts val="0"/>
              </a:spcAft>
              <a:defRPr/>
            </a:pPr>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fontAlgn="auto">
              <a:spcAft>
                <a:spcPts val="0"/>
              </a:spcAft>
              <a:defRPr/>
            </a:pPr>
            <a:r>
              <a:rPr lang="fr-FR" dirty="0">
                <a:ea typeface="MS Mincho" pitchFamily="49" charset="-128"/>
              </a:rPr>
              <a:t> </a:t>
            </a:r>
            <a:r>
              <a:rPr lang="fr-FR" dirty="0"/>
              <a:t>Sur le Web, le namespace prend généralement la forme d’une URI ou URN (mais ce n’est pas obligatoire)</a:t>
            </a:r>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fontAlgn="auto">
              <a:spcAft>
                <a:spcPts val="0"/>
              </a:spcAft>
              <a:defRPr/>
            </a:pPr>
            <a:r>
              <a:rPr lang="fr-FR" dirty="0">
                <a:ea typeface="MS Mincho" pitchFamily="49" charset="-128"/>
              </a:rPr>
              <a:t>Les préfixes</a:t>
            </a:r>
          </a:p>
          <a:p>
            <a:pPr lvl="1" fontAlgn="auto">
              <a:spcAft>
                <a:spcPts val="0"/>
              </a:spcAft>
              <a:defRPr/>
            </a:pPr>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fontAlgn="auto">
              <a:spcAft>
                <a:spcPts val="0"/>
              </a:spcAft>
              <a:defRPr/>
            </a:pPr>
            <a:r>
              <a:rPr lang="fr-FR" dirty="0"/>
              <a:t> Préfixes multiples : </a:t>
            </a:r>
          </a:p>
        </p:txBody>
      </p:sp>
      <p:sp>
        <p:nvSpPr>
          <p:cNvPr id="6" name="Rectangle 13">
            <a:extLst>
              <a:ext uri="{FF2B5EF4-FFF2-40B4-BE49-F238E27FC236}">
                <a16:creationId xmlns:a16="http://schemas.microsoft.com/office/drawing/2014/main" id="{B8373DC4-0A7E-422F-B82F-F25711A873AF}"/>
              </a:ext>
            </a:extLst>
          </p:cNvPr>
          <p:cNvSpPr>
            <a:spLocks noGrp="1" noChangeArrowheads="1"/>
          </p:cNvSpPr>
          <p:nvPr>
            <p:ph type="sldNum" sz="quarter" idx="12"/>
          </p:nvPr>
        </p:nvSpPr>
        <p:spPr/>
        <p:txBody>
          <a:bodyPr>
            <a:normAutofit/>
          </a:bodyPr>
          <a:lstStyle/>
          <a:p>
            <a:pPr>
              <a:defRPr/>
            </a:pPr>
            <a:fld id="{D4C1D2B4-0BDC-4729-86D4-8F81F05F2D96}" type="slidenum">
              <a:rPr lang="fr-FR"/>
              <a:pPr>
                <a:defRPr/>
              </a:pPr>
              <a:t>149</a:t>
            </a:fld>
            <a:endParaRPr lang="fr-FR"/>
          </a:p>
        </p:txBody>
      </p:sp>
      <p:sp>
        <p:nvSpPr>
          <p:cNvPr id="117762" name="Rectangle 13">
            <a:extLst>
              <a:ext uri="{FF2B5EF4-FFF2-40B4-BE49-F238E27FC236}">
                <a16:creationId xmlns:a16="http://schemas.microsoft.com/office/drawing/2014/main" id="{C5567578-5AED-4D56-8908-063129FB4E00}"/>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3DB96BC3-64C8-4A7D-86DD-97A3E2969D3F}" type="slidenum">
              <a:rPr lang="fr-FR" sz="1200">
                <a:solidFill>
                  <a:schemeClr val="tx1">
                    <a:tint val="75000"/>
                  </a:schemeClr>
                </a:solidFill>
                <a:latin typeface="+mn-lt"/>
              </a:rPr>
              <a:pPr algn="ctr" eaLnBrk="1" fontAlgn="auto" hangingPunct="1">
                <a:spcBef>
                  <a:spcPts val="0"/>
                </a:spcBef>
                <a:spcAft>
                  <a:spcPts val="0"/>
                </a:spcAft>
                <a:defRPr/>
              </a:pPr>
              <a:t>149</a:t>
            </a:fld>
            <a:endParaRPr lang="fr-FR" sz="1200" dirty="0">
              <a:solidFill>
                <a:schemeClr val="tx1">
                  <a:tint val="75000"/>
                </a:schemeClr>
              </a:solidFill>
              <a:latin typeface="+mn-lt"/>
            </a:endParaRPr>
          </a:p>
        </p:txBody>
      </p:sp>
      <p:sp>
        <p:nvSpPr>
          <p:cNvPr id="7" name="ZoneTexte 6">
            <a:extLst>
              <a:ext uri="{FF2B5EF4-FFF2-40B4-BE49-F238E27FC236}">
                <a16:creationId xmlns:a16="http://schemas.microsoft.com/office/drawing/2014/main" id="{E69E88F0-39CE-4AD6-9302-8E4438FEDBF8}"/>
              </a:ext>
            </a:extLst>
          </p:cNvPr>
          <p:cNvSpPr txBox="1"/>
          <p:nvPr/>
        </p:nvSpPr>
        <p:spPr>
          <a:xfrm>
            <a:off x="3143250" y="3714750"/>
            <a:ext cx="4687888" cy="141605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0" lvl="1" eaLnBrk="1" fontAlgn="auto" hangingPunct="1">
              <a:spcBef>
                <a:spcPts val="0"/>
              </a:spcBef>
              <a:spcAft>
                <a:spcPts val="0"/>
              </a:spcAft>
              <a:defRPr/>
            </a:pPr>
            <a:r>
              <a:rPr lang="fr-FR" sz="1200" b="1" i="1" u="sng" dirty="0">
                <a:solidFill>
                  <a:schemeClr val="tx1"/>
                </a:solidFill>
              </a:rPr>
              <a:t>Code XML :</a:t>
            </a:r>
          </a:p>
          <a:p>
            <a:pPr marL="0" lvl="1" eaLnBrk="1" fontAlgn="auto" hangingPunct="1">
              <a:spcBef>
                <a:spcPts val="0"/>
              </a:spcBef>
              <a:spcAft>
                <a:spcPts val="0"/>
              </a:spcAft>
              <a:defRPr/>
            </a:pPr>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eaLnBrk="1" fontAlgn="auto" hangingPunct="1">
              <a:spcBef>
                <a:spcPts val="0"/>
              </a:spcBef>
              <a:spcAft>
                <a:spcPts val="0"/>
              </a:spcAft>
              <a:defRPr/>
            </a:pPr>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eaLnBrk="1" fontAlgn="auto" hangingPunct="1">
              <a:spcBef>
                <a:spcPts val="0"/>
              </a:spcBef>
              <a:spcAft>
                <a:spcPts val="0"/>
              </a:spcAft>
              <a:defRPr/>
            </a:pPr>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eaLnBrk="1" fontAlgn="auto" hangingPunct="1">
              <a:spcBef>
                <a:spcPts val="0"/>
              </a:spcBef>
              <a:spcAft>
                <a:spcPts val="0"/>
              </a:spcAft>
              <a:defRPr/>
            </a:pPr>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a:extLst>
              <a:ext uri="{FF2B5EF4-FFF2-40B4-BE49-F238E27FC236}">
                <a16:creationId xmlns:a16="http://schemas.microsoft.com/office/drawing/2014/main" id="{2A9164F5-6F9E-495A-8496-A3F3C9A3F25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Web 2.0, bonnes pratiques</a:t>
            </a:r>
          </a:p>
        </p:txBody>
      </p:sp>
      <p:sp>
        <p:nvSpPr>
          <p:cNvPr id="55301" name="Rectangle 3">
            <a:extLst>
              <a:ext uri="{FF2B5EF4-FFF2-40B4-BE49-F238E27FC236}">
                <a16:creationId xmlns:a16="http://schemas.microsoft.com/office/drawing/2014/main" id="{4494BC66-882A-4BD9-8214-B79AEB0FD5A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marL="0" indent="0">
              <a:buFont typeface="Arial" panose="020B0604020202020204" pitchFamily="34" charset="0"/>
              <a:buNone/>
            </a:pPr>
            <a:r>
              <a:rPr lang="fr-FR" altLang="fr-FR" b="1"/>
              <a:t>Séparation des technologie selon leur usage :</a:t>
            </a:r>
          </a:p>
          <a:p>
            <a:pPr lvl="1"/>
            <a:r>
              <a:rPr lang="fr-FR" altLang="fr-FR" b="1"/>
              <a:t>Contenu</a:t>
            </a:r>
            <a:r>
              <a:rPr lang="fr-FR" altLang="fr-FR"/>
              <a:t> (HTML, XHTML, XML, texte, JSON…)</a:t>
            </a:r>
          </a:p>
          <a:p>
            <a:pPr lvl="1"/>
            <a:endParaRPr lang="fr-FR" altLang="fr-FR"/>
          </a:p>
          <a:p>
            <a:pPr lvl="1"/>
            <a:r>
              <a:rPr lang="fr-FR" altLang="fr-FR" b="1"/>
              <a:t>Mise en forme</a:t>
            </a:r>
            <a:r>
              <a:rPr lang="fr-FR" altLang="fr-FR"/>
              <a:t> (CSS, XSL-T, graphiques, SVG, Adobe Flash…)</a:t>
            </a:r>
          </a:p>
          <a:p>
            <a:pPr lvl="1"/>
            <a:endParaRPr lang="fr-FR" altLang="fr-FR"/>
          </a:p>
          <a:p>
            <a:pPr lvl="1"/>
            <a:r>
              <a:rPr lang="fr-FR" altLang="fr-FR" b="1" u="sng"/>
              <a:t>Formats d'échanges</a:t>
            </a:r>
            <a:r>
              <a:rPr lang="fr-FR" altLang="fr-FR"/>
              <a:t> (SOAP, REST, binaire, XSL-FO…)</a:t>
            </a:r>
          </a:p>
          <a:p>
            <a:pPr lvl="1"/>
            <a:endParaRPr lang="fr-FR" altLang="fr-FR"/>
          </a:p>
          <a:p>
            <a:pPr lvl="1"/>
            <a:r>
              <a:rPr lang="fr-FR" altLang="fr-FR" b="1" u="sng"/>
              <a:t>Interactivité</a:t>
            </a:r>
            <a:r>
              <a:rPr lang="fr-FR" altLang="fr-FR"/>
              <a:t> côté </a:t>
            </a:r>
            <a:r>
              <a:rPr lang="fr-FR" altLang="fr-FR" b="1" u="sng"/>
              <a:t>client</a:t>
            </a:r>
            <a:r>
              <a:rPr lang="fr-FR" altLang="fr-FR"/>
              <a:t> (JS, Flash Player, JVM…)</a:t>
            </a:r>
          </a:p>
          <a:p>
            <a:pPr lvl="1"/>
            <a:endParaRPr lang="fr-FR" altLang="fr-FR"/>
          </a:p>
        </p:txBody>
      </p:sp>
      <p:sp>
        <p:nvSpPr>
          <p:cNvPr id="5" name="Rectangle 13">
            <a:extLst>
              <a:ext uri="{FF2B5EF4-FFF2-40B4-BE49-F238E27FC236}">
                <a16:creationId xmlns:a16="http://schemas.microsoft.com/office/drawing/2014/main" id="{183C348E-2C7A-4A05-B940-A71A871E127F}"/>
              </a:ext>
            </a:extLst>
          </p:cNvPr>
          <p:cNvSpPr>
            <a:spLocks noGrp="1" noChangeArrowheads="1"/>
          </p:cNvSpPr>
          <p:nvPr>
            <p:ph type="sldNum" sz="quarter" idx="12"/>
          </p:nvPr>
        </p:nvSpPr>
        <p:spPr/>
        <p:txBody>
          <a:bodyPr/>
          <a:lstStyle/>
          <a:p>
            <a:pPr>
              <a:defRPr/>
            </a:pPr>
            <a:fld id="{B3C9C1C8-C8F9-42D3-85EA-4E4826A1B6FB}" type="slidenum">
              <a:rPr lang="fr-FR"/>
              <a:pPr>
                <a:defRPr/>
              </a:pPr>
              <a:t>15</a:t>
            </a:fld>
            <a:endParaRPr lang="fr-F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a:extLst>
              <a:ext uri="{FF2B5EF4-FFF2-40B4-BE49-F238E27FC236}">
                <a16:creationId xmlns:a16="http://schemas.microsoft.com/office/drawing/2014/main" id="{C73D0CB9-0996-4B20-923E-246372F3F67A}"/>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Les espaces de nom</a:t>
            </a:r>
          </a:p>
        </p:txBody>
      </p:sp>
      <p:sp>
        <p:nvSpPr>
          <p:cNvPr id="118788" name="Rectangle 1027">
            <a:extLst>
              <a:ext uri="{FF2B5EF4-FFF2-40B4-BE49-F238E27FC236}">
                <a16:creationId xmlns:a16="http://schemas.microsoft.com/office/drawing/2014/main" id="{01894BD1-2188-41E1-8469-4955D0445080}"/>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La portée d'un espace de nom :</a:t>
            </a:r>
          </a:p>
          <a:p>
            <a:pPr lvl="1" fontAlgn="auto">
              <a:spcAft>
                <a:spcPts val="0"/>
              </a:spcAft>
              <a:defRPr/>
            </a:pPr>
            <a:r>
              <a:rPr lang="fr-FR" dirty="0"/>
              <a:t> Portée (</a:t>
            </a:r>
            <a:r>
              <a:rPr lang="fr-FR" dirty="0" err="1"/>
              <a:t>scoping</a:t>
            </a:r>
            <a:r>
              <a:rPr lang="fr-FR" dirty="0"/>
              <a:t>): de la balise de déclaration à celle de fin (sauf autres zones ns)</a:t>
            </a:r>
          </a:p>
          <a:p>
            <a:pPr lvl="1" fontAlgn="auto">
              <a:spcAft>
                <a:spcPts val="0"/>
              </a:spcAft>
              <a:defRPr/>
            </a:pPr>
            <a:endParaRPr lang="fr-FR" sz="1400" dirty="0"/>
          </a:p>
          <a:p>
            <a:pPr lvl="1" fontAlgn="auto">
              <a:spcAft>
                <a:spcPts val="0"/>
              </a:spcAft>
              <a:defRPr/>
            </a:pPr>
            <a:r>
              <a:rPr lang="fr-FR" dirty="0"/>
              <a:t> Default namespace : </a:t>
            </a:r>
          </a:p>
          <a:p>
            <a:pPr lvl="1" fontAlgn="auto">
              <a:spcAft>
                <a:spcPts val="0"/>
              </a:spcAft>
              <a:defRPr/>
            </a:pPr>
            <a:endParaRPr lang="fr-FR" dirty="0"/>
          </a:p>
          <a:p>
            <a:pPr lvl="2" fontAlgn="auto">
              <a:spcAft>
                <a:spcPts val="0"/>
              </a:spcAft>
              <a:defRPr/>
            </a:pPr>
            <a:r>
              <a:rPr lang="fr-FR" dirty="0"/>
              <a:t>balises préfixées</a:t>
            </a:r>
          </a:p>
          <a:p>
            <a:pPr lvl="2" fontAlgn="auto">
              <a:spcAft>
                <a:spcPts val="0"/>
              </a:spcAft>
              <a:buFont typeface="Arial" panose="020B0604020202020204" pitchFamily="34" charset="0"/>
              <a:buNone/>
              <a:defRPr/>
            </a:pPr>
            <a:r>
              <a:rPr lang="fr-FR" dirty="0"/>
              <a:t>	 pas attributs</a:t>
            </a:r>
          </a:p>
          <a:p>
            <a:pPr lvl="1" fontAlgn="auto">
              <a:spcAft>
                <a:spcPts val="0"/>
              </a:spcAft>
              <a:defRPr/>
            </a:pPr>
            <a:endParaRPr lang="fr-FR" dirty="0"/>
          </a:p>
          <a:p>
            <a:pPr lvl="1" fontAlgn="auto">
              <a:spcAft>
                <a:spcPts val="0"/>
              </a:spcAft>
              <a:defRPr/>
            </a:pPr>
            <a:endParaRPr lang="fr-FR" dirty="0"/>
          </a:p>
          <a:p>
            <a:pPr lvl="1" fontAlgn="auto">
              <a:spcAft>
                <a:spcPts val="0"/>
              </a:spcAft>
              <a:defRPr/>
            </a:pPr>
            <a:r>
              <a:rPr lang="fr-FR" dirty="0"/>
              <a:t> Unicité du ns : 2 ns ayant la même valeur sont considérés identiques. </a:t>
            </a:r>
            <a:br>
              <a:rPr lang="fr-FR" dirty="0"/>
            </a:br>
            <a:r>
              <a:rPr lang="fr-FR" dirty="0"/>
              <a:t>ex: </a:t>
            </a:r>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marL="2771775" lvl="3" indent="-200025" fontAlgn="auto">
              <a:spcAft>
                <a:spcPts val="0"/>
              </a:spcAft>
              <a:defRPr/>
            </a:pPr>
            <a:r>
              <a:rPr lang="fr-FR" dirty="0"/>
              <a:t>(a non-préfixé car attribut)</a:t>
            </a:r>
          </a:p>
        </p:txBody>
      </p:sp>
      <p:sp>
        <p:nvSpPr>
          <p:cNvPr id="6" name="Rectangle 13">
            <a:extLst>
              <a:ext uri="{FF2B5EF4-FFF2-40B4-BE49-F238E27FC236}">
                <a16:creationId xmlns:a16="http://schemas.microsoft.com/office/drawing/2014/main" id="{FBAD05ED-6851-445E-9F03-4ADBF04B22FE}"/>
              </a:ext>
            </a:extLst>
          </p:cNvPr>
          <p:cNvSpPr>
            <a:spLocks noGrp="1" noChangeArrowheads="1"/>
          </p:cNvSpPr>
          <p:nvPr>
            <p:ph type="sldNum" sz="quarter" idx="12"/>
          </p:nvPr>
        </p:nvSpPr>
        <p:spPr/>
        <p:txBody>
          <a:bodyPr>
            <a:normAutofit/>
          </a:bodyPr>
          <a:lstStyle/>
          <a:p>
            <a:pPr>
              <a:defRPr/>
            </a:pPr>
            <a:fld id="{B33A7DBB-80F8-4204-BB70-D59FD7E18AEA}" type="slidenum">
              <a:rPr lang="fr-FR"/>
              <a:pPr>
                <a:defRPr/>
              </a:pPr>
              <a:t>150</a:t>
            </a:fld>
            <a:endParaRPr lang="fr-FR"/>
          </a:p>
        </p:txBody>
      </p:sp>
      <p:sp>
        <p:nvSpPr>
          <p:cNvPr id="118786" name="Rectangle 13">
            <a:extLst>
              <a:ext uri="{FF2B5EF4-FFF2-40B4-BE49-F238E27FC236}">
                <a16:creationId xmlns:a16="http://schemas.microsoft.com/office/drawing/2014/main" id="{5AE099CA-1597-4003-8565-F8BE58824B7E}"/>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AA96835B-7C05-4CEA-BEC1-4A9972613B4D}" type="slidenum">
              <a:rPr lang="fr-FR" sz="1200">
                <a:solidFill>
                  <a:schemeClr val="tx1">
                    <a:tint val="75000"/>
                  </a:schemeClr>
                </a:solidFill>
                <a:latin typeface="+mn-lt"/>
              </a:rPr>
              <a:pPr algn="ctr" eaLnBrk="1" fontAlgn="auto" hangingPunct="1">
                <a:spcBef>
                  <a:spcPts val="0"/>
                </a:spcBef>
                <a:spcAft>
                  <a:spcPts val="0"/>
                </a:spcAft>
                <a:defRPr/>
              </a:pPr>
              <a:t>150</a:t>
            </a:fld>
            <a:endParaRPr lang="fr-FR" sz="1200">
              <a:solidFill>
                <a:schemeClr val="tx1">
                  <a:tint val="75000"/>
                </a:schemeClr>
              </a:solidFill>
              <a:latin typeface="+mn-lt"/>
            </a:endParaRPr>
          </a:p>
        </p:txBody>
      </p:sp>
      <p:sp>
        <p:nvSpPr>
          <p:cNvPr id="7" name="ZoneTexte 6">
            <a:extLst>
              <a:ext uri="{FF2B5EF4-FFF2-40B4-BE49-F238E27FC236}">
                <a16:creationId xmlns:a16="http://schemas.microsoft.com/office/drawing/2014/main" id="{267EC2EE-A00D-4113-8F84-121CEA0BE4D8}"/>
              </a:ext>
            </a:extLst>
          </p:cNvPr>
          <p:cNvSpPr txBox="1"/>
          <p:nvPr/>
        </p:nvSpPr>
        <p:spPr>
          <a:xfrm>
            <a:off x="3708400" y="2565400"/>
            <a:ext cx="5327650" cy="120015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fr-FR" i="1" dirty="0"/>
              <a:t>&lt;book </a:t>
            </a:r>
            <a:r>
              <a:rPr lang="fr-FR" b="1" i="1" dirty="0" err="1"/>
              <a:t>xmlns</a:t>
            </a:r>
            <a:r>
              <a:rPr lang="fr-FR" i="1" dirty="0"/>
              <a:t>="…" </a:t>
            </a:r>
            <a:r>
              <a:rPr lang="fr-FR" b="1" i="1" dirty="0" err="1"/>
              <a:t>xmlns:isbn</a:t>
            </a:r>
            <a:r>
              <a:rPr lang="fr-FR" i="1" dirty="0"/>
              <a:t>="…"&gt; </a:t>
            </a:r>
          </a:p>
          <a:p>
            <a:pPr eaLnBrk="1" fontAlgn="auto" hangingPunct="1">
              <a:spcBef>
                <a:spcPts val="0"/>
              </a:spcBef>
              <a:spcAft>
                <a:spcPts val="0"/>
              </a:spcAft>
              <a:defRPr/>
            </a:pPr>
            <a:r>
              <a:rPr lang="fr-FR" i="1" dirty="0"/>
              <a:t>	&lt;</a:t>
            </a:r>
            <a:r>
              <a:rPr lang="fr-FR" i="1" dirty="0" err="1"/>
              <a:t>title</a:t>
            </a:r>
            <a:r>
              <a:rPr lang="fr-FR" i="1" dirty="0"/>
              <a:t>…&gt;… &lt;/</a:t>
            </a:r>
            <a:r>
              <a:rPr lang="fr-FR" i="1" dirty="0" err="1"/>
              <a:t>title</a:t>
            </a:r>
            <a:r>
              <a:rPr lang="fr-FR" i="1" dirty="0"/>
              <a:t>&gt; </a:t>
            </a:r>
          </a:p>
          <a:p>
            <a:pPr eaLnBrk="1" fontAlgn="auto" hangingPunct="1">
              <a:spcBef>
                <a:spcPts val="0"/>
              </a:spcBef>
              <a:spcAft>
                <a:spcPts val="0"/>
              </a:spcAft>
              <a:defRPr/>
            </a:pPr>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pPr eaLnBrk="1" fontAlgn="auto" hangingPunct="1">
              <a:spcBef>
                <a:spcPts val="0"/>
              </a:spcBef>
              <a:spcAft>
                <a:spcPts val="0"/>
              </a:spcAft>
              <a:defRPr/>
            </a:pPr>
            <a:r>
              <a:rPr lang="fr-FR" i="1" dirty="0"/>
              <a:t>&lt;/book&gt;</a:t>
            </a:r>
            <a:endParaRPr lang="fr-FR" dirty="0"/>
          </a:p>
        </p:txBody>
      </p:sp>
      <p:sp>
        <p:nvSpPr>
          <p:cNvPr id="8" name="Rectangle 7">
            <a:extLst>
              <a:ext uri="{FF2B5EF4-FFF2-40B4-BE49-F238E27FC236}">
                <a16:creationId xmlns:a16="http://schemas.microsoft.com/office/drawing/2014/main" id="{5F8962B4-957A-42BE-9629-5449E8C3335A}"/>
              </a:ext>
            </a:extLst>
          </p:cNvPr>
          <p:cNvSpPr/>
          <p:nvPr/>
        </p:nvSpPr>
        <p:spPr>
          <a:xfrm>
            <a:off x="539750" y="4810125"/>
            <a:ext cx="7993063" cy="922338"/>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pPr eaLnBrk="1" fontAlgn="auto" hangingPunct="1">
              <a:spcBef>
                <a:spcPts val="0"/>
              </a:spcBef>
              <a:spcAft>
                <a:spcPts val="0"/>
              </a:spcAft>
              <a:defRPr/>
            </a:pPr>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a:extLst>
              <a:ext uri="{FF2B5EF4-FFF2-40B4-BE49-F238E27FC236}">
                <a16:creationId xmlns:a16="http://schemas.microsoft.com/office/drawing/2014/main" id="{4D988F77-7B3B-474C-8268-18E569D47CA4}"/>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Les espaces de nom</a:t>
            </a:r>
          </a:p>
        </p:txBody>
      </p:sp>
      <p:sp>
        <p:nvSpPr>
          <p:cNvPr id="119812" name="Rectangle 3">
            <a:extLst>
              <a:ext uri="{FF2B5EF4-FFF2-40B4-BE49-F238E27FC236}">
                <a16:creationId xmlns:a16="http://schemas.microsoft.com/office/drawing/2014/main" id="{31734CE5-FED9-48BA-A97F-EA1F0DD9F4DB}"/>
              </a:ext>
            </a:extLst>
          </p:cNvPr>
          <p:cNvSpPr>
            <a:spLocks noGrp="1" noChangeArrowheads="1"/>
          </p:cNvSpPr>
          <p:nvPr>
            <p:ph idx="1"/>
          </p:nvPr>
        </p:nvSpPr>
        <p:spPr/>
        <p:txBody>
          <a:bodyPr>
            <a:normAutofit lnSpcReduction="10000"/>
          </a:bodyPr>
          <a:lstStyle/>
          <a:p>
            <a:pPr fontAlgn="auto">
              <a:spcAft>
                <a:spcPts val="0"/>
              </a:spcAft>
              <a:defRPr/>
            </a:pPr>
            <a:r>
              <a:rPr lang="fr-FR" dirty="0"/>
              <a:t>Choisir le NS par défaut</a:t>
            </a:r>
          </a:p>
          <a:p>
            <a:pPr lvl="1" fontAlgn="auto">
              <a:spcAft>
                <a:spcPts val="0"/>
              </a:spcAft>
              <a:defRPr/>
            </a:pPr>
            <a:endParaRPr lang="fr-FR" dirty="0"/>
          </a:p>
          <a:p>
            <a:pPr lvl="1" fontAlgn="auto">
              <a:spcAft>
                <a:spcPts val="0"/>
              </a:spcAft>
              <a:defRPr/>
            </a:pPr>
            <a:r>
              <a:rPr lang="fr-FR" dirty="0"/>
              <a:t> attention au choix du NS par défaut, il n'est pas anodin</a:t>
            </a:r>
          </a:p>
          <a:p>
            <a:pPr lvl="1" fontAlgn="auto">
              <a:spcAft>
                <a:spcPts val="0"/>
              </a:spcAft>
              <a:defRPr/>
            </a:pPr>
            <a:endParaRPr lang="fr-FR" dirty="0"/>
          </a:p>
          <a:p>
            <a:pPr lvl="1" fontAlgn="auto">
              <a:spcAft>
                <a:spcPts val="0"/>
              </a:spcAft>
              <a:defRPr/>
            </a:pPr>
            <a:r>
              <a:rPr lang="fr-FR" dirty="0"/>
              <a:t> il est préférable de l'appliquer au document de sortie final en cas de transformation</a:t>
            </a:r>
          </a:p>
          <a:p>
            <a:pPr lvl="1" fontAlgn="auto">
              <a:spcAft>
                <a:spcPts val="0"/>
              </a:spcAft>
              <a:defRPr/>
            </a:pPr>
            <a:endParaRPr lang="fr-FR" dirty="0"/>
          </a:p>
          <a:p>
            <a:pPr lvl="1" fontAlgn="auto">
              <a:spcAft>
                <a:spcPts val="0"/>
              </a:spcAft>
              <a:defRPr/>
            </a:pPr>
            <a:r>
              <a:rPr lang="fr-FR" dirty="0"/>
              <a:t> ou, certains parseurs ne gérant pas bien les espaces de nom, il est préférable d'appliquer le NS par défaut à ce parseur</a:t>
            </a:r>
          </a:p>
        </p:txBody>
      </p:sp>
      <p:sp>
        <p:nvSpPr>
          <p:cNvPr id="6" name="Rectangle 13">
            <a:extLst>
              <a:ext uri="{FF2B5EF4-FFF2-40B4-BE49-F238E27FC236}">
                <a16:creationId xmlns:a16="http://schemas.microsoft.com/office/drawing/2014/main" id="{3163CBAB-1062-491B-BDC7-9D58712B8F31}"/>
              </a:ext>
            </a:extLst>
          </p:cNvPr>
          <p:cNvSpPr>
            <a:spLocks noGrp="1" noChangeArrowheads="1"/>
          </p:cNvSpPr>
          <p:nvPr>
            <p:ph type="sldNum" sz="quarter" idx="12"/>
          </p:nvPr>
        </p:nvSpPr>
        <p:spPr/>
        <p:txBody>
          <a:bodyPr>
            <a:normAutofit/>
          </a:bodyPr>
          <a:lstStyle/>
          <a:p>
            <a:pPr>
              <a:defRPr/>
            </a:pPr>
            <a:fld id="{F64ED2A7-CCBF-4841-A448-77E65358E3C3}" type="slidenum">
              <a:rPr lang="fr-FR"/>
              <a:pPr>
                <a:defRPr/>
              </a:pPr>
              <a:t>151</a:t>
            </a:fld>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EB2A7C6-C795-423D-A518-F864C13799E3}"/>
              </a:ext>
            </a:extLst>
          </p:cNvPr>
          <p:cNvSpPr>
            <a:spLocks noGrp="1"/>
          </p:cNvSpPr>
          <p:nvPr>
            <p:ph type="title"/>
          </p:nvPr>
        </p:nvSpPr>
        <p:spPr/>
        <p:txBody>
          <a:bodyPr/>
          <a:lstStyle/>
          <a:p>
            <a:pPr fontAlgn="auto">
              <a:spcAft>
                <a:spcPts val="0"/>
              </a:spcAft>
              <a:defRPr/>
            </a:pPr>
            <a:r>
              <a:rPr lang="fr-FR" dirty="0"/>
              <a:t>Sécurisation XML</a:t>
            </a:r>
          </a:p>
        </p:txBody>
      </p:sp>
      <p:sp>
        <p:nvSpPr>
          <p:cNvPr id="8" name="Espace réservé du texte 7">
            <a:extLst>
              <a:ext uri="{FF2B5EF4-FFF2-40B4-BE49-F238E27FC236}">
                <a16:creationId xmlns:a16="http://schemas.microsoft.com/office/drawing/2014/main" id="{793DF402-B318-4199-B822-F2A7466938C1}"/>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dirty="0"/>
              <a:t>XML la sécurité en plus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AutoShape 2">
            <a:extLst>
              <a:ext uri="{FF2B5EF4-FFF2-40B4-BE49-F238E27FC236}">
                <a16:creationId xmlns:a16="http://schemas.microsoft.com/office/drawing/2014/main" id="{17FAEED4-1CFE-4D17-9B19-ECBBB5C10DF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Protocoles de sécurisation XML</a:t>
            </a:r>
          </a:p>
        </p:txBody>
      </p:sp>
      <p:sp>
        <p:nvSpPr>
          <p:cNvPr id="337925" name="Rectangle 3">
            <a:extLst>
              <a:ext uri="{FF2B5EF4-FFF2-40B4-BE49-F238E27FC236}">
                <a16:creationId xmlns:a16="http://schemas.microsoft.com/office/drawing/2014/main" id="{72C18E49-A290-41F0-9045-62B57AB9C8C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HTTPS = HTTP Sécurisé = HTTP + SSL(TLS)</a:t>
            </a:r>
          </a:p>
          <a:p>
            <a:endParaRPr lang="fr-FR" altLang="fr-FR"/>
          </a:p>
          <a:p>
            <a:r>
              <a:rPr lang="fr-FR" altLang="fr-FR"/>
              <a:t>SSL (</a:t>
            </a:r>
            <a:r>
              <a:rPr lang="fr-FR" altLang="fr-FR" i="1"/>
              <a:t>Secured Socket Layer</a:t>
            </a:r>
            <a:r>
              <a:rPr lang="fr-FR" altLang="fr-FR"/>
              <a:t>, c5): SSL 2.0, SSL 3.0</a:t>
            </a:r>
          </a:p>
          <a:p>
            <a:endParaRPr lang="fr-FR" altLang="fr-FR"/>
          </a:p>
          <a:p>
            <a:r>
              <a:rPr lang="fr-FR" altLang="fr-FR"/>
              <a:t>TLS (</a:t>
            </a:r>
            <a:r>
              <a:rPr lang="fr-FR" altLang="fr-FR" i="1"/>
              <a:t>Transport Layer Security</a:t>
            </a:r>
            <a:r>
              <a:rPr lang="fr-FR" altLang="fr-FR"/>
              <a:t>, c5): TLS 1.0, TLS 1.1</a:t>
            </a:r>
          </a:p>
          <a:p>
            <a:endParaRPr lang="fr-FR" altLang="fr-FR"/>
          </a:p>
          <a:p>
            <a:r>
              <a:rPr lang="fr-FR" altLang="fr-FR"/>
              <a:t>Certificat = Carte d’identité authentifiée</a:t>
            </a:r>
            <a:endParaRPr lang="fr-FR" altLang="fr-FR">
              <a:cs typeface="Courier New" panose="02070309020205020404" pitchFamily="49" charset="0"/>
            </a:endParaRPr>
          </a:p>
        </p:txBody>
      </p:sp>
      <p:sp>
        <p:nvSpPr>
          <p:cNvPr id="5" name="Rectangle 13">
            <a:extLst>
              <a:ext uri="{FF2B5EF4-FFF2-40B4-BE49-F238E27FC236}">
                <a16:creationId xmlns:a16="http://schemas.microsoft.com/office/drawing/2014/main" id="{ACCF1A6C-9458-4283-9BA1-1838268B0548}"/>
              </a:ext>
            </a:extLst>
          </p:cNvPr>
          <p:cNvSpPr>
            <a:spLocks noGrp="1" noChangeArrowheads="1"/>
          </p:cNvSpPr>
          <p:nvPr>
            <p:ph type="sldNum" sz="quarter" idx="12"/>
          </p:nvPr>
        </p:nvSpPr>
        <p:spPr/>
        <p:txBody>
          <a:bodyPr/>
          <a:lstStyle/>
          <a:p>
            <a:pPr>
              <a:defRPr/>
            </a:pPr>
            <a:fld id="{A0F07BDD-82B9-4FEA-BB69-331210DAC9E5}" type="slidenum">
              <a:rPr lang="fr-FR"/>
              <a:pPr>
                <a:defRPr/>
              </a:pPr>
              <a:t>153</a:t>
            </a:fld>
            <a:endParaRPr lang="fr-F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a:extLst>
              <a:ext uri="{FF2B5EF4-FFF2-40B4-BE49-F238E27FC236}">
                <a16:creationId xmlns:a16="http://schemas.microsoft.com/office/drawing/2014/main" id="{AB7FD8D1-0C47-48E5-B32A-08759EE3499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2157571" name="Rectangle 3">
            <a:extLst>
              <a:ext uri="{FF2B5EF4-FFF2-40B4-BE49-F238E27FC236}">
                <a16:creationId xmlns:a16="http://schemas.microsoft.com/office/drawing/2014/main" id="{4E57DA25-6F86-4350-97CC-3B23E4E4C9A2}"/>
              </a:ext>
            </a:extLst>
          </p:cNvPr>
          <p:cNvSpPr>
            <a:spLocks noGrp="1" noChangeArrowheads="1"/>
          </p:cNvSpPr>
          <p:nvPr>
            <p:ph idx="1"/>
          </p:nvPr>
        </p:nvSpPr>
        <p:spPr/>
        <p:txBody>
          <a:bodyPr>
            <a:normAutofit fontScale="92500"/>
          </a:bodyPr>
          <a:lstStyle/>
          <a:p>
            <a:pPr fontAlgn="auto">
              <a:spcAft>
                <a:spcPts val="0"/>
              </a:spcAft>
              <a:defRPr/>
            </a:pPr>
            <a:r>
              <a:rPr lang="fr-FR" dirty="0"/>
              <a:t>XML </a:t>
            </a:r>
            <a:r>
              <a:rPr lang="fr-FR" dirty="0" err="1"/>
              <a:t>DSig</a:t>
            </a:r>
            <a:r>
              <a:rPr lang="fr-FR" dirty="0"/>
              <a:t> (Digital </a:t>
            </a:r>
            <a:r>
              <a:rPr lang="fr-FR" dirty="0" err="1"/>
              <a:t>SIGnature</a:t>
            </a:r>
            <a:r>
              <a:rPr lang="fr-FR" dirty="0"/>
              <a:t> = signature numérique)</a:t>
            </a:r>
          </a:p>
          <a:p>
            <a:pPr fontAlgn="auto">
              <a:spcAft>
                <a:spcPts val="0"/>
              </a:spcAft>
              <a:defRPr/>
            </a:pPr>
            <a:endParaRPr lang="fr-FR" dirty="0"/>
          </a:p>
          <a:p>
            <a:pPr lvl="1" fontAlgn="auto">
              <a:spcAft>
                <a:spcPts val="0"/>
              </a:spcAft>
              <a:defRPr/>
            </a:pPr>
            <a:r>
              <a:rPr lang="fr-FR" dirty="0"/>
              <a:t> Spécification XML pour créer des signatures numériques applicables à tout contenu numérique (XML y compris)</a:t>
            </a:r>
          </a:p>
          <a:p>
            <a:pPr lvl="1" fontAlgn="auto">
              <a:spcAft>
                <a:spcPts val="0"/>
              </a:spcAft>
              <a:defRPr/>
            </a:pPr>
            <a:endParaRPr lang="fr-FR" dirty="0"/>
          </a:p>
          <a:p>
            <a:pPr lvl="1" fontAlgn="auto">
              <a:spcAft>
                <a:spcPts val="0"/>
              </a:spcAft>
              <a:defRPr/>
            </a:pPr>
            <a:r>
              <a:rPr lang="fr-FR" dirty="0"/>
              <a:t>Prévenir la falsification (intermédiaire &amp; destinataire)</a:t>
            </a:r>
          </a:p>
          <a:p>
            <a:pPr lvl="1" fontAlgn="auto">
              <a:spcAft>
                <a:spcPts val="0"/>
              </a:spcAft>
              <a:defRPr/>
            </a:pPr>
            <a:endParaRPr lang="fr-FR" dirty="0"/>
          </a:p>
          <a:p>
            <a:pPr lvl="1" fontAlgn="auto">
              <a:spcAft>
                <a:spcPts val="0"/>
              </a:spcAft>
              <a:defRPr/>
            </a:pPr>
            <a:r>
              <a:rPr lang="fr-FR" dirty="0"/>
              <a:t>XML permet d'assurer des authentifications souples (portions de XML signées et d'autres ouvertes)</a:t>
            </a:r>
          </a:p>
          <a:p>
            <a:pPr lvl="1" fontAlgn="auto">
              <a:spcAft>
                <a:spcPts val="0"/>
              </a:spcAft>
              <a:defRPr/>
            </a:pPr>
            <a:endParaRPr lang="fr-FR" dirty="0"/>
          </a:p>
          <a:p>
            <a:pPr lvl="1" fontAlgn="auto">
              <a:spcAft>
                <a:spcPts val="0"/>
              </a:spcAft>
              <a:defRPr/>
            </a:pPr>
            <a:r>
              <a:rPr lang="fr-FR" dirty="0"/>
              <a:t>Basé XML</a:t>
            </a:r>
          </a:p>
          <a:p>
            <a:pPr lvl="1" fontAlgn="auto">
              <a:spcAft>
                <a:spcPts val="0"/>
              </a:spcAft>
              <a:defRPr/>
            </a:pPr>
            <a:endParaRPr lang="fr-FR" dirty="0"/>
          </a:p>
        </p:txBody>
      </p:sp>
      <p:sp>
        <p:nvSpPr>
          <p:cNvPr id="5" name="Rectangle 13">
            <a:extLst>
              <a:ext uri="{FF2B5EF4-FFF2-40B4-BE49-F238E27FC236}">
                <a16:creationId xmlns:a16="http://schemas.microsoft.com/office/drawing/2014/main" id="{333E3A04-67C8-4320-B5A7-2529CED71111}"/>
              </a:ext>
            </a:extLst>
          </p:cNvPr>
          <p:cNvSpPr>
            <a:spLocks noGrp="1" noChangeArrowheads="1"/>
          </p:cNvSpPr>
          <p:nvPr>
            <p:ph type="sldNum" sz="quarter" idx="12"/>
          </p:nvPr>
        </p:nvSpPr>
        <p:spPr/>
        <p:txBody>
          <a:bodyPr/>
          <a:lstStyle/>
          <a:p>
            <a:pPr>
              <a:defRPr/>
            </a:pPr>
            <a:fld id="{23CDF1EB-3CDB-4073-B097-96D65356C498}" type="slidenum">
              <a:rPr lang="fr-FR"/>
              <a:pPr>
                <a:defRPr/>
              </a:pPr>
              <a:t>154</a:t>
            </a:fld>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a:extLst>
              <a:ext uri="{FF2B5EF4-FFF2-40B4-BE49-F238E27FC236}">
                <a16:creationId xmlns:a16="http://schemas.microsoft.com/office/drawing/2014/main" id="{31E1E4C3-8108-42B4-97F0-0FDF85F5534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2021" name="Rectangle 3">
            <a:extLst>
              <a:ext uri="{FF2B5EF4-FFF2-40B4-BE49-F238E27FC236}">
                <a16:creationId xmlns:a16="http://schemas.microsoft.com/office/drawing/2014/main" id="{14EB4183-3066-4FF6-AF0C-397912EA439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XML DSig fonctionnalités </a:t>
            </a:r>
          </a:p>
          <a:p>
            <a:pPr lvl="1"/>
            <a:r>
              <a:rPr lang="fr-FR" altLang="fr-FR"/>
              <a:t>Signature de portions d’éléments</a:t>
            </a:r>
          </a:p>
          <a:p>
            <a:pPr lvl="2"/>
            <a:r>
              <a:rPr lang="fr-FR" altLang="fr-FR"/>
              <a:t>Modification partielle possible</a:t>
            </a:r>
          </a:p>
          <a:p>
            <a:pPr lvl="1"/>
            <a:r>
              <a:rPr lang="fr-FR" altLang="fr-FR"/>
              <a:t>Signature sur plusieurs ressources </a:t>
            </a:r>
          </a:p>
          <a:p>
            <a:pPr lvl="2"/>
            <a:r>
              <a:rPr lang="fr-FR" altLang="fr-FR"/>
              <a:t>Une page web + css + js +…</a:t>
            </a:r>
          </a:p>
          <a:p>
            <a:pPr lvl="1"/>
            <a:r>
              <a:rPr lang="fr-FR" altLang="fr-FR"/>
              <a:t>Signataires multiples</a:t>
            </a:r>
          </a:p>
          <a:p>
            <a:pPr lvl="2"/>
            <a:r>
              <a:rPr lang="fr-FR" altLang="fr-FR"/>
              <a:t>Offre train + hotel </a:t>
            </a:r>
          </a:p>
          <a:p>
            <a:pPr lvl="1"/>
            <a:r>
              <a:rPr lang="fr-FR" altLang="fr-FR"/>
              <a:t>Signature embarquée dans les échanges</a:t>
            </a:r>
          </a:p>
          <a:p>
            <a:pPr lvl="2"/>
            <a:r>
              <a:rPr lang="fr-FR" altLang="fr-FR"/>
              <a:t>SOAP request/response</a:t>
            </a:r>
          </a:p>
          <a:p>
            <a:pPr lvl="1"/>
            <a:r>
              <a:rPr lang="fr-FR" altLang="fr-FR"/>
              <a:t>Signature d’entitées externes</a:t>
            </a:r>
          </a:p>
        </p:txBody>
      </p:sp>
      <p:sp>
        <p:nvSpPr>
          <p:cNvPr id="5" name="Rectangle 13">
            <a:extLst>
              <a:ext uri="{FF2B5EF4-FFF2-40B4-BE49-F238E27FC236}">
                <a16:creationId xmlns:a16="http://schemas.microsoft.com/office/drawing/2014/main" id="{F4813540-743E-431A-A58A-3DCC1B78C322}"/>
              </a:ext>
            </a:extLst>
          </p:cNvPr>
          <p:cNvSpPr>
            <a:spLocks noGrp="1" noChangeArrowheads="1"/>
          </p:cNvSpPr>
          <p:nvPr>
            <p:ph type="sldNum" sz="quarter" idx="12"/>
          </p:nvPr>
        </p:nvSpPr>
        <p:spPr/>
        <p:txBody>
          <a:bodyPr/>
          <a:lstStyle/>
          <a:p>
            <a:pPr>
              <a:defRPr/>
            </a:pPr>
            <a:fld id="{4CDF3993-6ED8-485E-964D-C58049817F8D}" type="slidenum">
              <a:rPr lang="fr-FR"/>
              <a:pPr>
                <a:defRPr/>
              </a:pPr>
              <a:t>155</a:t>
            </a:fld>
            <a:endParaRPr lang="fr-F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E4F73-5D84-45E7-B08A-AA61694A734E}"/>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4069" name="Espace réservé du contenu 2">
            <a:extLst>
              <a:ext uri="{FF2B5EF4-FFF2-40B4-BE49-F238E27FC236}">
                <a16:creationId xmlns:a16="http://schemas.microsoft.com/office/drawing/2014/main" id="{813F0276-46BC-405B-9DC5-4FBCF6E1D505}"/>
              </a:ext>
            </a:extLst>
          </p:cNvPr>
          <p:cNvSpPr>
            <a:spLocks noGrp="1"/>
          </p:cNvSpPr>
          <p:nvPr>
            <p:ph sz="half" idx="1"/>
          </p:nvPr>
        </p:nvSpPr>
        <p:spPr bwMode="auto">
          <a:xfrm>
            <a:off x="214313" y="1071563"/>
            <a:ext cx="3429000" cy="5357812"/>
          </a:xfrm>
          <a:ln>
            <a:solidFill>
              <a:srgbClr val="D9D9D9"/>
            </a:solidFill>
            <a:miter lim="800000"/>
            <a:headEnd/>
            <a:tailEnd/>
          </a:ln>
        </p:spPr>
        <p:txBody>
          <a:bodyPr wrap="square" numCol="1" anchor="t" anchorCtr="0" compatLnSpc="1">
            <a:prstTxWarp prst="textNoShape">
              <a:avLst/>
            </a:prstTxWarp>
          </a:bodyPr>
          <a:lstStyle/>
          <a:p>
            <a:r>
              <a:rPr lang="fr-FR" altLang="fr-FR"/>
              <a:t>XML DSig méthode</a:t>
            </a:r>
          </a:p>
          <a:p>
            <a:endParaRPr lang="fr-FR" altLang="fr-FR"/>
          </a:p>
          <a:p>
            <a:pPr lvl="1"/>
            <a:r>
              <a:rPr lang="fr-FR" altLang="fr-FR"/>
              <a:t>L’ émetteur signe  le document</a:t>
            </a:r>
          </a:p>
          <a:p>
            <a:endParaRPr lang="fr-FR" altLang="fr-FR"/>
          </a:p>
          <a:p>
            <a:pPr lvl="1"/>
            <a:r>
              <a:rPr lang="fr-FR" altLang="fr-FR"/>
              <a:t>Le destinataire control la signature</a:t>
            </a:r>
          </a:p>
        </p:txBody>
      </p:sp>
      <p:sp>
        <p:nvSpPr>
          <p:cNvPr id="4" name="Espace réservé du numéro de diapositive 3">
            <a:extLst>
              <a:ext uri="{FF2B5EF4-FFF2-40B4-BE49-F238E27FC236}">
                <a16:creationId xmlns:a16="http://schemas.microsoft.com/office/drawing/2014/main" id="{0AEF1D7A-3079-47A2-98A1-E2AA903B634B}"/>
              </a:ext>
            </a:extLst>
          </p:cNvPr>
          <p:cNvSpPr>
            <a:spLocks noGrp="1"/>
          </p:cNvSpPr>
          <p:nvPr>
            <p:ph type="sldNum" sz="quarter" idx="12"/>
          </p:nvPr>
        </p:nvSpPr>
        <p:spPr/>
        <p:txBody>
          <a:bodyPr/>
          <a:lstStyle/>
          <a:p>
            <a:pPr>
              <a:defRPr/>
            </a:pPr>
            <a:fld id="{A237DC59-2EBE-48DC-B448-DBC646D3F397}" type="slidenum">
              <a:rPr lang="fr-FR"/>
              <a:pPr>
                <a:defRPr/>
              </a:pPr>
              <a:t>156</a:t>
            </a:fld>
            <a:endParaRPr lang="fr-FR"/>
          </a:p>
        </p:txBody>
      </p:sp>
      <p:pic>
        <p:nvPicPr>
          <p:cNvPr id="344071" name="Picture 2" descr="C:\Users\alex\Downloads\_Digital_Signature_diagram.jpg">
            <a:extLst>
              <a:ext uri="{FF2B5EF4-FFF2-40B4-BE49-F238E27FC236}">
                <a16:creationId xmlns:a16="http://schemas.microsoft.com/office/drawing/2014/main" id="{524BC488-27AB-42E3-9E23-CC7509F14C4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814763" y="1714500"/>
            <a:ext cx="5043487" cy="3786188"/>
          </a:xfrm>
          <a:noFill/>
          <a:extLst>
            <a:ext uri="{909E8E84-426E-40DD-AFC4-6F175D3DCCD1}">
              <a14:hiddenFill xmlns:a14="http://schemas.microsoft.com/office/drawing/2010/main">
                <a:solidFill>
                  <a:schemeClr val="bg1">
                    <a:alpha val="74117"/>
                  </a:schemeClr>
                </a:solidFill>
              </a14:hiddenFill>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2EF20-D68C-45EB-8E7A-A6125E5E919A}"/>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6117" name="Espace réservé du contenu 2">
            <a:extLst>
              <a:ext uri="{FF2B5EF4-FFF2-40B4-BE49-F238E27FC236}">
                <a16:creationId xmlns:a16="http://schemas.microsoft.com/office/drawing/2014/main" id="{AEF782DA-CF01-484B-B04B-113EDB352F7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XML-Enc (XML Encryption)</a:t>
            </a:r>
          </a:p>
          <a:p>
            <a:pPr lvl="1"/>
            <a:r>
              <a:rPr lang="fr-FR" altLang="fr-FR"/>
              <a:t> Est une spécification du W3C, qui définit comment crypter le contenu des éléments XML à partir d'une clé ou d'un algorithme de cryptage</a:t>
            </a:r>
          </a:p>
          <a:p>
            <a:pPr lvl="1"/>
            <a:endParaRPr lang="fr-FR" altLang="fr-FR"/>
          </a:p>
          <a:p>
            <a:pPr lvl="1"/>
            <a:r>
              <a:rPr lang="fr-FR" altLang="fr-FR"/>
              <a:t>Permet de limiter les accès à certains éléments  pour différents destinataires</a:t>
            </a:r>
          </a:p>
          <a:p>
            <a:pPr lvl="1"/>
            <a:endParaRPr lang="fr-FR" altLang="fr-FR"/>
          </a:p>
          <a:p>
            <a:pPr lvl="1"/>
            <a:r>
              <a:rPr lang="fr-FR" altLang="fr-FR"/>
              <a:t>Sécurité maintenu a tous les maillons de la chaine</a:t>
            </a:r>
          </a:p>
          <a:p>
            <a:endParaRPr lang="fr-FR" altLang="fr-FR"/>
          </a:p>
        </p:txBody>
      </p:sp>
      <p:sp>
        <p:nvSpPr>
          <p:cNvPr id="4" name="Espace réservé du numéro de diapositive 3">
            <a:extLst>
              <a:ext uri="{FF2B5EF4-FFF2-40B4-BE49-F238E27FC236}">
                <a16:creationId xmlns:a16="http://schemas.microsoft.com/office/drawing/2014/main" id="{27BD600C-AAC8-459B-B88F-84189AD42F3D}"/>
              </a:ext>
            </a:extLst>
          </p:cNvPr>
          <p:cNvSpPr>
            <a:spLocks noGrp="1"/>
          </p:cNvSpPr>
          <p:nvPr>
            <p:ph type="sldNum" sz="quarter" idx="12"/>
          </p:nvPr>
        </p:nvSpPr>
        <p:spPr/>
        <p:txBody>
          <a:bodyPr/>
          <a:lstStyle/>
          <a:p>
            <a:pPr>
              <a:defRPr/>
            </a:pPr>
            <a:fld id="{010D0406-421A-477A-B0B5-9A84F8149D7F}" type="slidenum">
              <a:rPr lang="fr-FR"/>
              <a:pPr>
                <a:defRPr/>
              </a:pPr>
              <a:t>157</a:t>
            </a:fld>
            <a:endParaRPr lang="fr-F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27136A-A6F4-47D3-9B72-B1D7FE2C81D3}"/>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48165" name="Espace réservé du contenu 2">
            <a:extLst>
              <a:ext uri="{FF2B5EF4-FFF2-40B4-BE49-F238E27FC236}">
                <a16:creationId xmlns:a16="http://schemas.microsoft.com/office/drawing/2014/main" id="{4A3DD56B-260A-4451-A3F6-0D1607FB6D8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XKMS</a:t>
            </a:r>
          </a:p>
          <a:p>
            <a:pPr lvl="1"/>
            <a:r>
              <a:rPr lang="fr-FR" altLang="fr-FR"/>
              <a:t>Replacer les formats et protocoles PKI (PKIX, Card Management Services, OCSP, etc.) par des documents XML transportés par SOAP</a:t>
            </a:r>
          </a:p>
          <a:p>
            <a:pPr lvl="1"/>
            <a:endParaRPr lang="fr-FR" altLang="fr-FR"/>
          </a:p>
          <a:p>
            <a:pPr lvl="1"/>
            <a:r>
              <a:rPr lang="fr-FR" altLang="fr-FR"/>
              <a:t>XML Dsig + XMLEnc</a:t>
            </a:r>
          </a:p>
        </p:txBody>
      </p:sp>
      <p:sp>
        <p:nvSpPr>
          <p:cNvPr id="4" name="Espace réservé du numéro de diapositive 3">
            <a:extLst>
              <a:ext uri="{FF2B5EF4-FFF2-40B4-BE49-F238E27FC236}">
                <a16:creationId xmlns:a16="http://schemas.microsoft.com/office/drawing/2014/main" id="{CC73EEF8-0550-486F-A3D0-C20F03B2163F}"/>
              </a:ext>
            </a:extLst>
          </p:cNvPr>
          <p:cNvSpPr>
            <a:spLocks noGrp="1"/>
          </p:cNvSpPr>
          <p:nvPr>
            <p:ph type="sldNum" sz="quarter" idx="12"/>
          </p:nvPr>
        </p:nvSpPr>
        <p:spPr/>
        <p:txBody>
          <a:bodyPr/>
          <a:lstStyle/>
          <a:p>
            <a:pPr>
              <a:defRPr/>
            </a:pPr>
            <a:fld id="{D60A62D8-F252-407C-AC78-B96BE1724B38}" type="slidenum">
              <a:rPr lang="fr-FR"/>
              <a:pPr>
                <a:defRPr/>
              </a:pPr>
              <a:t>158</a:t>
            </a:fld>
            <a:endParaRPr lang="fr-F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a:extLst>
              <a:ext uri="{FF2B5EF4-FFF2-40B4-BE49-F238E27FC236}">
                <a16:creationId xmlns:a16="http://schemas.microsoft.com/office/drawing/2014/main" id="{0DC0A8ED-F745-4D7E-A161-A63242C3362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350213" name="Rectangle 3">
            <a:extLst>
              <a:ext uri="{FF2B5EF4-FFF2-40B4-BE49-F238E27FC236}">
                <a16:creationId xmlns:a16="http://schemas.microsoft.com/office/drawing/2014/main" id="{C3D4B1DB-0B52-4CB7-873E-0BDA0026A00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XACL &amp; XACML (XML Access Control Markup Language)</a:t>
            </a:r>
          </a:p>
          <a:p>
            <a:pPr lvl="1"/>
            <a:r>
              <a:rPr lang="fr-FR" altLang="fr-FR"/>
              <a:t> Contrôle d'accès aux ressources XML basé sur des catalogues de droits (ACLs) comprenant un sujet, des ressources, des actions, des autorisations</a:t>
            </a:r>
          </a:p>
          <a:p>
            <a:pPr lvl="1"/>
            <a:r>
              <a:rPr lang="fr-FR" altLang="fr-FR"/>
              <a:t>XACL utilise des expression Xpath pour cibler différents niveaux d’éléments et / d’attributs</a:t>
            </a:r>
          </a:p>
          <a:p>
            <a:pPr lvl="1"/>
            <a:r>
              <a:rPr lang="fr-FR" altLang="fr-FR"/>
              <a:t>Résolution de conflits de droits configurable</a:t>
            </a:r>
          </a:p>
          <a:p>
            <a:pPr lvl="1"/>
            <a:r>
              <a:rPr lang="fr-FR" altLang="fr-FR"/>
              <a:t>4 types de droits :  </a:t>
            </a:r>
            <a:r>
              <a:rPr lang="fr-FR" altLang="fr-FR" i="1"/>
              <a:t>read</a:t>
            </a:r>
            <a:r>
              <a:rPr lang="fr-FR" altLang="fr-FR"/>
              <a:t>, </a:t>
            </a:r>
            <a:r>
              <a:rPr lang="fr-FR" altLang="fr-FR" i="1"/>
              <a:t>write</a:t>
            </a:r>
            <a:r>
              <a:rPr lang="fr-FR" altLang="fr-FR"/>
              <a:t>, </a:t>
            </a:r>
            <a:r>
              <a:rPr lang="fr-FR" altLang="fr-FR" i="1"/>
              <a:t>create, delete</a:t>
            </a:r>
            <a:endParaRPr lang="fr-FR" altLang="fr-FR"/>
          </a:p>
        </p:txBody>
      </p:sp>
      <p:sp>
        <p:nvSpPr>
          <p:cNvPr id="5" name="Rectangle 13">
            <a:extLst>
              <a:ext uri="{FF2B5EF4-FFF2-40B4-BE49-F238E27FC236}">
                <a16:creationId xmlns:a16="http://schemas.microsoft.com/office/drawing/2014/main" id="{38A0A736-5E75-4521-B303-230BAF318582}"/>
              </a:ext>
            </a:extLst>
          </p:cNvPr>
          <p:cNvSpPr>
            <a:spLocks noGrp="1" noChangeArrowheads="1"/>
          </p:cNvSpPr>
          <p:nvPr>
            <p:ph type="sldNum" sz="quarter" idx="12"/>
          </p:nvPr>
        </p:nvSpPr>
        <p:spPr/>
        <p:txBody>
          <a:bodyPr/>
          <a:lstStyle/>
          <a:p>
            <a:pPr>
              <a:defRPr/>
            </a:pPr>
            <a:fld id="{1F86E4BE-D801-4687-A861-BE7A050670AE}" type="slidenum">
              <a:rPr lang="fr-FR"/>
              <a:pPr>
                <a:defRPr/>
              </a:pPr>
              <a:t>159</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B58ED1-8D43-497E-84B7-F4A9772AE45A}"/>
              </a:ext>
            </a:extLst>
          </p:cNvPr>
          <p:cNvSpPr>
            <a:spLocks noGrp="1"/>
          </p:cNvSpPr>
          <p:nvPr>
            <p:ph type="title"/>
          </p:nvPr>
        </p:nvSpPr>
        <p:spPr>
          <a:xfrm>
            <a:off x="0" y="142852"/>
            <a:ext cx="9144000" cy="785818"/>
          </a:xfrm>
        </p:spPr>
        <p:txBody>
          <a:bodyPr/>
          <a:lstStyle/>
          <a:p>
            <a:pPr fontAlgn="auto">
              <a:spcAft>
                <a:spcPts val="0"/>
              </a:spcAft>
              <a:defRPr/>
            </a:pPr>
            <a:r>
              <a:rPr lang="fr-FR" dirty="0"/>
              <a:t>Web 2.0, bonnes pratiques</a:t>
            </a:r>
          </a:p>
        </p:txBody>
      </p:sp>
      <p:sp>
        <p:nvSpPr>
          <p:cNvPr id="3" name="Espace réservé du contenu 2">
            <a:extLst>
              <a:ext uri="{FF2B5EF4-FFF2-40B4-BE49-F238E27FC236}">
                <a16:creationId xmlns:a16="http://schemas.microsoft.com/office/drawing/2014/main" id="{6D2A4B8F-25C5-43C0-9B2F-95A1FFD9BC8B}"/>
              </a:ext>
            </a:extLst>
          </p:cNvPr>
          <p:cNvSpPr>
            <a:spLocks noGrp="1"/>
          </p:cNvSpPr>
          <p:nvPr>
            <p:ph idx="1"/>
          </p:nvPr>
        </p:nvSpPr>
        <p:spPr/>
        <p:txBody>
          <a:bodyPr/>
          <a:lstStyle/>
          <a:p>
            <a:pPr marL="0" indent="0" fontAlgn="auto">
              <a:spcAft>
                <a:spcPts val="0"/>
              </a:spcAft>
              <a:buFont typeface="Arial" charset="0"/>
              <a:buNone/>
              <a:defRPr/>
            </a:pPr>
            <a:r>
              <a:rPr lang="fr-FR" b="1" dirty="0"/>
              <a:t>Optimisation des ressources client-serveur :</a:t>
            </a:r>
          </a:p>
          <a:p>
            <a:pPr lvl="1" fontAlgn="auto">
              <a:spcAft>
                <a:spcPts val="0"/>
              </a:spcAft>
              <a:defRPr/>
            </a:pPr>
            <a:endParaRPr lang="fr-FR" dirty="0"/>
          </a:p>
          <a:p>
            <a:pPr lvl="1" fontAlgn="auto">
              <a:spcAft>
                <a:spcPts val="0"/>
              </a:spcAft>
              <a:defRPr/>
            </a:pPr>
            <a:r>
              <a:rPr lang="fr-FR" b="1" u="sng" dirty="0"/>
              <a:t>Délégation</a:t>
            </a:r>
            <a:r>
              <a:rPr lang="fr-FR" dirty="0"/>
              <a:t> des traitements coûteux au </a:t>
            </a:r>
            <a:r>
              <a:rPr lang="fr-FR" b="1" u="sng" dirty="0"/>
              <a:t>client</a:t>
            </a:r>
            <a:r>
              <a:rPr lang="fr-FR" dirty="0"/>
              <a:t> (ex: fusion XSL-T dynamique côté client)</a:t>
            </a:r>
          </a:p>
          <a:p>
            <a:pPr lvl="1" fontAlgn="auto">
              <a:spcAft>
                <a:spcPts val="0"/>
              </a:spcAft>
              <a:defRPr/>
            </a:pPr>
            <a:endParaRPr lang="fr-FR" dirty="0"/>
          </a:p>
          <a:p>
            <a:pPr lvl="1" fontAlgn="auto">
              <a:spcAft>
                <a:spcPts val="0"/>
              </a:spcAft>
              <a:defRPr/>
            </a:pPr>
            <a:r>
              <a:rPr lang="fr-FR" b="1" u="sng" dirty="0"/>
              <a:t>Optimisation</a:t>
            </a:r>
            <a:r>
              <a:rPr lang="fr-FR" dirty="0"/>
              <a:t> de la </a:t>
            </a:r>
            <a:r>
              <a:rPr lang="fr-FR" b="1" u="sng" dirty="0"/>
              <a:t>bande passante </a:t>
            </a:r>
            <a:r>
              <a:rPr lang="fr-FR" dirty="0"/>
              <a:t>par l’échange limité de grains d’information utiles</a:t>
            </a:r>
          </a:p>
          <a:p>
            <a:pPr lvl="1" fontAlgn="auto">
              <a:spcAft>
                <a:spcPts val="0"/>
              </a:spcAft>
              <a:defRPr/>
            </a:pPr>
            <a:endParaRPr lang="fr-FR" dirty="0"/>
          </a:p>
          <a:p>
            <a:pPr lvl="1" fontAlgn="auto">
              <a:spcAft>
                <a:spcPts val="0"/>
              </a:spcAft>
              <a:defRPr/>
            </a:pPr>
            <a:r>
              <a:rPr lang="fr-FR" b="1" u="sng" dirty="0"/>
              <a:t>Gestion avancée </a:t>
            </a:r>
            <a:r>
              <a:rPr lang="fr-FR" dirty="0"/>
              <a:t>du cache (chargements par </a:t>
            </a:r>
            <a:r>
              <a:rPr lang="fr-FR" b="1" u="sng" dirty="0"/>
              <a:t>parties</a:t>
            </a:r>
            <a:r>
              <a:rPr lang="fr-FR" dirty="0"/>
              <a:t>, mises en </a:t>
            </a:r>
            <a:r>
              <a:rPr lang="fr-FR" b="1" u="sng" dirty="0"/>
              <a:t>cache</a:t>
            </a:r>
            <a:r>
              <a:rPr lang="fr-FR" dirty="0"/>
              <a:t>, </a:t>
            </a:r>
            <a:r>
              <a:rPr lang="fr-FR" b="1" u="sng" dirty="0"/>
              <a:t>preloads</a:t>
            </a:r>
            <a:r>
              <a:rPr lang="fr-FR" dirty="0"/>
              <a:t>, cookies, .fol…)</a:t>
            </a:r>
          </a:p>
          <a:p>
            <a:pPr fontAlgn="auto">
              <a:spcAft>
                <a:spcPts val="0"/>
              </a:spcAft>
              <a:defRPr/>
            </a:pPr>
            <a:endParaRPr lang="fr-F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DFC746F-D519-4928-8ED8-AB4593DDE2CD}"/>
              </a:ext>
            </a:extLst>
          </p:cNvPr>
          <p:cNvSpPr>
            <a:spLocks noGrp="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6" name="Espace réservé du contenu 5">
            <a:extLst>
              <a:ext uri="{FF2B5EF4-FFF2-40B4-BE49-F238E27FC236}">
                <a16:creationId xmlns:a16="http://schemas.microsoft.com/office/drawing/2014/main" id="{4EF46903-A0B6-4AD2-8069-20E0255866F9}"/>
              </a:ext>
            </a:extLst>
          </p:cNvPr>
          <p:cNvSpPr>
            <a:spLocks noGrp="1"/>
          </p:cNvSpPr>
          <p:nvPr>
            <p:ph idx="1"/>
          </p:nvPr>
        </p:nvSpPr>
        <p:spPr>
          <a:xfrm>
            <a:off x="285750" y="1143000"/>
            <a:ext cx="6215063" cy="5286375"/>
          </a:xfrm>
        </p:spPr>
        <p:txBody>
          <a:bodyPr>
            <a:normAutofit fontScale="62500" lnSpcReduction="20000"/>
          </a:bodyPr>
          <a:lstStyle/>
          <a:p>
            <a:pPr fontAlgn="auto">
              <a:spcAft>
                <a:spcPts val="0"/>
              </a:spcAft>
              <a:buFont typeface="Arial" panose="020B0604020202020204" pitchFamily="34" charset="0"/>
              <a:buNone/>
              <a:defRPr/>
            </a:pPr>
            <a:r>
              <a:rPr lang="fr-FR" dirty="0"/>
              <a:t>&lt;?</a:t>
            </a:r>
            <a:r>
              <a:rPr lang="fr-FR" dirty="0" err="1"/>
              <a:t>xml</a:t>
            </a:r>
            <a:r>
              <a:rPr lang="fr-FR" dirty="0"/>
              <a:t> version=“1.0”?&gt;</a:t>
            </a:r>
          </a:p>
          <a:p>
            <a:pPr fontAlgn="auto">
              <a:spcAft>
                <a:spcPts val="0"/>
              </a:spcAft>
              <a:buFont typeface="Arial" panose="020B0604020202020204" pitchFamily="34" charset="0"/>
              <a:buNone/>
              <a:defRPr/>
            </a:pPr>
            <a:r>
              <a:rPr lang="fr-FR" dirty="0"/>
              <a:t>&lt;</a:t>
            </a:r>
            <a:r>
              <a:rPr lang="fr-FR" dirty="0" err="1"/>
              <a:t>policy</a:t>
            </a:r>
            <a:r>
              <a:rPr lang="fr-FR" dirty="0"/>
              <a:t>&gt;</a:t>
            </a:r>
          </a:p>
          <a:p>
            <a:pPr fontAlgn="auto">
              <a:spcAft>
                <a:spcPts val="0"/>
              </a:spcAft>
              <a:buFont typeface="Arial" panose="020B0604020202020204" pitchFamily="34" charset="0"/>
              <a:buNone/>
              <a:defRPr/>
            </a:pPr>
            <a:r>
              <a:rPr lang="fr-FR" dirty="0"/>
              <a:t>	&lt;</a:t>
            </a:r>
            <a:r>
              <a:rPr lang="fr-FR" dirty="0" err="1"/>
              <a:t>xacl</a:t>
            </a:r>
            <a:r>
              <a:rPr lang="fr-FR" dirty="0"/>
              <a:t>&gt;</a:t>
            </a:r>
          </a:p>
          <a:p>
            <a:pPr fontAlgn="auto">
              <a:spcAft>
                <a:spcPts val="0"/>
              </a:spcAft>
              <a:buFont typeface="Arial" panose="020B0604020202020204" pitchFamily="34" charset="0"/>
              <a:buNone/>
              <a:defRPr/>
            </a:pPr>
            <a:r>
              <a:rPr lang="fr-FR" dirty="0"/>
              <a:t>	   &lt;</a:t>
            </a:r>
            <a:r>
              <a:rPr lang="fr-FR" dirty="0" err="1"/>
              <a:t>object</a:t>
            </a:r>
            <a:r>
              <a:rPr lang="fr-FR" dirty="0"/>
              <a:t> href="</a:t>
            </a:r>
            <a:r>
              <a:rPr lang="fr-FR" dirty="0" err="1"/>
              <a:t>PaiementPanier</a:t>
            </a:r>
            <a:r>
              <a:rPr lang="fr-FR" dirty="0"/>
              <a:t>/</a:t>
            </a:r>
            <a:r>
              <a:rPr lang="fr-FR" dirty="0" err="1"/>
              <a:t>totalTTC</a:t>
            </a:r>
            <a:r>
              <a:rPr lang="fr-FR" dirty="0"/>
              <a:t>"/&gt; &lt;!– </a:t>
            </a:r>
            <a:r>
              <a:rPr lang="fr-FR" dirty="0" err="1"/>
              <a:t>Xpath</a:t>
            </a:r>
            <a:r>
              <a:rPr lang="fr-FR" dirty="0"/>
              <a:t> </a:t>
            </a:r>
            <a:r>
              <a:rPr lang="fr-FR" dirty="0" err="1"/>
              <a:t>expr</a:t>
            </a:r>
            <a:r>
              <a:rPr lang="fr-FR" dirty="0"/>
              <a:t>. --&gt;</a:t>
            </a:r>
          </a:p>
          <a:p>
            <a:pPr fontAlgn="auto">
              <a:spcAft>
                <a:spcPts val="0"/>
              </a:spcAft>
              <a:buFont typeface="Arial" panose="020B0604020202020204" pitchFamily="34" charset="0"/>
              <a:buNone/>
              <a:defRPr/>
            </a:pPr>
            <a:r>
              <a:rPr lang="fr-FR" dirty="0"/>
              <a:t>         &lt;</a:t>
            </a:r>
            <a:r>
              <a:rPr lang="fr-FR" dirty="0" err="1"/>
              <a:t>rule</a:t>
            </a:r>
            <a:r>
              <a:rPr lang="fr-FR" dirty="0"/>
              <a:t>&gt;</a:t>
            </a:r>
          </a:p>
          <a:p>
            <a:pPr fontAlgn="auto">
              <a:spcAft>
                <a:spcPts val="0"/>
              </a:spcAft>
              <a:buFont typeface="Arial" panose="020B0604020202020204" pitchFamily="34" charset="0"/>
              <a:buNone/>
              <a:defRPr/>
            </a:pPr>
            <a:r>
              <a:rPr lang="fr-FR" dirty="0"/>
              <a:t>	        &lt;</a:t>
            </a:r>
            <a:r>
              <a:rPr lang="fr-FR" dirty="0" err="1"/>
              <a:t>acl</a:t>
            </a:r>
            <a:r>
              <a:rPr lang="fr-FR" dirty="0"/>
              <a:t>&gt;</a:t>
            </a:r>
          </a:p>
          <a:p>
            <a:pPr fontAlgn="auto">
              <a:spcAft>
                <a:spcPts val="0"/>
              </a:spcAft>
              <a:buFont typeface="Arial" panose="020B0604020202020204" pitchFamily="34" charset="0"/>
              <a:buNone/>
              <a:tabLst>
                <a:tab pos="812800" algn="l"/>
              </a:tabLst>
              <a:defRPr/>
            </a:pPr>
            <a:r>
              <a:rPr lang="fr-FR" dirty="0"/>
              <a:t>		  &lt;</a:t>
            </a:r>
            <a:r>
              <a:rPr lang="fr-FR" dirty="0" err="1"/>
              <a:t>subject</a:t>
            </a:r>
            <a:r>
              <a:rPr lang="fr-FR" dirty="0"/>
              <a:t>&gt;</a:t>
            </a:r>
          </a:p>
          <a:p>
            <a:pPr fontAlgn="auto">
              <a:spcAft>
                <a:spcPts val="0"/>
              </a:spcAft>
              <a:buFont typeface="Arial" panose="020B0604020202020204" pitchFamily="34" charset="0"/>
              <a:buNone/>
              <a:defRPr/>
            </a:pPr>
            <a:r>
              <a:rPr lang="fr-FR" dirty="0"/>
              <a:t>		      &lt;</a:t>
            </a:r>
            <a:r>
              <a:rPr lang="fr-FR" dirty="0" err="1"/>
              <a:t>uid</a:t>
            </a:r>
            <a:r>
              <a:rPr lang="fr-FR" dirty="0"/>
              <a:t>&gt;client&lt;/</a:t>
            </a:r>
            <a:r>
              <a:rPr lang="fr-FR" dirty="0" err="1"/>
              <a:t>uid</a:t>
            </a:r>
            <a:r>
              <a:rPr lang="fr-FR" dirty="0"/>
              <a:t>&gt;</a:t>
            </a:r>
          </a:p>
          <a:p>
            <a:pPr fontAlgn="auto">
              <a:spcAft>
                <a:spcPts val="0"/>
              </a:spcAft>
              <a:buFont typeface="Arial" panose="020B0604020202020204" pitchFamily="34" charset="0"/>
              <a:buNone/>
              <a:defRPr/>
            </a:pPr>
            <a:r>
              <a:rPr lang="fr-FR" dirty="0"/>
              <a:t>		   &lt;/</a:t>
            </a:r>
            <a:r>
              <a:rPr lang="fr-FR" dirty="0" err="1"/>
              <a:t>subject</a:t>
            </a:r>
            <a:r>
              <a:rPr lang="fr-FR" dirty="0"/>
              <a:t>&gt;</a:t>
            </a:r>
          </a:p>
          <a:p>
            <a:pPr fontAlgn="auto">
              <a:spcAft>
                <a:spcPts val="0"/>
              </a:spcAft>
              <a:buFont typeface="Arial" panose="020B0604020202020204" pitchFamily="34" charset="0"/>
              <a:buNone/>
              <a:defRPr/>
            </a:pPr>
            <a:r>
              <a:rPr lang="fr-FR" dirty="0"/>
              <a:t>		   </a:t>
            </a:r>
            <a:r>
              <a:rPr lang="fr-FR" dirty="0">
                <a:solidFill>
                  <a:srgbClr val="00B050"/>
                </a:solidFill>
              </a:rPr>
              <a:t>&lt;action </a:t>
            </a:r>
            <a:r>
              <a:rPr lang="fr-FR" dirty="0" err="1">
                <a:solidFill>
                  <a:srgbClr val="00B050"/>
                </a:solidFill>
              </a:rPr>
              <a:t>name</a:t>
            </a:r>
            <a:r>
              <a:rPr lang="fr-FR" dirty="0">
                <a:solidFill>
                  <a:srgbClr val="00B050"/>
                </a:solidFill>
              </a:rPr>
              <a:t>="</a:t>
            </a:r>
            <a:r>
              <a:rPr lang="fr-FR" dirty="0" err="1">
                <a:solidFill>
                  <a:srgbClr val="00B050"/>
                </a:solidFill>
              </a:rPr>
              <a:t>read</a:t>
            </a:r>
            <a:r>
              <a:rPr lang="fr-FR" dirty="0">
                <a:solidFill>
                  <a:srgbClr val="00B050"/>
                </a:solidFill>
              </a:rPr>
              <a:t>" permission="</a:t>
            </a:r>
            <a:r>
              <a:rPr lang="fr-FR" dirty="0" err="1">
                <a:solidFill>
                  <a:srgbClr val="00B050"/>
                </a:solidFill>
              </a:rPr>
              <a:t>grant</a:t>
            </a:r>
            <a:r>
              <a:rPr lang="fr-FR" dirty="0">
                <a:solidFill>
                  <a:srgbClr val="00B050"/>
                </a:solidFill>
              </a:rPr>
              <a:t>"/&gt;</a:t>
            </a:r>
          </a:p>
          <a:p>
            <a:pPr fontAlgn="auto">
              <a:spcAft>
                <a:spcPts val="0"/>
              </a:spcAft>
              <a:buFont typeface="Arial" panose="020B0604020202020204" pitchFamily="34" charset="0"/>
              <a:buNone/>
              <a:defRPr/>
            </a:pPr>
            <a:r>
              <a:rPr lang="fr-FR" dirty="0"/>
              <a:t>		    </a:t>
            </a:r>
            <a:r>
              <a:rPr lang="fr-FR" dirty="0">
                <a:solidFill>
                  <a:srgbClr val="C00000"/>
                </a:solidFill>
              </a:rPr>
              <a:t>&lt;action </a:t>
            </a:r>
            <a:r>
              <a:rPr lang="fr-FR" dirty="0" err="1">
                <a:solidFill>
                  <a:srgbClr val="C00000"/>
                </a:solidFill>
              </a:rPr>
              <a:t>name</a:t>
            </a:r>
            <a:r>
              <a:rPr lang="fr-FR" dirty="0">
                <a:solidFill>
                  <a:srgbClr val="C00000"/>
                </a:solidFill>
              </a:rPr>
              <a:t>="</a:t>
            </a:r>
            <a:r>
              <a:rPr lang="fr-FR" dirty="0" err="1">
                <a:solidFill>
                  <a:srgbClr val="C00000"/>
                </a:solidFill>
              </a:rPr>
              <a:t>write</a:t>
            </a:r>
            <a:r>
              <a:rPr lang="fr-FR" dirty="0">
                <a:solidFill>
                  <a:srgbClr val="C00000"/>
                </a:solidFill>
              </a:rPr>
              <a:t>" permission="</a:t>
            </a:r>
            <a:r>
              <a:rPr lang="fr-FR" dirty="0" err="1">
                <a:solidFill>
                  <a:srgbClr val="C00000"/>
                </a:solidFill>
              </a:rPr>
              <a:t>deny</a:t>
            </a:r>
            <a:r>
              <a:rPr lang="fr-FR" dirty="0">
                <a:solidFill>
                  <a:srgbClr val="C00000"/>
                </a:solidFill>
              </a:rPr>
              <a:t>"/&gt;</a:t>
            </a:r>
          </a:p>
          <a:p>
            <a:pPr fontAlgn="auto">
              <a:spcAft>
                <a:spcPts val="0"/>
              </a:spcAft>
              <a:buFont typeface="Arial" panose="020B0604020202020204" pitchFamily="34" charset="0"/>
              <a:buNone/>
              <a:defRPr/>
            </a:pPr>
            <a:r>
              <a:rPr lang="fr-FR" dirty="0"/>
              <a:t>	         &lt;/</a:t>
            </a:r>
            <a:r>
              <a:rPr lang="fr-FR" dirty="0" err="1"/>
              <a:t>acl</a:t>
            </a:r>
            <a:r>
              <a:rPr lang="fr-FR" dirty="0"/>
              <a:t>&gt;</a:t>
            </a:r>
          </a:p>
          <a:p>
            <a:pPr fontAlgn="auto">
              <a:spcAft>
                <a:spcPts val="0"/>
              </a:spcAft>
              <a:buFont typeface="Arial" panose="020B0604020202020204" pitchFamily="34" charset="0"/>
              <a:buNone/>
              <a:defRPr/>
            </a:pPr>
            <a:r>
              <a:rPr lang="fr-FR" dirty="0"/>
              <a:t>           &lt;/</a:t>
            </a:r>
            <a:r>
              <a:rPr lang="fr-FR" dirty="0" err="1"/>
              <a:t>rule</a:t>
            </a:r>
            <a:r>
              <a:rPr lang="fr-FR" dirty="0"/>
              <a:t>&gt;</a:t>
            </a:r>
          </a:p>
          <a:p>
            <a:pPr fontAlgn="auto">
              <a:spcAft>
                <a:spcPts val="0"/>
              </a:spcAft>
              <a:buFont typeface="Arial" panose="020B0604020202020204" pitchFamily="34" charset="0"/>
              <a:buNone/>
              <a:defRPr/>
            </a:pPr>
            <a:r>
              <a:rPr lang="fr-FR" dirty="0"/>
              <a:t>        &lt;/</a:t>
            </a:r>
            <a:r>
              <a:rPr lang="fr-FR" dirty="0" err="1"/>
              <a:t>xacl</a:t>
            </a:r>
            <a:r>
              <a:rPr lang="fr-FR" dirty="0"/>
              <a:t>&gt;</a:t>
            </a:r>
          </a:p>
          <a:p>
            <a:pPr fontAlgn="auto">
              <a:spcAft>
                <a:spcPts val="0"/>
              </a:spcAft>
              <a:buFont typeface="Arial" panose="020B0604020202020204" pitchFamily="34" charset="0"/>
              <a:buNone/>
              <a:defRPr/>
            </a:pPr>
            <a:r>
              <a:rPr lang="fr-FR" dirty="0"/>
              <a:t>&lt;/</a:t>
            </a:r>
            <a:r>
              <a:rPr lang="fr-FR" dirty="0" err="1"/>
              <a:t>policy</a:t>
            </a:r>
            <a:r>
              <a:rPr lang="fr-FR" dirty="0"/>
              <a:t>&gt;</a:t>
            </a:r>
          </a:p>
          <a:p>
            <a:pPr fontAlgn="auto">
              <a:spcAft>
                <a:spcPts val="0"/>
              </a:spcAft>
              <a:buFont typeface="Arial" panose="020B0604020202020204" pitchFamily="34" charset="0"/>
              <a:buNone/>
              <a:defRPr/>
            </a:pPr>
            <a:endParaRPr lang="fr-FR" dirty="0"/>
          </a:p>
          <a:p>
            <a:pPr fontAlgn="auto">
              <a:spcAft>
                <a:spcPts val="0"/>
              </a:spcAft>
              <a:buFont typeface="Arial" panose="020B0604020202020204" pitchFamily="34" charset="0"/>
              <a:buNone/>
              <a:defRPr/>
            </a:pPr>
            <a:endParaRPr lang="fr-FR" dirty="0"/>
          </a:p>
        </p:txBody>
      </p:sp>
      <p:sp>
        <p:nvSpPr>
          <p:cNvPr id="4" name="Espace réservé du numéro de diapositive 3">
            <a:extLst>
              <a:ext uri="{FF2B5EF4-FFF2-40B4-BE49-F238E27FC236}">
                <a16:creationId xmlns:a16="http://schemas.microsoft.com/office/drawing/2014/main" id="{E7A77622-EEB1-4DA1-8770-A8CF3132EA13}"/>
              </a:ext>
            </a:extLst>
          </p:cNvPr>
          <p:cNvSpPr>
            <a:spLocks noGrp="1"/>
          </p:cNvSpPr>
          <p:nvPr>
            <p:ph type="sldNum" sz="quarter" idx="16"/>
          </p:nvPr>
        </p:nvSpPr>
        <p:spPr/>
        <p:txBody>
          <a:bodyPr/>
          <a:lstStyle/>
          <a:p>
            <a:pPr>
              <a:defRPr/>
            </a:pPr>
            <a:fld id="{CDC6974E-0B6A-4131-A5ED-DFFD0DE9F859}" type="slidenum">
              <a:rPr lang="fr-FR"/>
              <a:pPr>
                <a:defRPr/>
              </a:pPr>
              <a:t>160</a:t>
            </a:fld>
            <a:endParaRPr lang="fr-FR"/>
          </a:p>
        </p:txBody>
      </p:sp>
      <p:sp>
        <p:nvSpPr>
          <p:cNvPr id="352263" name="Espace réservé du contenu 6">
            <a:extLst>
              <a:ext uri="{FF2B5EF4-FFF2-40B4-BE49-F238E27FC236}">
                <a16:creationId xmlns:a16="http://schemas.microsoft.com/office/drawing/2014/main" id="{8E7AD5D3-2E26-4206-BD27-1153F425FFFD}"/>
              </a:ext>
            </a:extLst>
          </p:cNvPr>
          <p:cNvSpPr>
            <a:spLocks noGrp="1"/>
          </p:cNvSpPr>
          <p:nvPr>
            <p:ph sz="quarter" idx="13"/>
          </p:nvPr>
        </p:nvSpPr>
        <p:spPr bwMode="auto">
          <a:xfrm rot="160723">
            <a:off x="6789738" y="2147888"/>
            <a:ext cx="2070100" cy="2003425"/>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txBody>
          <a:bodyPr wrap="square" numCol="1" anchor="t" anchorCtr="0" compatLnSpc="1">
            <a:prstTxWarp prst="textNoShape">
              <a:avLst/>
            </a:prstTxWarp>
          </a:bodyPr>
          <a:lstStyle/>
          <a:p>
            <a:r>
              <a:rPr lang="fr-FR" altLang="fr-FR">
                <a:cs typeface="Permanent Marker" panose="02000000000000000000" pitchFamily="2" charset="0"/>
              </a:rPr>
              <a:t>XACL &amp; XACML exemple de fichier de politique d’ accès</a:t>
            </a:r>
          </a:p>
          <a:p>
            <a:endParaRPr lang="fr-FR" altLang="fr-FR">
              <a:cs typeface="Permanent Marker" panose="02000000000000000000" pitchFamily="2" charset="0"/>
            </a:endParaRPr>
          </a:p>
          <a:p>
            <a:pPr lvl="1"/>
            <a:r>
              <a:rPr lang="fr-FR" altLang="fr-FR">
                <a:cs typeface="Permanent Marker" panose="02000000000000000000" pitchFamily="2" charset="0"/>
              </a:rPr>
              <a:t>le client peux lire les  prix a payer sans le modifié </a:t>
            </a:r>
          </a:p>
          <a:p>
            <a:pPr lvl="1"/>
            <a:endParaRPr lang="fr-FR" altLang="fr-FR">
              <a:cs typeface="Permanent Marker" panose="02000000000000000000" pitchFamily="2"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069E159-1279-4CF5-904D-2431426BB3DC}"/>
              </a:ext>
            </a:extLst>
          </p:cNvPr>
          <p:cNvSpPr>
            <a:spLocks noGrp="1"/>
          </p:cNvSpPr>
          <p:nvPr>
            <p:ph type="title"/>
          </p:nvPr>
        </p:nvSpPr>
        <p:spPr/>
        <p:txBody>
          <a:bodyPr/>
          <a:lstStyle/>
          <a:p>
            <a:pPr fontAlgn="auto">
              <a:spcAft>
                <a:spcPts val="0"/>
              </a:spcAft>
              <a:defRPr/>
            </a:pPr>
            <a:r>
              <a:rPr lang="fr-FR" dirty="0"/>
              <a:t>définition des données </a:t>
            </a:r>
            <a:br>
              <a:rPr lang="fr-FR" dirty="0"/>
            </a:br>
            <a:r>
              <a:rPr lang="fr-FR" dirty="0"/>
              <a:t>JSON SCHEMA</a:t>
            </a:r>
          </a:p>
        </p:txBody>
      </p:sp>
      <p:sp>
        <p:nvSpPr>
          <p:cNvPr id="8" name="Espace réservé du texte 7">
            <a:extLst>
              <a:ext uri="{FF2B5EF4-FFF2-40B4-BE49-F238E27FC236}">
                <a16:creationId xmlns:a16="http://schemas.microsoft.com/office/drawing/2014/main" id="{61A02DA9-56FC-46CA-BA37-54057233A1AC}"/>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dirty="0"/>
              <a:t>JSON SCHEMA</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360866B-E569-4A97-90C9-B9945114B916}"/>
              </a:ext>
            </a:extLst>
          </p:cNvPr>
          <p:cNvSpPr>
            <a:spLocks noGrp="1"/>
          </p:cNvSpPr>
          <p:nvPr>
            <p:ph type="title"/>
          </p:nvPr>
        </p:nvSpPr>
        <p:spPr/>
        <p:txBody>
          <a:bodyPr/>
          <a:lstStyle/>
          <a:p>
            <a:pPr fontAlgn="auto">
              <a:spcAft>
                <a:spcPts val="0"/>
              </a:spcAft>
              <a:defRPr/>
            </a:pPr>
            <a:r>
              <a:rPr lang="fr-FR" dirty="0"/>
              <a:t>définition des données </a:t>
            </a:r>
            <a:br>
              <a:rPr lang="fr-FR" dirty="0"/>
            </a:br>
            <a:r>
              <a:rPr lang="fr-FR" dirty="0"/>
              <a:t>JSON SCHEMA</a:t>
            </a:r>
          </a:p>
        </p:txBody>
      </p:sp>
      <p:sp>
        <p:nvSpPr>
          <p:cNvPr id="356357" name="Espace réservé du contenu 5">
            <a:extLst>
              <a:ext uri="{FF2B5EF4-FFF2-40B4-BE49-F238E27FC236}">
                <a16:creationId xmlns:a16="http://schemas.microsoft.com/office/drawing/2014/main" id="{947CDEB0-C153-4F7E-B32C-B2F6373DD453}"/>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Mettre en place des schema </a:t>
            </a:r>
          </a:p>
          <a:p>
            <a:endParaRPr lang="fr-FR" altLang="fr-FR"/>
          </a:p>
          <a:p>
            <a:r>
              <a:rPr lang="fr-FR" altLang="fr-FR"/>
              <a:t>contrôler les json</a:t>
            </a:r>
          </a:p>
          <a:p>
            <a:endParaRPr lang="fr-FR" altLang="fr-FR"/>
          </a:p>
          <a:p>
            <a:r>
              <a:rPr lang="fr-FR" altLang="fr-FR"/>
              <a:t>structure json</a:t>
            </a:r>
          </a:p>
          <a:p>
            <a:endParaRPr lang="fr-FR" altLang="fr-FR"/>
          </a:p>
          <a:p>
            <a:r>
              <a:rPr lang="fr-FR" altLang="fr-FR"/>
              <a:t>Contenu json</a:t>
            </a:r>
          </a:p>
          <a:p>
            <a:endParaRPr lang="fr-FR" altLang="fr-FR"/>
          </a:p>
          <a:p>
            <a:r>
              <a:rPr lang="fr-FR" altLang="fr-FR"/>
              <a:t>syntaxe</a:t>
            </a:r>
          </a:p>
        </p:txBody>
      </p:sp>
      <p:sp>
        <p:nvSpPr>
          <p:cNvPr id="356358" name="Espace réservé du texte 6">
            <a:extLst>
              <a:ext uri="{FF2B5EF4-FFF2-40B4-BE49-F238E27FC236}">
                <a16:creationId xmlns:a16="http://schemas.microsoft.com/office/drawing/2014/main" id="{A8330CFE-E9F5-4094-94CB-1E5C9FA83F4F}"/>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SOMAIRE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D79191-C0B5-4371-995A-95020BD3BD6B}"/>
              </a:ext>
            </a:extLst>
          </p:cNvPr>
          <p:cNvSpPr>
            <a:spLocks noGrp="1"/>
          </p:cNvSpPr>
          <p:nvPr>
            <p:ph type="title"/>
          </p:nvPr>
        </p:nvSpPr>
        <p:spPr>
          <a:xfrm>
            <a:off x="0" y="142852"/>
            <a:ext cx="9144000" cy="785818"/>
          </a:xfrm>
        </p:spPr>
        <p:txBody>
          <a:bodyPr/>
          <a:lstStyle/>
          <a:p>
            <a:pPr fontAlgn="auto">
              <a:spcAft>
                <a:spcPts val="0"/>
              </a:spcAft>
              <a:defRPr/>
            </a:pPr>
            <a:r>
              <a:rPr lang="fr-FR" dirty="0"/>
              <a:t>syntaxe</a:t>
            </a:r>
          </a:p>
        </p:txBody>
      </p:sp>
      <p:sp>
        <p:nvSpPr>
          <p:cNvPr id="3" name="Espace réservé du contenu 2">
            <a:extLst>
              <a:ext uri="{FF2B5EF4-FFF2-40B4-BE49-F238E27FC236}">
                <a16:creationId xmlns:a16="http://schemas.microsoft.com/office/drawing/2014/main" id="{92DCEA8A-AA31-4D57-B45A-A63B4D07A478}"/>
              </a:ext>
            </a:extLst>
          </p:cNvPr>
          <p:cNvSpPr>
            <a:spLocks noGrp="1"/>
          </p:cNvSpPr>
          <p:nvPr>
            <p:ph idx="1"/>
          </p:nvPr>
        </p:nvSpPr>
        <p:spPr/>
        <p:txBody>
          <a:bodyPr>
            <a:normAutofit fontScale="85000" lnSpcReduction="20000"/>
          </a:bodyPr>
          <a:lstStyle/>
          <a:p>
            <a:pPr fontAlgn="auto">
              <a:spcAft>
                <a:spcPts val="0"/>
              </a:spcAft>
              <a:defRPr/>
            </a:pPr>
            <a:endParaRPr lang="fr-FR" dirty="0"/>
          </a:p>
          <a:p>
            <a:pPr fontAlgn="auto">
              <a:spcAft>
                <a:spcPts val="0"/>
              </a:spcAft>
              <a:defRPr/>
            </a:pPr>
            <a:r>
              <a:rPr lang="fr-FR" dirty="0"/>
              <a:t>Déclaration d'un </a:t>
            </a:r>
            <a:r>
              <a:rPr lang="fr-FR" i="1" dirty="0"/>
              <a:t>schéma </a:t>
            </a:r>
          </a:p>
          <a:p>
            <a:pPr algn="ctr" fontAlgn="auto">
              <a:spcAft>
                <a:spcPts val="0"/>
              </a:spcAft>
              <a:buFont typeface="Arial" panose="020B0604020202020204" pitchFamily="34" charset="0"/>
              <a:buNone/>
              <a:defRPr/>
            </a:pPr>
            <a:r>
              <a:rPr lang="fr-FR" sz="2400" dirty="0"/>
              <a:t>{"</a:t>
            </a:r>
            <a:r>
              <a:rPr lang="fr-FR" sz="2400" b="1" dirty="0"/>
              <a:t>$</a:t>
            </a:r>
            <a:r>
              <a:rPr lang="fr-FR" sz="2400" b="1" dirty="0" err="1"/>
              <a:t>schema</a:t>
            </a:r>
            <a:r>
              <a:rPr lang="fr-FR" sz="2400" dirty="0"/>
              <a:t>": "</a:t>
            </a:r>
            <a:r>
              <a:rPr lang="fr-FR" sz="2400" dirty="0">
                <a:hlinkClick r:id="rId3"/>
              </a:rPr>
              <a:t>http://json-schema.org/2019-09/schema#</a:t>
            </a:r>
            <a:r>
              <a:rPr lang="fr-FR" sz="2400" dirty="0"/>
              <a:t>"}</a:t>
            </a:r>
          </a:p>
          <a:p>
            <a:pPr fontAlgn="auto">
              <a:spcAft>
                <a:spcPts val="0"/>
              </a:spcAft>
              <a:defRPr/>
            </a:pPr>
            <a:endParaRPr lang="fr-FR" i="1" dirty="0"/>
          </a:p>
          <a:p>
            <a:pPr fontAlgn="auto">
              <a:spcAft>
                <a:spcPts val="0"/>
              </a:spcAft>
              <a:defRPr/>
            </a:pPr>
            <a:endParaRPr lang="fr-FR" i="1" dirty="0"/>
          </a:p>
          <a:p>
            <a:pPr fontAlgn="auto">
              <a:spcAft>
                <a:spcPts val="0"/>
              </a:spcAft>
              <a:defRPr/>
            </a:pPr>
            <a:r>
              <a:rPr lang="fr-FR" i="1" dirty="0"/>
              <a:t>ROOT ID </a:t>
            </a:r>
            <a:r>
              <a:rPr lang="fr-FR" dirty="0"/>
              <a:t>du fichier</a:t>
            </a:r>
          </a:p>
          <a:p>
            <a:pPr algn="ctr" fontAlgn="auto">
              <a:spcAft>
                <a:spcPts val="0"/>
              </a:spcAft>
              <a:buFont typeface="Arial" panose="020B0604020202020204" pitchFamily="34" charset="0"/>
              <a:buNone/>
              <a:defRPr/>
            </a:pPr>
            <a:r>
              <a:rPr lang="fr-FR" sz="2400" dirty="0"/>
              <a:t>"$id":"</a:t>
            </a:r>
            <a:r>
              <a:rPr lang="fr-FR" sz="2400" dirty="0">
                <a:hlinkClick r:id="rId4"/>
              </a:rPr>
              <a:t>http://example.com/</a:t>
            </a:r>
            <a:r>
              <a:rPr lang="fr-FR" sz="2400" dirty="0" err="1">
                <a:hlinkClick r:id="rId4"/>
              </a:rPr>
              <a:t>example.json</a:t>
            </a:r>
            <a:r>
              <a:rPr lang="fr-FR" sz="2400" dirty="0"/>
              <a:t>"</a:t>
            </a:r>
          </a:p>
          <a:p>
            <a:pPr fontAlgn="auto">
              <a:spcAft>
                <a:spcPts val="0"/>
              </a:spcAft>
              <a:defRPr/>
            </a:pPr>
            <a:endParaRPr lang="fr-FR" dirty="0"/>
          </a:p>
          <a:p>
            <a:pPr fontAlgn="auto">
              <a:spcAft>
                <a:spcPts val="0"/>
              </a:spcAft>
              <a:defRPr/>
            </a:pPr>
            <a:r>
              <a:rPr lang="fr-FR" dirty="0"/>
              <a:t>6 types primitifs</a:t>
            </a:r>
          </a:p>
          <a:p>
            <a:pPr lvl="2" fontAlgn="auto">
              <a:spcAft>
                <a:spcPts val="0"/>
              </a:spcAft>
              <a:defRPr/>
            </a:pPr>
            <a:r>
              <a:rPr lang="en-US" i="1" dirty="0"/>
              <a:t>null</a:t>
            </a:r>
            <a:r>
              <a:rPr lang="en-US" dirty="0"/>
              <a:t>, </a:t>
            </a:r>
            <a:r>
              <a:rPr lang="en-US" i="1" dirty="0" err="1"/>
              <a:t>boolean</a:t>
            </a:r>
            <a:r>
              <a:rPr lang="en-US" dirty="0"/>
              <a:t>, </a:t>
            </a:r>
            <a:r>
              <a:rPr lang="en-US" i="1" dirty="0"/>
              <a:t>object{ … }</a:t>
            </a:r>
            <a:r>
              <a:rPr lang="en-US" dirty="0"/>
              <a:t>, </a:t>
            </a:r>
            <a:r>
              <a:rPr lang="en-US" i="1" dirty="0"/>
              <a:t>array [ … ]</a:t>
            </a:r>
            <a:r>
              <a:rPr lang="en-US" dirty="0"/>
              <a:t>, </a:t>
            </a:r>
            <a:r>
              <a:rPr lang="en-US" i="1" dirty="0"/>
              <a:t>number</a:t>
            </a:r>
            <a:r>
              <a:rPr lang="en-US" dirty="0"/>
              <a:t>, or </a:t>
            </a:r>
            <a:r>
              <a:rPr lang="en-US" i="1" dirty="0"/>
              <a:t>string</a:t>
            </a:r>
            <a:endParaRPr lang="fr-FR" dirty="0"/>
          </a:p>
          <a:p>
            <a:pPr fontAlgn="auto">
              <a:spcAft>
                <a:spcPts val="0"/>
              </a:spcAft>
              <a:defRPr/>
            </a:pPr>
            <a:endParaRPr lang="fr-FR" dirty="0"/>
          </a:p>
          <a:p>
            <a:pPr fontAlgn="auto">
              <a:spcAft>
                <a:spcPts val="0"/>
              </a:spcAft>
              <a:defRPr/>
            </a:pPr>
            <a:r>
              <a:rPr lang="fr-FR" dirty="0"/>
              <a:t>Déclaration d'une chaine</a:t>
            </a:r>
          </a:p>
          <a:p>
            <a:pPr algn="ctr" fontAlgn="auto">
              <a:spcAft>
                <a:spcPts val="0"/>
              </a:spcAft>
              <a:buFont typeface="Arial" panose="020B0604020202020204" pitchFamily="34" charset="0"/>
              <a:buNone/>
              <a:defRPr/>
            </a:pPr>
            <a:r>
              <a:rPr lang="fr-FR" sz="2400" dirty="0"/>
              <a:t>{"$id": "/parent/enfant/</a:t>
            </a:r>
            <a:r>
              <a:rPr lang="fr-FR" sz="2400" dirty="0" err="1"/>
              <a:t>propriété","type</a:t>
            </a:r>
            <a:r>
              <a:rPr lang="fr-FR" sz="2400" dirty="0"/>
              <a:t>": "string"}</a:t>
            </a: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1627F9-38A6-43EE-91A0-4CA16CD8610A}"/>
              </a:ext>
            </a:extLst>
          </p:cNvPr>
          <p:cNvSpPr>
            <a:spLocks noGrp="1"/>
          </p:cNvSpPr>
          <p:nvPr>
            <p:ph type="title"/>
          </p:nvPr>
        </p:nvSpPr>
        <p:spPr>
          <a:xfrm>
            <a:off x="0" y="142852"/>
            <a:ext cx="9144000" cy="785818"/>
          </a:xfrm>
        </p:spPr>
        <p:txBody>
          <a:bodyPr/>
          <a:lstStyle/>
          <a:p>
            <a:pPr fontAlgn="auto">
              <a:spcAft>
                <a:spcPts val="0"/>
              </a:spcAft>
              <a:defRPr/>
            </a:pPr>
            <a:r>
              <a:rPr lang="fr-FR" dirty="0"/>
              <a:t>une propriété</a:t>
            </a:r>
          </a:p>
        </p:txBody>
      </p:sp>
      <p:sp>
        <p:nvSpPr>
          <p:cNvPr id="360453" name="Espace réservé du contenu 2">
            <a:extLst>
              <a:ext uri="{FF2B5EF4-FFF2-40B4-BE49-F238E27FC236}">
                <a16:creationId xmlns:a16="http://schemas.microsoft.com/office/drawing/2014/main" id="{83090882-0DD9-4774-B61D-1F59F2BF06DD}"/>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Une propriété comporte </a:t>
            </a:r>
          </a:p>
          <a:p>
            <a:pPr lvl="2"/>
            <a:r>
              <a:rPr lang="fr-FR" altLang="fr-FR"/>
              <a:t>$id  l'adresse du champ</a:t>
            </a:r>
          </a:p>
          <a:p>
            <a:pPr lvl="4"/>
            <a:r>
              <a:rPr lang="fr-FR" altLang="fr-FR">
                <a:solidFill>
                  <a:srgbClr val="568C3B"/>
                </a:solidFill>
                <a:latin typeface="Consolas" panose="020B0609020204030204" pitchFamily="49" charset="0"/>
              </a:rPr>
              <a:t>"$id"</a:t>
            </a:r>
            <a:r>
              <a:rPr lang="fr-FR" altLang="fr-FR">
                <a:solidFill>
                  <a:srgbClr val="7EA2B4"/>
                </a:solidFill>
                <a:latin typeface="Consolas" panose="020B0609020204030204" pitchFamily="49" charset="0"/>
              </a:rPr>
              <a:t>: "</a:t>
            </a:r>
            <a:r>
              <a:rPr lang="fr-FR" altLang="fr-FR">
                <a:solidFill>
                  <a:srgbClr val="568C3B"/>
                </a:solidFill>
                <a:latin typeface="Consolas" panose="020B0609020204030204" pitchFamily="49" charset="0"/>
              </a:rPr>
              <a:t>/parent/enfant/propriété</a:t>
            </a:r>
            <a:r>
              <a:rPr lang="fr-FR" altLang="fr-FR">
                <a:solidFill>
                  <a:srgbClr val="7EA2B4"/>
                </a:solidFill>
                <a:latin typeface="Consolas" panose="020B0609020204030204" pitchFamily="49" charset="0"/>
              </a:rPr>
              <a:t>",</a:t>
            </a:r>
            <a:endParaRPr lang="en-US" altLang="fr-FR">
              <a:solidFill>
                <a:srgbClr val="568C3B"/>
              </a:solidFill>
              <a:latin typeface="Consolas" panose="020B0609020204030204" pitchFamily="49" charset="0"/>
            </a:endParaRPr>
          </a:p>
          <a:p>
            <a:pPr lvl="2"/>
            <a:r>
              <a:rPr lang="fr-FR" altLang="fr-FR"/>
              <a:t>un type </a:t>
            </a:r>
            <a:r>
              <a:rPr lang="fr-FR" altLang="fr-FR" b="1" u="sng"/>
              <a:t>ou</a:t>
            </a:r>
            <a:r>
              <a:rPr lang="fr-FR" altLang="fr-FR"/>
              <a:t> une ref</a:t>
            </a:r>
          </a:p>
          <a:p>
            <a:pPr lvl="4"/>
            <a:r>
              <a:rPr lang="en-US" altLang="fr-FR">
                <a:solidFill>
                  <a:srgbClr val="568C3B"/>
                </a:solidFill>
                <a:latin typeface="Consolas" panose="020B0609020204030204" pitchFamily="49" charset="0"/>
              </a:rPr>
              <a:t>"type"</a:t>
            </a:r>
            <a:r>
              <a:rPr lang="en-US" altLang="fr-FR">
                <a:solidFill>
                  <a:srgbClr val="7EA2B4"/>
                </a:solidFill>
                <a:latin typeface="Consolas" panose="020B0609020204030204" pitchFamily="49" charset="0"/>
              </a:rPr>
              <a:t>: "</a:t>
            </a:r>
            <a:r>
              <a:rPr lang="en-US" altLang="fr-FR" b="1" i="1">
                <a:solidFill>
                  <a:srgbClr val="568C3B"/>
                </a:solidFill>
                <a:latin typeface="Consolas" panose="020B0609020204030204" pitchFamily="49" charset="0"/>
              </a:rPr>
              <a:t>valuetype</a:t>
            </a:r>
            <a:r>
              <a:rPr lang="en-US" altLang="fr-FR">
                <a:solidFill>
                  <a:srgbClr val="7EA2B4"/>
                </a:solidFill>
                <a:latin typeface="Consolas" panose="020B0609020204030204" pitchFamily="49" charset="0"/>
              </a:rPr>
              <a:t>",</a:t>
            </a:r>
          </a:p>
          <a:p>
            <a:pPr lvl="4"/>
            <a:r>
              <a:rPr lang="fr-FR" altLang="fr-FR">
                <a:solidFill>
                  <a:srgbClr val="568C3B"/>
                </a:solidFill>
                <a:latin typeface="Consolas" panose="020B0609020204030204" pitchFamily="49" charset="0"/>
              </a:rPr>
              <a:t>"$ref"</a:t>
            </a:r>
            <a:r>
              <a:rPr lang="fr-FR" altLang="fr-FR">
                <a:solidFill>
                  <a:srgbClr val="7EA2B4"/>
                </a:solidFill>
                <a:latin typeface="Consolas" panose="020B0609020204030204" pitchFamily="49" charset="0"/>
              </a:rPr>
              <a:t>: "</a:t>
            </a:r>
            <a:r>
              <a:rPr lang="fr-FR" altLang="fr-FR">
                <a:solidFill>
                  <a:srgbClr val="568C3B"/>
                </a:solidFill>
                <a:latin typeface="Consolas" panose="020B0609020204030204" pitchFamily="49" charset="0"/>
              </a:rPr>
              <a:t>#/definitions/address</a:t>
            </a:r>
            <a:r>
              <a:rPr lang="fr-FR" altLang="fr-FR">
                <a:solidFill>
                  <a:srgbClr val="7EA2B4"/>
                </a:solidFill>
                <a:latin typeface="Consolas" panose="020B0609020204030204" pitchFamily="49" charset="0"/>
              </a:rPr>
              <a:t>",</a:t>
            </a:r>
          </a:p>
          <a:p>
            <a:pPr lvl="4"/>
            <a:endParaRPr lang="en-US" altLang="fr-FR">
              <a:solidFill>
                <a:srgbClr val="7EA2B4"/>
              </a:solidFill>
              <a:latin typeface="Consolas" panose="020B0609020204030204" pitchFamily="49" charset="0"/>
            </a:endParaRPr>
          </a:p>
          <a:p>
            <a:pPr lvl="2"/>
            <a:r>
              <a:rPr lang="fr-FR" altLang="fr-FR"/>
              <a:t>des metas </a:t>
            </a:r>
          </a:p>
          <a:p>
            <a:pPr lvl="4"/>
            <a:r>
              <a:rPr lang="en-US" altLang="fr-FR">
                <a:solidFill>
                  <a:srgbClr val="568C3B"/>
                </a:solidFill>
                <a:latin typeface="Consolas" panose="020B0609020204030204" pitchFamily="49" charset="0"/>
              </a:rPr>
              <a:t>"title"</a:t>
            </a:r>
            <a:r>
              <a:rPr lang="en-US" altLang="fr-FR">
                <a:solidFill>
                  <a:srgbClr val="7EA2B4"/>
                </a:solidFill>
                <a:latin typeface="Consolas" panose="020B0609020204030204" pitchFamily="49" charset="0"/>
              </a:rPr>
              <a:t>: "</a:t>
            </a:r>
            <a:r>
              <a:rPr lang="en-US" altLang="fr-FR">
                <a:solidFill>
                  <a:srgbClr val="568C3B"/>
                </a:solidFill>
                <a:latin typeface="Consolas" panose="020B0609020204030204" pitchFamily="49" charset="0"/>
              </a:rPr>
              <a:t>The Checked Schema</a:t>
            </a:r>
            <a:r>
              <a:rPr lang="en-US" altLang="fr-FR">
                <a:solidFill>
                  <a:srgbClr val="7EA2B4"/>
                </a:solidFill>
                <a:latin typeface="Consolas" panose="020B0609020204030204" pitchFamily="49" charset="0"/>
              </a:rPr>
              <a:t>",</a:t>
            </a:r>
          </a:p>
          <a:p>
            <a:pPr lvl="4"/>
            <a:r>
              <a:rPr lang="en-US" altLang="fr-FR">
                <a:solidFill>
                  <a:srgbClr val="568C3B"/>
                </a:solidFill>
                <a:latin typeface="Consolas" panose="020B0609020204030204" pitchFamily="49" charset="0"/>
              </a:rPr>
              <a:t>"description"</a:t>
            </a:r>
            <a:r>
              <a:rPr lang="en-US" altLang="fr-FR">
                <a:solidFill>
                  <a:srgbClr val="7EA2B4"/>
                </a:solidFill>
                <a:latin typeface="Consolas" panose="020B0609020204030204" pitchFamily="49" charset="0"/>
              </a:rPr>
              <a:t>: "</a:t>
            </a:r>
            <a:r>
              <a:rPr lang="en-US" altLang="fr-FR">
                <a:solidFill>
                  <a:srgbClr val="568C3B"/>
                </a:solidFill>
                <a:latin typeface="Consolas" panose="020B0609020204030204" pitchFamily="49" charset="0"/>
              </a:rPr>
              <a:t>A blabla about this instance.</a:t>
            </a:r>
            <a:r>
              <a:rPr lang="en-US" altLang="fr-FR">
                <a:solidFill>
                  <a:srgbClr val="7EA2B4"/>
                </a:solidFill>
                <a:latin typeface="Consolas" panose="020B0609020204030204" pitchFamily="49" charset="0"/>
              </a:rPr>
              <a:t>",</a:t>
            </a:r>
            <a:endParaRPr lang="en-US" altLang="fr-FR">
              <a:solidFill>
                <a:srgbClr val="568C3B"/>
              </a:solidFill>
              <a:latin typeface="Consolas" panose="020B0609020204030204" pitchFamily="49" charset="0"/>
            </a:endParaRPr>
          </a:p>
          <a:p>
            <a:pPr lvl="4"/>
            <a:r>
              <a:rPr lang="en-US" altLang="fr-FR">
                <a:solidFill>
                  <a:srgbClr val="568C3B"/>
                </a:solidFill>
                <a:latin typeface="Consolas" panose="020B0609020204030204" pitchFamily="49" charset="0"/>
              </a:rPr>
              <a:t>"default"</a:t>
            </a:r>
            <a:r>
              <a:rPr lang="en-US" altLang="fr-FR">
                <a:solidFill>
                  <a:srgbClr val="7EA2B4"/>
                </a:solidFill>
                <a:latin typeface="Consolas" panose="020B0609020204030204" pitchFamily="49" charset="0"/>
              </a:rPr>
              <a:t>: </a:t>
            </a:r>
            <a:r>
              <a:rPr lang="en-US" altLang="fr-FR">
                <a:solidFill>
                  <a:srgbClr val="935C25"/>
                </a:solidFill>
                <a:latin typeface="Consolas" panose="020B0609020204030204" pitchFamily="49" charset="0"/>
              </a:rPr>
              <a:t>""</a:t>
            </a:r>
            <a:r>
              <a:rPr lang="en-US" altLang="fr-FR">
                <a:solidFill>
                  <a:srgbClr val="7EA2B4"/>
                </a:solidFill>
                <a:latin typeface="Consolas" panose="020B0609020204030204" pitchFamily="49" charset="0"/>
              </a:rPr>
              <a:t>,</a:t>
            </a:r>
          </a:p>
          <a:p>
            <a:pPr lvl="4"/>
            <a:r>
              <a:rPr lang="en-US" altLang="fr-FR">
                <a:solidFill>
                  <a:srgbClr val="568C3B"/>
                </a:solidFill>
                <a:latin typeface="Consolas" panose="020B0609020204030204" pitchFamily="49" charset="0"/>
              </a:rPr>
              <a:t>"examples"</a:t>
            </a:r>
            <a:r>
              <a:rPr lang="en-US" altLang="fr-FR">
                <a:solidFill>
                  <a:srgbClr val="7EA2B4"/>
                </a:solidFill>
                <a:latin typeface="Consolas" panose="020B0609020204030204" pitchFamily="49" charset="0"/>
              </a:rPr>
              <a:t>: [</a:t>
            </a:r>
            <a:r>
              <a:rPr lang="en-US" altLang="fr-FR">
                <a:solidFill>
                  <a:srgbClr val="935C25"/>
                </a:solidFill>
                <a:latin typeface="Consolas" panose="020B0609020204030204" pitchFamily="49" charset="0"/>
              </a:rPr>
              <a:t>""</a:t>
            </a:r>
            <a:r>
              <a:rPr lang="en-US" altLang="fr-FR">
                <a:solidFill>
                  <a:srgbClr val="7EA2B4"/>
                </a:solidFill>
                <a:latin typeface="Consolas" panose="020B0609020204030204" pitchFamily="49" charset="0"/>
              </a:rPr>
              <a:t>]</a:t>
            </a:r>
          </a:p>
          <a:p>
            <a:pPr lvl="1"/>
            <a:endParaRPr lang="fr-FR" altLang="fr-FR"/>
          </a:p>
          <a:p>
            <a:endParaRPr lang="fr-FR" alt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FDE5F4-294D-4768-9734-17A640E57A9A}"/>
              </a:ext>
            </a:extLst>
          </p:cNvPr>
          <p:cNvSpPr>
            <a:spLocks noGrp="1"/>
          </p:cNvSpPr>
          <p:nvPr>
            <p:ph type="title"/>
          </p:nvPr>
        </p:nvSpPr>
        <p:spPr>
          <a:xfrm>
            <a:off x="0" y="142852"/>
            <a:ext cx="9144000" cy="785818"/>
          </a:xfrm>
        </p:spPr>
        <p:txBody>
          <a:bodyPr/>
          <a:lstStyle/>
          <a:p>
            <a:pPr fontAlgn="auto">
              <a:spcAft>
                <a:spcPts val="0"/>
              </a:spcAft>
              <a:defRPr/>
            </a:pPr>
            <a:r>
              <a:rPr lang="fr-FR" dirty="0"/>
              <a:t>types</a:t>
            </a:r>
          </a:p>
        </p:txBody>
      </p:sp>
      <p:sp>
        <p:nvSpPr>
          <p:cNvPr id="3" name="Espace réservé du contenu 2">
            <a:extLst>
              <a:ext uri="{FF2B5EF4-FFF2-40B4-BE49-F238E27FC236}">
                <a16:creationId xmlns:a16="http://schemas.microsoft.com/office/drawing/2014/main" id="{0D11EC16-53F7-4585-ABE7-532CFCE1526C}"/>
              </a:ext>
            </a:extLst>
          </p:cNvPr>
          <p:cNvSpPr>
            <a:spLocks noGrp="1"/>
          </p:cNvSpPr>
          <p:nvPr>
            <p:ph idx="1"/>
          </p:nvPr>
        </p:nvSpPr>
        <p:spPr/>
        <p:txBody>
          <a:bodyPr>
            <a:normAutofit lnSpcReduction="10000"/>
          </a:bodyPr>
          <a:lstStyle/>
          <a:p>
            <a:pPr fontAlgn="auto">
              <a:spcAft>
                <a:spcPts val="0"/>
              </a:spcAft>
              <a:defRPr/>
            </a:pPr>
            <a:r>
              <a:rPr lang="fr-FR" dirty="0"/>
              <a:t>Types</a:t>
            </a:r>
          </a:p>
          <a:p>
            <a:pPr lvl="2" fontAlgn="auto">
              <a:spcAft>
                <a:spcPts val="0"/>
              </a:spcAft>
              <a:defRPr/>
            </a:pPr>
            <a:r>
              <a:rPr lang="fr-FR" dirty="0"/>
              <a:t>String</a:t>
            </a:r>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a:solidFill>
                  <a:srgbClr val="568C3B"/>
                </a:solidFill>
                <a:latin typeface="Consolas"/>
              </a:rPr>
              <a:t>string</a:t>
            </a:r>
            <a:r>
              <a:rPr lang="fr-FR" dirty="0">
                <a:solidFill>
                  <a:srgbClr val="7EA2B4"/>
                </a:solidFill>
                <a:latin typeface="Consolas"/>
              </a:rPr>
              <a:t>",</a:t>
            </a:r>
          </a:p>
          <a:p>
            <a:pPr lvl="3" fontAlgn="auto">
              <a:spcAft>
                <a:spcPts val="0"/>
              </a:spcAft>
              <a:defRPr/>
            </a:pPr>
            <a:r>
              <a:rPr lang="fr-FR" dirty="0"/>
              <a:t>contraintes string </a:t>
            </a:r>
          </a:p>
          <a:p>
            <a:pPr lvl="4" fontAlgn="auto">
              <a:spcAft>
                <a:spcPts val="0"/>
              </a:spcAft>
              <a:defRPr/>
            </a:pPr>
            <a:r>
              <a:rPr lang="fr-FR" dirty="0">
                <a:solidFill>
                  <a:srgbClr val="568C3B"/>
                </a:solidFill>
                <a:latin typeface="Consolas"/>
              </a:rPr>
              <a:t>"</a:t>
            </a:r>
            <a:r>
              <a:rPr lang="fr-FR" dirty="0" err="1">
                <a:solidFill>
                  <a:srgbClr val="568C3B"/>
                </a:solidFill>
                <a:latin typeface="Consolas"/>
              </a:rPr>
              <a:t>minLength</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2</a:t>
            </a:r>
            <a:r>
              <a:rPr lang="fr-FR" dirty="0">
                <a:solidFill>
                  <a:srgbClr val="7EA2B4"/>
                </a:solidFill>
                <a:latin typeface="Consolas"/>
              </a:rPr>
              <a:t>, </a:t>
            </a:r>
          </a:p>
          <a:p>
            <a:pPr lvl="4" fontAlgn="auto">
              <a:spcAft>
                <a:spcPts val="0"/>
              </a:spcAft>
              <a:defRPr/>
            </a:pPr>
            <a:r>
              <a:rPr lang="fr-FR" dirty="0">
                <a:solidFill>
                  <a:srgbClr val="568C3B"/>
                </a:solidFill>
                <a:latin typeface="Consolas"/>
              </a:rPr>
              <a:t>"</a:t>
            </a:r>
            <a:r>
              <a:rPr lang="fr-FR" dirty="0" err="1">
                <a:solidFill>
                  <a:srgbClr val="568C3B"/>
                </a:solidFill>
                <a:latin typeface="Consolas"/>
              </a:rPr>
              <a:t>maxLenth</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128</a:t>
            </a:r>
            <a:r>
              <a:rPr lang="fr-FR" dirty="0">
                <a:solidFill>
                  <a:srgbClr val="7EA2B4"/>
                </a:solidFill>
                <a:latin typeface="Consolas"/>
              </a:rPr>
              <a:t>,</a:t>
            </a:r>
          </a:p>
          <a:p>
            <a:pPr lvl="4" fontAlgn="auto">
              <a:spcAft>
                <a:spcPts val="0"/>
              </a:spcAft>
              <a:defRPr/>
            </a:pPr>
            <a:r>
              <a:rPr lang="en-US" dirty="0">
                <a:solidFill>
                  <a:srgbClr val="7EA2B4"/>
                </a:solidFill>
                <a:latin typeface="Consolas"/>
              </a:rPr>
              <a:t>"</a:t>
            </a:r>
            <a:r>
              <a:rPr lang="en-US" dirty="0">
                <a:solidFill>
                  <a:srgbClr val="568C3B"/>
                </a:solidFill>
                <a:latin typeface="Consolas"/>
              </a:rPr>
              <a:t>pattern</a:t>
            </a:r>
            <a:r>
              <a:rPr lang="en-US" dirty="0">
                <a:solidFill>
                  <a:srgbClr val="7EA2B4"/>
                </a:solidFill>
                <a:latin typeface="Consolas"/>
              </a:rPr>
              <a:t>"</a:t>
            </a:r>
            <a:r>
              <a:rPr lang="en-US" dirty="0">
                <a:solidFill>
                  <a:srgbClr val="EBF8FF"/>
                </a:solidFill>
                <a:latin typeface="Consolas"/>
              </a:rPr>
              <a:t>:</a:t>
            </a:r>
            <a:r>
              <a:rPr lang="en-US" dirty="0">
                <a:solidFill>
                  <a:srgbClr val="7EA2B4"/>
                </a:solidFill>
                <a:latin typeface="Consolas"/>
              </a:rPr>
              <a:t> "</a:t>
            </a:r>
            <a:r>
              <a:rPr lang="en-US" dirty="0">
                <a:solidFill>
                  <a:srgbClr val="568C3B"/>
                </a:solidFill>
                <a:latin typeface="Consolas"/>
              </a:rPr>
              <a:t>*\s\w[A-X]*REGEX</a:t>
            </a:r>
            <a:r>
              <a:rPr lang="en-US" dirty="0">
                <a:solidFill>
                  <a:srgbClr val="7EA2B4"/>
                </a:solidFill>
                <a:latin typeface="Consolas"/>
              </a:rPr>
              <a:t>"</a:t>
            </a:r>
          </a:p>
          <a:p>
            <a:pPr lvl="2" fontAlgn="auto">
              <a:spcAft>
                <a:spcPts val="0"/>
              </a:spcAft>
              <a:buFont typeface="Arial" panose="020B0604020202020204" pitchFamily="34" charset="0"/>
              <a:buNone/>
              <a:defRPr/>
            </a:pPr>
            <a:endParaRPr lang="en-US" dirty="0">
              <a:latin typeface="Consolas"/>
            </a:endParaRPr>
          </a:p>
          <a:p>
            <a:pPr lvl="2" fontAlgn="auto">
              <a:spcAft>
                <a:spcPts val="0"/>
              </a:spcAft>
              <a:defRPr/>
            </a:pPr>
            <a:r>
              <a:rPr lang="en-US" dirty="0">
                <a:latin typeface="Consolas"/>
              </a:rPr>
              <a:t>Boolean</a:t>
            </a:r>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boolean</a:t>
            </a:r>
            <a:r>
              <a:rPr lang="fr-FR" dirty="0">
                <a:solidFill>
                  <a:srgbClr val="7EA2B4"/>
                </a:solidFill>
                <a:latin typeface="Consolas"/>
              </a:rPr>
              <a:t>",</a:t>
            </a:r>
            <a:endParaRPr lang="en-US" dirty="0">
              <a:latin typeface="Consolas"/>
            </a:endParaRPr>
          </a:p>
          <a:p>
            <a:pPr lvl="2" fontAlgn="auto">
              <a:spcAft>
                <a:spcPts val="0"/>
              </a:spcAft>
              <a:defRPr/>
            </a:pPr>
            <a:endParaRPr lang="fr-FR" dirty="0"/>
          </a:p>
          <a:p>
            <a:pPr lvl="2" fontAlgn="auto">
              <a:spcAft>
                <a:spcPts val="0"/>
              </a:spcAft>
              <a:defRPr/>
            </a:pPr>
            <a:endParaRPr lang="fr-FR" dirty="0"/>
          </a:p>
          <a:p>
            <a:pPr lvl="2" fontAlgn="auto">
              <a:spcAft>
                <a:spcPts val="0"/>
              </a:spcAft>
              <a:buFont typeface="Arial" panose="020B0604020202020204" pitchFamily="34" charset="0"/>
              <a:buNone/>
              <a:defRPr/>
            </a:pPr>
            <a:r>
              <a:rPr lang="fr-FR" dirty="0"/>
              <a:t>  </a:t>
            </a:r>
          </a:p>
        </p:txBody>
      </p:sp>
      <p:sp>
        <p:nvSpPr>
          <p:cNvPr id="4" name="Explosion : 14 points 3">
            <a:extLst>
              <a:ext uri="{FF2B5EF4-FFF2-40B4-BE49-F238E27FC236}">
                <a16:creationId xmlns:a16="http://schemas.microsoft.com/office/drawing/2014/main" id="{85EB939E-E8CA-45B9-88CF-2D0139C085BD}"/>
              </a:ext>
            </a:extLst>
          </p:cNvPr>
          <p:cNvSpPr/>
          <p:nvPr/>
        </p:nvSpPr>
        <p:spPr>
          <a:xfrm>
            <a:off x="5796136" y="2996952"/>
            <a:ext cx="3960440" cy="252028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Pattern uniquement des la version draft-07</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ED9FD1-6F05-4B31-ABC2-9EC02ED0376E}"/>
              </a:ext>
            </a:extLst>
          </p:cNvPr>
          <p:cNvSpPr>
            <a:spLocks noGrp="1"/>
          </p:cNvSpPr>
          <p:nvPr>
            <p:ph type="title"/>
          </p:nvPr>
        </p:nvSpPr>
        <p:spPr>
          <a:xfrm>
            <a:off x="0" y="142852"/>
            <a:ext cx="9144000" cy="785818"/>
          </a:xfrm>
        </p:spPr>
        <p:txBody>
          <a:bodyPr/>
          <a:lstStyle/>
          <a:p>
            <a:pPr fontAlgn="auto">
              <a:spcAft>
                <a:spcPts val="0"/>
              </a:spcAft>
              <a:defRPr/>
            </a:pPr>
            <a:r>
              <a:rPr lang="fr-FR" dirty="0"/>
              <a:t>types</a:t>
            </a:r>
          </a:p>
        </p:txBody>
      </p:sp>
      <p:sp>
        <p:nvSpPr>
          <p:cNvPr id="3" name="Espace réservé du contenu 2">
            <a:extLst>
              <a:ext uri="{FF2B5EF4-FFF2-40B4-BE49-F238E27FC236}">
                <a16:creationId xmlns:a16="http://schemas.microsoft.com/office/drawing/2014/main" id="{C67E11F7-48CA-4039-8AC3-726F1E13C2A2}"/>
              </a:ext>
            </a:extLst>
          </p:cNvPr>
          <p:cNvSpPr>
            <a:spLocks noGrp="1"/>
          </p:cNvSpPr>
          <p:nvPr>
            <p:ph idx="1"/>
          </p:nvPr>
        </p:nvSpPr>
        <p:spPr/>
        <p:txBody>
          <a:bodyPr>
            <a:normAutofit lnSpcReduction="10000"/>
          </a:bodyPr>
          <a:lstStyle/>
          <a:p>
            <a:pPr fontAlgn="auto">
              <a:spcAft>
                <a:spcPts val="0"/>
              </a:spcAft>
              <a:defRPr/>
            </a:pPr>
            <a:r>
              <a:rPr lang="fr-FR" dirty="0"/>
              <a:t>Types</a:t>
            </a:r>
          </a:p>
          <a:p>
            <a:pPr lvl="2" fontAlgn="auto">
              <a:spcAft>
                <a:spcPts val="0"/>
              </a:spcAft>
              <a:defRPr/>
            </a:pPr>
            <a:r>
              <a:rPr lang="fr-FR" dirty="0"/>
              <a:t>Objet</a:t>
            </a:r>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object</a:t>
            </a:r>
            <a:r>
              <a:rPr lang="fr-FR" dirty="0">
                <a:solidFill>
                  <a:srgbClr val="7EA2B4"/>
                </a:solidFill>
                <a:latin typeface="Consolas"/>
              </a:rPr>
              <a:t>",</a:t>
            </a:r>
          </a:p>
          <a:p>
            <a:pPr lvl="4" fontAlgn="auto">
              <a:spcAft>
                <a:spcPts val="0"/>
              </a:spcAft>
              <a:buFont typeface="Arial" panose="020B0604020202020204" pitchFamily="34" charset="0"/>
              <a:buNone/>
              <a:defRPr/>
            </a:pPr>
            <a:r>
              <a:rPr lang="fr-FR" dirty="0">
                <a:solidFill>
                  <a:srgbClr val="568C3B"/>
                </a:solidFill>
                <a:latin typeface="Consolas"/>
              </a:rPr>
              <a:t>  "</a:t>
            </a:r>
            <a:r>
              <a:rPr lang="fr-FR" dirty="0" err="1">
                <a:solidFill>
                  <a:srgbClr val="568C3B"/>
                </a:solidFill>
                <a:latin typeface="Consolas"/>
              </a:rPr>
              <a:t>properties</a:t>
            </a:r>
            <a:r>
              <a:rPr lang="fr-FR" dirty="0">
                <a:solidFill>
                  <a:srgbClr val="568C3B"/>
                </a:solidFill>
                <a:latin typeface="Consolas"/>
              </a:rPr>
              <a:t>"</a:t>
            </a:r>
            <a:r>
              <a:rPr lang="fr-FR" dirty="0">
                <a:solidFill>
                  <a:srgbClr val="7EA2B4"/>
                </a:solidFill>
                <a:latin typeface="Consolas"/>
              </a:rPr>
              <a:t>: </a:t>
            </a:r>
          </a:p>
          <a:p>
            <a:pPr lvl="4" fontAlgn="auto">
              <a:spcAft>
                <a:spcPts val="0"/>
              </a:spcAft>
              <a:buFont typeface="Arial" panose="020B0604020202020204" pitchFamily="34" charset="0"/>
              <a:buNone/>
              <a:defRPr/>
            </a:pP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NomEnfant</a:t>
            </a:r>
            <a:r>
              <a:rPr lang="fr-FR" dirty="0">
                <a:solidFill>
                  <a:srgbClr val="568C3B"/>
                </a:solidFill>
                <a:latin typeface="Consolas"/>
              </a:rPr>
              <a:t>"</a:t>
            </a:r>
            <a:r>
              <a:rPr lang="fr-FR" dirty="0">
                <a:solidFill>
                  <a:srgbClr val="7EA2B4"/>
                </a:solidFill>
                <a:latin typeface="Consolas"/>
              </a:rPr>
              <a:t>: {description </a:t>
            </a:r>
            <a:r>
              <a:rPr lang="fr-FR" i="1" dirty="0">
                <a:solidFill>
                  <a:srgbClr val="7EA2B4"/>
                </a:solidFill>
                <a:latin typeface="Consolas"/>
              </a:rPr>
              <a:t>enfant}}</a:t>
            </a:r>
          </a:p>
          <a:p>
            <a:pPr lvl="3" fontAlgn="auto">
              <a:spcAft>
                <a:spcPts val="0"/>
              </a:spcAft>
              <a:defRPr/>
            </a:pPr>
            <a:endParaRPr lang="fr-FR" dirty="0">
              <a:latin typeface="Consolas"/>
            </a:endParaRPr>
          </a:p>
          <a:p>
            <a:pPr lvl="3" fontAlgn="auto">
              <a:spcAft>
                <a:spcPts val="0"/>
              </a:spcAft>
              <a:defRPr/>
            </a:pPr>
            <a:r>
              <a:rPr lang="fr-FR" dirty="0">
                <a:latin typeface="Consolas"/>
              </a:rPr>
              <a:t>contraintes</a:t>
            </a:r>
          </a:p>
          <a:p>
            <a:pPr lvl="4" fontAlgn="auto">
              <a:spcAft>
                <a:spcPts val="0"/>
              </a:spcAft>
              <a:defRPr/>
            </a:pPr>
            <a:r>
              <a:rPr lang="fr-FR" dirty="0">
                <a:solidFill>
                  <a:srgbClr val="7EA2B4"/>
                </a:solidFill>
                <a:latin typeface="Consolas"/>
              </a:rPr>
              <a:t>"</a:t>
            </a:r>
            <a:r>
              <a:rPr lang="fr-FR" dirty="0" err="1">
                <a:solidFill>
                  <a:srgbClr val="568C3B"/>
                </a:solidFill>
                <a:latin typeface="Consolas"/>
              </a:rPr>
              <a:t>additionalProperties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true</a:t>
            </a:r>
            <a:r>
              <a:rPr lang="fr-FR" dirty="0">
                <a:solidFill>
                  <a:srgbClr val="7EA2B4"/>
                </a:solidFill>
                <a:latin typeface="Consolas"/>
              </a:rPr>
              <a:t>,</a:t>
            </a:r>
          </a:p>
          <a:p>
            <a:pPr lvl="4" fontAlgn="auto">
              <a:spcAft>
                <a:spcPts val="0"/>
              </a:spcAft>
              <a:defRPr/>
            </a:pPr>
            <a:endParaRPr lang="fr-FR" dirty="0">
              <a:latin typeface="Consolas"/>
            </a:endParaRPr>
          </a:p>
          <a:p>
            <a:pPr lvl="4" fontAlgn="auto">
              <a:spcAft>
                <a:spcPts val="0"/>
              </a:spcAft>
              <a:defRPr/>
            </a:pPr>
            <a:r>
              <a:rPr lang="fr-FR" dirty="0">
                <a:solidFill>
                  <a:srgbClr val="7EA2B4"/>
                </a:solidFill>
                <a:latin typeface="Consolas"/>
              </a:rPr>
              <a:t>"</a:t>
            </a:r>
            <a:r>
              <a:rPr lang="fr-FR" dirty="0" err="1">
                <a:solidFill>
                  <a:srgbClr val="568C3B"/>
                </a:solidFill>
                <a:latin typeface="Consolas"/>
              </a:rPr>
              <a:t>minProperties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1</a:t>
            </a:r>
            <a:r>
              <a:rPr lang="fr-FR" dirty="0">
                <a:solidFill>
                  <a:srgbClr val="7EA2B4"/>
                </a:solidFill>
                <a:latin typeface="Consolas"/>
              </a:rPr>
              <a:t>,</a:t>
            </a:r>
          </a:p>
          <a:p>
            <a:pPr lvl="4" fontAlgn="auto">
              <a:spcAft>
                <a:spcPts val="0"/>
              </a:spcAft>
              <a:defRPr/>
            </a:pPr>
            <a:endParaRPr lang="fr-FR" dirty="0">
              <a:solidFill>
                <a:srgbClr val="7EA2B4"/>
              </a:solidFill>
              <a:latin typeface="Consolas"/>
            </a:endParaRPr>
          </a:p>
          <a:p>
            <a:pPr lvl="4" fontAlgn="auto">
              <a:spcAft>
                <a:spcPts val="0"/>
              </a:spcAft>
              <a:defRPr/>
            </a:pPr>
            <a:r>
              <a:rPr lang="fr-FR" dirty="0">
                <a:solidFill>
                  <a:srgbClr val="7EA2B4"/>
                </a:solidFill>
                <a:latin typeface="Consolas"/>
              </a:rPr>
              <a:t>"</a:t>
            </a:r>
            <a:r>
              <a:rPr lang="fr-FR" dirty="0" err="1">
                <a:solidFill>
                  <a:srgbClr val="568C3B"/>
                </a:solidFill>
                <a:latin typeface="Consolas"/>
              </a:rPr>
              <a:t>maxProperties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10</a:t>
            </a:r>
            <a:r>
              <a:rPr lang="fr-FR" dirty="0">
                <a:solidFill>
                  <a:srgbClr val="7EA2B4"/>
                </a:solidFill>
                <a:latin typeface="Consolas"/>
              </a:rPr>
              <a:t>,</a:t>
            </a:r>
          </a:p>
          <a:p>
            <a:pPr lvl="4" fontAlgn="auto">
              <a:spcAft>
                <a:spcPts val="0"/>
              </a:spcAft>
              <a:defRPr/>
            </a:pPr>
            <a:endParaRPr lang="fr-FR" dirty="0">
              <a:solidFill>
                <a:srgbClr val="7EA2B4"/>
              </a:solidFill>
              <a:latin typeface="Consolas"/>
            </a:endParaRPr>
          </a:p>
          <a:p>
            <a:pPr lvl="4" fontAlgn="auto">
              <a:spcAft>
                <a:spcPts val="0"/>
              </a:spcAft>
              <a:defRPr/>
            </a:pPr>
            <a:r>
              <a:rPr lang="fr-FR" dirty="0">
                <a:solidFill>
                  <a:srgbClr val="7EA2B4"/>
                </a:solidFill>
                <a:latin typeface="Consolas"/>
              </a:rPr>
              <a:t>"</a:t>
            </a:r>
            <a:r>
              <a:rPr lang="fr-FR" dirty="0" err="1">
                <a:solidFill>
                  <a:srgbClr val="568C3B"/>
                </a:solidFill>
                <a:latin typeface="Consolas"/>
              </a:rPr>
              <a:t>required</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568C3B"/>
                </a:solidFill>
                <a:latin typeface="Consolas"/>
              </a:rPr>
              <a:t>name1</a:t>
            </a:r>
            <a:r>
              <a:rPr lang="fr-FR" dirty="0">
                <a:solidFill>
                  <a:srgbClr val="7EA2B4"/>
                </a:solidFill>
                <a:latin typeface="Consolas"/>
              </a:rPr>
              <a:t>","</a:t>
            </a:r>
            <a:r>
              <a:rPr lang="fr-FR" dirty="0">
                <a:solidFill>
                  <a:srgbClr val="568C3B"/>
                </a:solidFill>
                <a:latin typeface="Consolas"/>
              </a:rPr>
              <a:t>name3</a:t>
            </a:r>
            <a:r>
              <a:rPr lang="fr-FR" dirty="0">
                <a:solidFill>
                  <a:srgbClr val="7EA2B4"/>
                </a:solidFill>
                <a:latin typeface="Consolas"/>
              </a:rPr>
              <a:t>"],</a:t>
            </a:r>
          </a:p>
          <a:p>
            <a:pPr lvl="4" fontAlgn="auto">
              <a:spcAft>
                <a:spcPts val="0"/>
              </a:spcAft>
              <a:buFont typeface="Arial" panose="020B0604020202020204" pitchFamily="34" charset="0"/>
              <a:buNone/>
              <a:defRPr/>
            </a:pPr>
            <a:endParaRPr lang="fr-F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21C77-84A6-45E1-934B-853F24EC9C63}"/>
              </a:ext>
            </a:extLst>
          </p:cNvPr>
          <p:cNvSpPr>
            <a:spLocks noGrp="1"/>
          </p:cNvSpPr>
          <p:nvPr>
            <p:ph type="title"/>
          </p:nvPr>
        </p:nvSpPr>
        <p:spPr>
          <a:xfrm>
            <a:off x="0" y="142852"/>
            <a:ext cx="9144000" cy="785818"/>
          </a:xfrm>
        </p:spPr>
        <p:txBody>
          <a:bodyPr/>
          <a:lstStyle/>
          <a:p>
            <a:pPr fontAlgn="auto">
              <a:spcAft>
                <a:spcPts val="0"/>
              </a:spcAft>
              <a:defRPr/>
            </a:pPr>
            <a:r>
              <a:rPr lang="fr-FR" dirty="0"/>
              <a:t>types</a:t>
            </a:r>
          </a:p>
        </p:txBody>
      </p:sp>
      <p:sp>
        <p:nvSpPr>
          <p:cNvPr id="3" name="Espace réservé du contenu 2">
            <a:extLst>
              <a:ext uri="{FF2B5EF4-FFF2-40B4-BE49-F238E27FC236}">
                <a16:creationId xmlns:a16="http://schemas.microsoft.com/office/drawing/2014/main" id="{091C4E9C-1E22-4228-AD02-E5FD4176CA8F}"/>
              </a:ext>
            </a:extLst>
          </p:cNvPr>
          <p:cNvSpPr>
            <a:spLocks noGrp="1"/>
          </p:cNvSpPr>
          <p:nvPr>
            <p:ph idx="1"/>
          </p:nvPr>
        </p:nvSpPr>
        <p:spPr/>
        <p:txBody>
          <a:bodyPr>
            <a:normAutofit fontScale="92500" lnSpcReduction="10000"/>
          </a:bodyPr>
          <a:lstStyle/>
          <a:p>
            <a:pPr lvl="2" fontAlgn="auto">
              <a:spcAft>
                <a:spcPts val="0"/>
              </a:spcAft>
              <a:defRPr/>
            </a:pPr>
            <a:r>
              <a:rPr lang="fr-FR" dirty="0" err="1"/>
              <a:t>Array</a:t>
            </a:r>
            <a:endParaRPr lang="fr-FR" dirty="0"/>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array</a:t>
            </a:r>
            <a:r>
              <a:rPr lang="fr-FR" dirty="0">
                <a:solidFill>
                  <a:srgbClr val="7EA2B4"/>
                </a:solidFill>
                <a:latin typeface="Consolas"/>
              </a:rPr>
              <a:t>",</a:t>
            </a:r>
          </a:p>
          <a:p>
            <a:pPr lvl="4" fontAlgn="auto">
              <a:spcAft>
                <a:spcPts val="0"/>
              </a:spcAft>
              <a:defRPr/>
            </a:pPr>
            <a:r>
              <a:rPr lang="fr-FR" dirty="0">
                <a:solidFill>
                  <a:srgbClr val="568C3B"/>
                </a:solidFill>
                <a:latin typeface="Consolas"/>
              </a:rPr>
              <a:t>"items"</a:t>
            </a:r>
            <a:r>
              <a:rPr lang="fr-FR" dirty="0">
                <a:solidFill>
                  <a:srgbClr val="7EA2B4"/>
                </a:solidFill>
                <a:latin typeface="Consolas"/>
              </a:rPr>
              <a:t>: {description </a:t>
            </a:r>
            <a:r>
              <a:rPr lang="fr-FR" i="1" dirty="0">
                <a:solidFill>
                  <a:srgbClr val="7EA2B4"/>
                </a:solidFill>
                <a:latin typeface="Consolas"/>
              </a:rPr>
              <a:t>enfant}</a:t>
            </a:r>
          </a:p>
          <a:p>
            <a:pPr lvl="3" fontAlgn="auto">
              <a:spcAft>
                <a:spcPts val="0"/>
              </a:spcAft>
              <a:defRPr/>
            </a:pPr>
            <a:r>
              <a:rPr lang="en-US" dirty="0" err="1">
                <a:latin typeface="Consolas"/>
              </a:rPr>
              <a:t>Contraintes</a:t>
            </a:r>
            <a:endParaRPr lang="en-US" dirty="0">
              <a:latin typeface="Consolas"/>
            </a:endParaRPr>
          </a:p>
          <a:p>
            <a:pPr lvl="4" fontAlgn="auto">
              <a:spcAft>
                <a:spcPts val="0"/>
              </a:spcAft>
              <a:defRPr/>
            </a:pPr>
            <a:r>
              <a:rPr lang="en-US" dirty="0">
                <a:solidFill>
                  <a:srgbClr val="568C3B"/>
                </a:solidFill>
                <a:latin typeface="Consolas"/>
              </a:rPr>
              <a:t>"</a:t>
            </a:r>
            <a:r>
              <a:rPr lang="en-US" dirty="0" err="1">
                <a:solidFill>
                  <a:srgbClr val="568C3B"/>
                </a:solidFill>
                <a:latin typeface="Consolas"/>
              </a:rPr>
              <a:t>uniqueItems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true</a:t>
            </a:r>
            <a:r>
              <a:rPr lang="en-US" dirty="0">
                <a:solidFill>
                  <a:srgbClr val="7EA2B4"/>
                </a:solidFill>
                <a:latin typeface="Consolas"/>
              </a:rPr>
              <a:t>,</a:t>
            </a:r>
          </a:p>
          <a:p>
            <a:pPr lvl="4" fontAlgn="auto">
              <a:spcAft>
                <a:spcPts val="0"/>
              </a:spcAft>
              <a:defRPr/>
            </a:pPr>
            <a:r>
              <a:rPr lang="en-US" dirty="0">
                <a:solidFill>
                  <a:srgbClr val="568C3B"/>
                </a:solidFill>
                <a:latin typeface="Consolas"/>
              </a:rPr>
              <a:t>"</a:t>
            </a:r>
            <a:r>
              <a:rPr lang="en-US" dirty="0" err="1">
                <a:solidFill>
                  <a:srgbClr val="568C3B"/>
                </a:solidFill>
                <a:latin typeface="Consolas"/>
              </a:rPr>
              <a:t>minItems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1</a:t>
            </a:r>
            <a:r>
              <a:rPr lang="en-US" dirty="0">
                <a:solidFill>
                  <a:srgbClr val="7EA2B4"/>
                </a:solidFill>
                <a:latin typeface="Consolas"/>
              </a:rPr>
              <a:t>,</a:t>
            </a:r>
          </a:p>
          <a:p>
            <a:pPr lvl="4" fontAlgn="auto">
              <a:spcAft>
                <a:spcPts val="0"/>
              </a:spcAft>
              <a:defRPr/>
            </a:pPr>
            <a:r>
              <a:rPr lang="en-US" dirty="0">
                <a:solidFill>
                  <a:srgbClr val="568C3B"/>
                </a:solidFill>
                <a:latin typeface="Consolas"/>
              </a:rPr>
              <a:t>"</a:t>
            </a:r>
            <a:r>
              <a:rPr lang="en-US" dirty="0" err="1">
                <a:solidFill>
                  <a:srgbClr val="568C3B"/>
                </a:solidFill>
                <a:latin typeface="Consolas"/>
              </a:rPr>
              <a:t>maxItems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4</a:t>
            </a:r>
            <a:r>
              <a:rPr lang="en-US" dirty="0">
                <a:solidFill>
                  <a:srgbClr val="7EA2B4"/>
                </a:solidFill>
                <a:latin typeface="Consolas"/>
              </a:rPr>
              <a:t>,</a:t>
            </a:r>
            <a:endParaRPr lang="fr-FR" dirty="0"/>
          </a:p>
          <a:p>
            <a:pPr lvl="2" fontAlgn="auto">
              <a:spcAft>
                <a:spcPts val="0"/>
              </a:spcAft>
              <a:defRPr/>
            </a:pPr>
            <a:endParaRPr lang="fr-FR" dirty="0"/>
          </a:p>
          <a:p>
            <a:pPr lvl="2" fontAlgn="auto">
              <a:spcAft>
                <a:spcPts val="0"/>
              </a:spcAft>
              <a:defRPr/>
            </a:pPr>
            <a:r>
              <a:rPr lang="fr-FR" dirty="0" err="1"/>
              <a:t>integer</a:t>
            </a:r>
            <a:r>
              <a:rPr lang="fr-FR" dirty="0"/>
              <a:t> / </a:t>
            </a:r>
            <a:r>
              <a:rPr lang="fr-FR" dirty="0" err="1"/>
              <a:t>number</a:t>
            </a:r>
            <a:endParaRPr lang="fr-FR" dirty="0"/>
          </a:p>
          <a:p>
            <a:pPr lvl="4" fontAlgn="auto">
              <a:spcAft>
                <a:spcPts val="0"/>
              </a:spcAft>
              <a:defRPr/>
            </a:pPr>
            <a:r>
              <a:rPr lang="fr-FR" dirty="0">
                <a:solidFill>
                  <a:srgbClr val="568C3B"/>
                </a:solidFill>
                <a:latin typeface="Consolas"/>
              </a:rPr>
              <a:t>"type"</a:t>
            </a: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number</a:t>
            </a:r>
            <a:r>
              <a:rPr lang="fr-FR" dirty="0">
                <a:solidFill>
                  <a:srgbClr val="568C3B"/>
                </a:solidFill>
                <a:latin typeface="Consolas"/>
              </a:rPr>
              <a:t>"</a:t>
            </a:r>
            <a:r>
              <a:rPr lang="fr-FR" dirty="0">
                <a:solidFill>
                  <a:srgbClr val="7EA2B4"/>
                </a:solidFill>
                <a:latin typeface="Consolas"/>
              </a:rPr>
              <a:t>, ou </a:t>
            </a:r>
            <a:r>
              <a:rPr lang="fr-FR" dirty="0">
                <a:solidFill>
                  <a:srgbClr val="568C3B"/>
                </a:solidFill>
                <a:latin typeface="Consolas"/>
              </a:rPr>
              <a:t>"type"</a:t>
            </a:r>
            <a:r>
              <a:rPr lang="fr-FR" dirty="0">
                <a:solidFill>
                  <a:srgbClr val="7EA2B4"/>
                </a:solidFill>
                <a:latin typeface="Consolas"/>
              </a:rPr>
              <a:t>:</a:t>
            </a:r>
            <a:r>
              <a:rPr lang="fr-FR" dirty="0">
                <a:solidFill>
                  <a:srgbClr val="568C3B"/>
                </a:solidFill>
                <a:latin typeface="Consolas"/>
              </a:rPr>
              <a:t>"</a:t>
            </a:r>
            <a:r>
              <a:rPr lang="fr-FR" dirty="0" err="1">
                <a:solidFill>
                  <a:srgbClr val="568C3B"/>
                </a:solidFill>
                <a:latin typeface="Consolas"/>
              </a:rPr>
              <a:t>integer</a:t>
            </a:r>
            <a:r>
              <a:rPr lang="fr-FR" dirty="0">
                <a:solidFill>
                  <a:srgbClr val="568C3B"/>
                </a:solidFill>
                <a:latin typeface="Consolas"/>
              </a:rPr>
              <a:t>"</a:t>
            </a:r>
          </a:p>
          <a:p>
            <a:pPr lvl="3" fontAlgn="auto">
              <a:spcAft>
                <a:spcPts val="0"/>
              </a:spcAft>
              <a:defRPr/>
            </a:pPr>
            <a:r>
              <a:rPr lang="fr-FR" dirty="0">
                <a:latin typeface="Consolas"/>
              </a:rPr>
              <a:t>contraintes</a:t>
            </a:r>
          </a:p>
          <a:p>
            <a:pPr lvl="4" fontAlgn="auto">
              <a:spcAft>
                <a:spcPts val="0"/>
              </a:spcAft>
              <a:defRPr/>
            </a:pPr>
            <a:r>
              <a:rPr lang="fr-FR" dirty="0">
                <a:solidFill>
                  <a:srgbClr val="568C3B"/>
                </a:solidFill>
                <a:latin typeface="Consolas"/>
              </a:rPr>
              <a:t>"minimum"</a:t>
            </a:r>
            <a:r>
              <a:rPr lang="fr-FR" dirty="0">
                <a:solidFill>
                  <a:srgbClr val="7EA2B4"/>
                </a:solidFill>
                <a:latin typeface="Consolas"/>
              </a:rPr>
              <a:t>: </a:t>
            </a:r>
            <a:r>
              <a:rPr lang="fr-FR" dirty="0">
                <a:solidFill>
                  <a:srgbClr val="935C25"/>
                </a:solidFill>
                <a:latin typeface="Consolas"/>
              </a:rPr>
              <a:t>0</a:t>
            </a:r>
            <a:r>
              <a:rPr lang="fr-FR" dirty="0">
                <a:solidFill>
                  <a:srgbClr val="7EA2B4"/>
                </a:solidFill>
                <a:latin typeface="Consolas"/>
              </a:rPr>
              <a:t>,</a:t>
            </a:r>
          </a:p>
          <a:p>
            <a:pPr lvl="4" fontAlgn="auto">
              <a:spcAft>
                <a:spcPts val="0"/>
              </a:spcAft>
              <a:defRPr/>
            </a:pPr>
            <a:r>
              <a:rPr lang="fr-FR" dirty="0">
                <a:solidFill>
                  <a:srgbClr val="568C3B"/>
                </a:solidFill>
                <a:latin typeface="Consolas"/>
              </a:rPr>
              <a:t>"maximum"</a:t>
            </a:r>
            <a:r>
              <a:rPr lang="fr-FR" dirty="0">
                <a:solidFill>
                  <a:srgbClr val="7EA2B4"/>
                </a:solidFill>
                <a:latin typeface="Consolas"/>
              </a:rPr>
              <a:t>: </a:t>
            </a:r>
            <a:r>
              <a:rPr lang="fr-FR" dirty="0">
                <a:solidFill>
                  <a:srgbClr val="935C25"/>
                </a:solidFill>
                <a:latin typeface="Consolas"/>
              </a:rPr>
              <a:t>100</a:t>
            </a:r>
            <a:endParaRPr lang="fr-FR" dirty="0">
              <a:solidFill>
                <a:srgbClr val="7EA2B4"/>
              </a:solidFill>
              <a:latin typeface="Consolas"/>
            </a:endParaRPr>
          </a:p>
          <a:p>
            <a:pPr lvl="4" fontAlgn="auto">
              <a:spcAft>
                <a:spcPts val="0"/>
              </a:spcAft>
              <a:defRPr/>
            </a:pPr>
            <a:r>
              <a:rPr lang="fr-FR" dirty="0">
                <a:solidFill>
                  <a:srgbClr val="568C3B"/>
                </a:solidFill>
                <a:latin typeface="Consolas"/>
              </a:rPr>
              <a:t>"</a:t>
            </a:r>
            <a:r>
              <a:rPr lang="fr-FR" dirty="0" err="1">
                <a:solidFill>
                  <a:srgbClr val="568C3B"/>
                </a:solidFill>
                <a:latin typeface="Consolas"/>
              </a:rPr>
              <a:t>exclusiveMinimum</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0</a:t>
            </a:r>
            <a:r>
              <a:rPr lang="fr-FR" dirty="0">
                <a:solidFill>
                  <a:srgbClr val="7EA2B4"/>
                </a:solidFill>
                <a:latin typeface="Consolas"/>
              </a:rPr>
              <a:t>,</a:t>
            </a:r>
          </a:p>
          <a:p>
            <a:pPr lvl="4" fontAlgn="auto">
              <a:spcAft>
                <a:spcPts val="0"/>
              </a:spcAft>
              <a:defRPr/>
            </a:pPr>
            <a:r>
              <a:rPr lang="fr-FR" dirty="0">
                <a:solidFill>
                  <a:srgbClr val="568C3B"/>
                </a:solidFill>
                <a:latin typeface="Consolas"/>
              </a:rPr>
              <a:t>"</a:t>
            </a:r>
            <a:r>
              <a:rPr lang="fr-FR" dirty="0" err="1">
                <a:solidFill>
                  <a:srgbClr val="568C3B"/>
                </a:solidFill>
                <a:latin typeface="Consolas"/>
              </a:rPr>
              <a:t>exclusiveMaximum</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100</a:t>
            </a:r>
            <a:endParaRPr lang="fr-FR" dirty="0">
              <a:solidFill>
                <a:srgbClr val="7EA2B4"/>
              </a:solidFill>
              <a:latin typeface="Consolas"/>
            </a:endParaRPr>
          </a:p>
          <a:p>
            <a:pPr lvl="4" fontAlgn="auto">
              <a:spcAft>
                <a:spcPts val="0"/>
              </a:spcAft>
              <a:defRPr/>
            </a:pPr>
            <a:endParaRPr lang="fr-FR"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5CC13F-40AD-4C90-AF82-3BBB1B80DB3B}"/>
              </a:ext>
            </a:extLst>
          </p:cNvPr>
          <p:cNvSpPr>
            <a:spLocks noGrp="1"/>
          </p:cNvSpPr>
          <p:nvPr>
            <p:ph type="title"/>
          </p:nvPr>
        </p:nvSpPr>
        <p:spPr>
          <a:xfrm>
            <a:off x="0" y="142852"/>
            <a:ext cx="9144000" cy="785818"/>
          </a:xfrm>
        </p:spPr>
        <p:txBody>
          <a:bodyPr/>
          <a:lstStyle/>
          <a:p>
            <a:pPr fontAlgn="auto">
              <a:spcAft>
                <a:spcPts val="0"/>
              </a:spcAft>
              <a:defRPr/>
            </a:pPr>
            <a:r>
              <a:rPr lang="fr-FR" dirty="0"/>
              <a:t>Les schémas existants</a:t>
            </a:r>
          </a:p>
        </p:txBody>
      </p:sp>
      <p:sp>
        <p:nvSpPr>
          <p:cNvPr id="368645" name="Espace réservé du contenu 2">
            <a:extLst>
              <a:ext uri="{FF2B5EF4-FFF2-40B4-BE49-F238E27FC236}">
                <a16:creationId xmlns:a16="http://schemas.microsoft.com/office/drawing/2014/main" id="{BCEFC424-0F48-4F66-BC60-FD6363269D92}"/>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dirty="0"/>
              <a:t>Le store des schéma</a:t>
            </a:r>
          </a:p>
          <a:p>
            <a:pPr algn="ctr">
              <a:buFont typeface="Arial" panose="020B0604020202020204" pitchFamily="34" charset="0"/>
              <a:buNone/>
            </a:pPr>
            <a:r>
              <a:rPr lang="fr-FR" altLang="fr-FR" dirty="0">
                <a:hlinkClick r:id="rId3"/>
              </a:rPr>
              <a:t>http://schemastore.org/json/</a:t>
            </a:r>
            <a:endParaRPr lang="fr-FR" altLang="fr-FR" dirty="0"/>
          </a:p>
          <a:p>
            <a:pPr>
              <a:buFont typeface="Arial" panose="020B0604020202020204" pitchFamily="34" charset="0"/>
              <a:buNone/>
            </a:pPr>
            <a:r>
              <a:rPr lang="fr-FR" altLang="fr-FR" dirty="0"/>
              <a:t>exemple:</a:t>
            </a:r>
          </a:p>
          <a:p>
            <a:endParaRPr lang="fr-FR" altLang="fr-FR" dirty="0"/>
          </a:p>
          <a:p>
            <a:r>
              <a:rPr lang="fr-FR" altLang="fr-FR" dirty="0" err="1"/>
              <a:t>Geojson</a:t>
            </a:r>
            <a:endParaRPr lang="fr-FR" altLang="fr-FR" dirty="0"/>
          </a:p>
          <a:p>
            <a:pPr lvl="2"/>
            <a:r>
              <a:rPr lang="fr-FR" altLang="fr-FR" dirty="0" err="1"/>
              <a:t>geographique</a:t>
            </a:r>
            <a:endParaRPr lang="fr-FR" altLang="fr-FR" dirty="0"/>
          </a:p>
          <a:p>
            <a:pPr lvl="2"/>
            <a:endParaRPr lang="fr-FR" altLang="fr-FR" baseline="30000" dirty="0"/>
          </a:p>
          <a:p>
            <a:pPr lvl="2"/>
            <a:r>
              <a:rPr lang="fr-FR" altLang="fr-FR" baseline="30000" dirty="0"/>
              <a:t>RFC 7946</a:t>
            </a:r>
          </a:p>
          <a:p>
            <a:pPr lvl="2"/>
            <a:endParaRPr lang="fr-FR" altLang="fr-FR" baseline="30000" dirty="0"/>
          </a:p>
          <a:p>
            <a:pPr lvl="2"/>
            <a:r>
              <a:rPr lang="fr-FR" altLang="fr-FR" baseline="30000" dirty="0"/>
              <a:t>utilisé par </a:t>
            </a:r>
            <a:r>
              <a:rPr lang="fr-FR" altLang="fr-FR" baseline="30000" dirty="0" err="1"/>
              <a:t>leaflet</a:t>
            </a:r>
            <a:r>
              <a:rPr lang="fr-FR" altLang="fr-FR" baseline="30000" dirty="0"/>
              <a:t> map</a:t>
            </a:r>
          </a:p>
          <a:p>
            <a:pPr>
              <a:buFont typeface="Arial" panose="020B0604020202020204" pitchFamily="34" charset="0"/>
              <a:buNone/>
            </a:pPr>
            <a:endParaRPr lang="fr-FR" altLang="fr-FR" dirty="0"/>
          </a:p>
        </p:txBody>
      </p:sp>
      <p:pic>
        <p:nvPicPr>
          <p:cNvPr id="368646" name="Picture 2">
            <a:extLst>
              <a:ext uri="{FF2B5EF4-FFF2-40B4-BE49-F238E27FC236}">
                <a16:creationId xmlns:a16="http://schemas.microsoft.com/office/drawing/2014/main" id="{1A0C58B5-2BB1-411E-A9B3-626924521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500313"/>
            <a:ext cx="5072063"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3CC1817-BAE1-4B69-B0DF-46E6386D28DD}"/>
              </a:ext>
            </a:extLst>
          </p:cNvPr>
          <p:cNvSpPr>
            <a:spLocks noGrp="1"/>
          </p:cNvSpPr>
          <p:nvPr>
            <p:ph type="title"/>
          </p:nvPr>
        </p:nvSpPr>
        <p:spPr>
          <a:xfrm>
            <a:off x="0" y="142852"/>
            <a:ext cx="9144000" cy="785818"/>
          </a:xfrm>
        </p:spPr>
        <p:txBody>
          <a:bodyPr/>
          <a:lstStyle/>
          <a:p>
            <a:pPr fontAlgn="auto">
              <a:spcAft>
                <a:spcPts val="0"/>
              </a:spcAft>
              <a:defRPr/>
            </a:pPr>
            <a:r>
              <a:rPr lang="fr-FR" dirty="0"/>
              <a:t>Les outils </a:t>
            </a:r>
          </a:p>
        </p:txBody>
      </p:sp>
      <p:sp>
        <p:nvSpPr>
          <p:cNvPr id="5" name="Espace réservé du contenu 4">
            <a:extLst>
              <a:ext uri="{FF2B5EF4-FFF2-40B4-BE49-F238E27FC236}">
                <a16:creationId xmlns:a16="http://schemas.microsoft.com/office/drawing/2014/main" id="{83AF78ED-A437-4075-9594-7D003ABEEB59}"/>
              </a:ext>
            </a:extLst>
          </p:cNvPr>
          <p:cNvSpPr>
            <a:spLocks noGrp="1"/>
          </p:cNvSpPr>
          <p:nvPr>
            <p:ph idx="1"/>
          </p:nvPr>
        </p:nvSpPr>
        <p:spPr/>
        <p:txBody>
          <a:bodyPr>
            <a:normAutofit fontScale="77500" lnSpcReduction="20000"/>
          </a:bodyPr>
          <a:lstStyle/>
          <a:p>
            <a:pPr fontAlgn="auto">
              <a:spcAft>
                <a:spcPts val="0"/>
              </a:spcAft>
              <a:defRPr/>
            </a:pPr>
            <a:r>
              <a:rPr lang="fr-FR" dirty="0"/>
              <a:t>Edition</a:t>
            </a:r>
          </a:p>
          <a:p>
            <a:pPr lvl="1" fontAlgn="auto">
              <a:spcAft>
                <a:spcPts val="0"/>
              </a:spcAft>
              <a:defRPr/>
            </a:pPr>
            <a:r>
              <a:rPr lang="fr-FR" dirty="0" err="1"/>
              <a:t>VSCode</a:t>
            </a:r>
            <a:r>
              <a:rPr lang="fr-FR" dirty="0"/>
              <a:t> </a:t>
            </a:r>
            <a:r>
              <a:rPr lang="fr-FR" sz="1500" dirty="0"/>
              <a:t>avec auto complétion</a:t>
            </a:r>
          </a:p>
          <a:p>
            <a:pPr lvl="1" fontAlgn="auto">
              <a:spcAft>
                <a:spcPts val="0"/>
              </a:spcAft>
              <a:defRPr/>
            </a:pPr>
            <a:endParaRPr lang="fr-FR" dirty="0"/>
          </a:p>
          <a:p>
            <a:pPr fontAlgn="auto">
              <a:spcAft>
                <a:spcPts val="0"/>
              </a:spcAft>
              <a:defRPr/>
            </a:pPr>
            <a:r>
              <a:rPr lang="fr-FR" dirty="0"/>
              <a:t>API de validation JSON </a:t>
            </a:r>
          </a:p>
          <a:p>
            <a:pPr lvl="1" fontAlgn="auto">
              <a:spcAft>
                <a:spcPts val="0"/>
              </a:spcAft>
              <a:defRPr/>
            </a:pPr>
            <a:r>
              <a:rPr lang="fr-FR" dirty="0" err="1"/>
              <a:t>integration</a:t>
            </a:r>
            <a:r>
              <a:rPr lang="fr-FR" dirty="0"/>
              <a:t> dans une appli</a:t>
            </a:r>
          </a:p>
          <a:p>
            <a:pPr lvl="3" fontAlgn="auto">
              <a:spcAft>
                <a:spcPts val="0"/>
              </a:spcAft>
              <a:defRPr/>
            </a:pPr>
            <a:r>
              <a:rPr lang="fr-FR" dirty="0"/>
              <a:t>.Net, c/c++, java, js, python, </a:t>
            </a:r>
            <a:r>
              <a:rPr lang="fr-FR" dirty="0" err="1"/>
              <a:t>php</a:t>
            </a:r>
            <a:r>
              <a:rPr lang="fr-FR" dirty="0"/>
              <a:t>,…</a:t>
            </a:r>
          </a:p>
          <a:p>
            <a:pPr fontAlgn="auto">
              <a:spcAft>
                <a:spcPts val="0"/>
              </a:spcAft>
              <a:buFont typeface="Arial" panose="020B0604020202020204" pitchFamily="34" charset="0"/>
              <a:buNone/>
              <a:defRPr/>
            </a:pPr>
            <a:r>
              <a:rPr lang="fr-FR" sz="2400" u="sng" dirty="0">
                <a:solidFill>
                  <a:schemeClr val="tx2">
                    <a:lumMod val="75000"/>
                  </a:schemeClr>
                </a:solidFill>
              </a:rPr>
              <a:t>http://json-schema.org/implementations.html</a:t>
            </a:r>
            <a:endParaRPr lang="fr-FR" sz="2400" dirty="0"/>
          </a:p>
          <a:p>
            <a:pPr lvl="2" fontAlgn="auto">
              <a:spcAft>
                <a:spcPts val="0"/>
              </a:spcAft>
              <a:defRPr/>
            </a:pPr>
            <a:endParaRPr lang="fr-FR" dirty="0"/>
          </a:p>
          <a:p>
            <a:pPr lvl="2" fontAlgn="auto">
              <a:spcAft>
                <a:spcPts val="0"/>
              </a:spcAft>
              <a:defRPr/>
            </a:pPr>
            <a:endParaRPr lang="fr-FR" dirty="0"/>
          </a:p>
          <a:p>
            <a:pPr lvl="2" fontAlgn="auto">
              <a:spcAft>
                <a:spcPts val="0"/>
              </a:spcAft>
              <a:defRPr/>
            </a:pPr>
            <a:endParaRPr lang="fr-FR" dirty="0"/>
          </a:p>
          <a:p>
            <a:pPr fontAlgn="auto">
              <a:spcAft>
                <a:spcPts val="0"/>
              </a:spcAft>
              <a:defRPr/>
            </a:pPr>
            <a:r>
              <a:rPr lang="fr-FR" dirty="0"/>
              <a:t>Génération de schéma</a:t>
            </a:r>
          </a:p>
          <a:p>
            <a:pPr fontAlgn="auto">
              <a:spcAft>
                <a:spcPts val="0"/>
              </a:spcAft>
              <a:buFont typeface="Arial" panose="020B0604020202020204" pitchFamily="34" charset="0"/>
              <a:buNone/>
              <a:defRPr/>
            </a:pPr>
            <a:r>
              <a:rPr lang="fr-FR" u="sng" dirty="0">
                <a:solidFill>
                  <a:schemeClr val="tx2">
                    <a:lumMod val="75000"/>
                  </a:schemeClr>
                </a:solidFill>
              </a:rPr>
              <a:t>https://jsonschema.net/</a:t>
            </a:r>
          </a:p>
          <a:p>
            <a:pPr fontAlgn="auto">
              <a:spcAft>
                <a:spcPts val="0"/>
              </a:spcAft>
              <a:buFont typeface="Arial" panose="020B0604020202020204" pitchFamily="34" charset="0"/>
              <a:buNone/>
              <a:defRPr/>
            </a:pPr>
            <a:endParaRPr lang="fr-FR" dirty="0"/>
          </a:p>
          <a:p>
            <a:pPr fontAlgn="auto">
              <a:spcAft>
                <a:spcPts val="0"/>
              </a:spcAft>
              <a:buFont typeface="Arial" panose="020B0604020202020204" pitchFamily="34" charset="0"/>
              <a:buNone/>
              <a:defRPr/>
            </a:pPr>
            <a:endParaRPr lang="fr-FR" dirty="0"/>
          </a:p>
          <a:p>
            <a:pPr fontAlgn="auto">
              <a:spcAft>
                <a:spcPts val="0"/>
              </a:spcAft>
              <a:buFont typeface="Arial" panose="020B0604020202020204" pitchFamily="34" charset="0"/>
              <a:buNone/>
              <a:defRPr/>
            </a:pPr>
            <a:r>
              <a:rPr lang="fr-FR" dirty="0"/>
              <a:t> </a:t>
            </a:r>
          </a:p>
        </p:txBody>
      </p:sp>
      <p:pic>
        <p:nvPicPr>
          <p:cNvPr id="370694" name="Picture 3">
            <a:extLst>
              <a:ext uri="{FF2B5EF4-FFF2-40B4-BE49-F238E27FC236}">
                <a16:creationId xmlns:a16="http://schemas.microsoft.com/office/drawing/2014/main" id="{3AB0F4DD-BCF0-43BA-B796-C73A97C50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613" y="1285875"/>
            <a:ext cx="35052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695" name="Picture 2">
            <a:extLst>
              <a:ext uri="{FF2B5EF4-FFF2-40B4-BE49-F238E27FC236}">
                <a16:creationId xmlns:a16="http://schemas.microsoft.com/office/drawing/2014/main" id="{4C019808-5E21-4DC6-B6D6-CD0772BDC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5" y="3429000"/>
            <a:ext cx="4424363"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a:extLst>
              <a:ext uri="{FF2B5EF4-FFF2-40B4-BE49-F238E27FC236}">
                <a16:creationId xmlns:a16="http://schemas.microsoft.com/office/drawing/2014/main" id="{6409CE5E-9B70-445B-8FA2-3FFB05A21CF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sz="4000" dirty="0"/>
              <a:t>Web 2.0, Rich Internet Application</a:t>
            </a:r>
          </a:p>
        </p:txBody>
      </p:sp>
      <p:sp>
        <p:nvSpPr>
          <p:cNvPr id="43012" name="Rectangle 3">
            <a:extLst>
              <a:ext uri="{FF2B5EF4-FFF2-40B4-BE49-F238E27FC236}">
                <a16:creationId xmlns:a16="http://schemas.microsoft.com/office/drawing/2014/main" id="{B23D7F47-CA95-4B18-AAC1-F5CE128F228B}"/>
              </a:ext>
            </a:extLst>
          </p:cNvPr>
          <p:cNvSpPr>
            <a:spLocks noGrp="1" noChangeArrowheads="1"/>
          </p:cNvSpPr>
          <p:nvPr>
            <p:ph idx="1"/>
          </p:nvPr>
        </p:nvSpPr>
        <p:spPr/>
        <p:txBody>
          <a:bodyPr>
            <a:normAutofit fontScale="92500" lnSpcReduction="10000"/>
          </a:bodyPr>
          <a:lstStyle/>
          <a:p>
            <a:pPr marL="0" lvl="1" indent="0" fontAlgn="auto">
              <a:spcAft>
                <a:spcPts val="0"/>
              </a:spcAft>
              <a:buFont typeface="Arial" charset="0"/>
              <a:buNone/>
              <a:defRPr/>
            </a:pPr>
            <a:r>
              <a:rPr lang="fr-FR" dirty="0"/>
              <a:t>Un </a:t>
            </a:r>
            <a:r>
              <a:rPr lang="fr-FR" b="1" dirty="0"/>
              <a:t>site est conçu comme une application</a:t>
            </a:r>
            <a:r>
              <a:rPr lang="fr-FR" dirty="0"/>
              <a:t> en </a:t>
            </a:r>
            <a:r>
              <a:rPr lang="fr-FR" b="1" u="sng" dirty="0"/>
              <a:t>interaction</a:t>
            </a:r>
            <a:r>
              <a:rPr lang="fr-FR" dirty="0"/>
              <a:t> avec d’autres </a:t>
            </a:r>
            <a:r>
              <a:rPr lang="fr-FR" b="1" u="sng" dirty="0"/>
              <a:t>éléments</a:t>
            </a:r>
            <a:r>
              <a:rPr lang="fr-FR" dirty="0"/>
              <a:t> interner ou externes.</a:t>
            </a:r>
          </a:p>
          <a:p>
            <a:pPr marL="0" lvl="1" indent="0" fontAlgn="auto">
              <a:spcAft>
                <a:spcPts val="0"/>
              </a:spcAft>
              <a:buFont typeface="Arial" charset="0"/>
              <a:buNone/>
              <a:defRPr/>
            </a:pPr>
            <a:r>
              <a:rPr lang="fr-FR" dirty="0"/>
              <a:t>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fontAlgn="auto">
              <a:spcAft>
                <a:spcPts val="0"/>
              </a:spcAft>
              <a:buFont typeface="Arial" charset="0"/>
              <a:buNone/>
              <a:defRPr/>
            </a:pPr>
            <a:endParaRPr lang="fr-FR" dirty="0"/>
          </a:p>
          <a:p>
            <a:pPr marL="914400" lvl="2" indent="0" fontAlgn="auto">
              <a:spcAft>
                <a:spcPts val="0"/>
              </a:spcAft>
              <a:buFont typeface="Arial" charset="0"/>
              <a:buNone/>
              <a:defRPr/>
            </a:pPr>
            <a:r>
              <a:rPr lang="fr-FR" b="1" dirty="0"/>
              <a:t>Agencement personnalisé et la sauvegarde de l'espace de travail</a:t>
            </a:r>
          </a:p>
          <a:p>
            <a:pPr marL="914400" lvl="2" indent="0" fontAlgn="auto">
              <a:spcAft>
                <a:spcPts val="0"/>
              </a:spcAft>
              <a:buFont typeface="Arial" charset="0"/>
              <a:buNone/>
              <a:defRPr/>
            </a:pPr>
            <a:r>
              <a:rPr lang="fr-FR" b="1" dirty="0"/>
              <a:t>Auto-complétion et la complétion automatique de texte</a:t>
            </a:r>
          </a:p>
          <a:p>
            <a:pPr marL="914400" lvl="2" indent="0" fontAlgn="auto">
              <a:spcAft>
                <a:spcPts val="0"/>
              </a:spcAft>
              <a:buFont typeface="Arial" charset="0"/>
              <a:buNone/>
              <a:defRPr/>
            </a:pPr>
            <a:r>
              <a:rPr lang="fr-FR" b="1" dirty="0"/>
              <a:t>Correction orthographique </a:t>
            </a:r>
          </a:p>
          <a:p>
            <a:pPr marL="914400" lvl="2" indent="0" fontAlgn="auto">
              <a:spcAft>
                <a:spcPts val="0"/>
              </a:spcAft>
              <a:buFont typeface="Arial" charset="0"/>
              <a:buNone/>
              <a:defRPr/>
            </a:pPr>
            <a:r>
              <a:rPr lang="fr-FR" b="1" dirty="0"/>
              <a:t>Drag &amp; drop</a:t>
            </a:r>
          </a:p>
          <a:p>
            <a:pPr marL="914400" lvl="2" indent="0" fontAlgn="auto">
              <a:spcAft>
                <a:spcPts val="0"/>
              </a:spcAft>
              <a:buFont typeface="Arial" charset="0"/>
              <a:buNone/>
              <a:defRPr/>
            </a:pPr>
            <a:r>
              <a:rPr lang="fr-FR" b="1" dirty="0"/>
              <a:t>Contrôles fenêtrés (onglets, fenêtres, colorpicker, datechooser, numericstepper…)</a:t>
            </a:r>
          </a:p>
          <a:p>
            <a:pPr marL="914400" lvl="2" indent="0" fontAlgn="auto">
              <a:spcAft>
                <a:spcPts val="0"/>
              </a:spcAft>
              <a:buFont typeface="Arial" charset="0"/>
              <a:buNone/>
              <a:defRPr/>
            </a:pPr>
            <a:r>
              <a:rPr lang="fr-FR" b="1" dirty="0"/>
              <a:t>Graphiques générés dynamiques à la volée</a:t>
            </a:r>
          </a:p>
          <a:p>
            <a:pPr marL="914400" lvl="2" indent="0" fontAlgn="auto">
              <a:spcAft>
                <a:spcPts val="0"/>
              </a:spcAft>
              <a:buFont typeface="Arial" charset="0"/>
              <a:buNone/>
              <a:defRPr/>
            </a:pPr>
            <a:r>
              <a:rPr lang="fr-FR" b="1" dirty="0"/>
              <a:t>Ecrans de confirmation</a:t>
            </a:r>
          </a:p>
        </p:txBody>
      </p:sp>
      <p:sp>
        <p:nvSpPr>
          <p:cNvPr id="5" name="Rectangle 13">
            <a:extLst>
              <a:ext uri="{FF2B5EF4-FFF2-40B4-BE49-F238E27FC236}">
                <a16:creationId xmlns:a16="http://schemas.microsoft.com/office/drawing/2014/main" id="{7D61F61A-B62A-4C50-BA8F-5DC81110D8DB}"/>
              </a:ext>
            </a:extLst>
          </p:cNvPr>
          <p:cNvSpPr>
            <a:spLocks noGrp="1" noChangeArrowheads="1"/>
          </p:cNvSpPr>
          <p:nvPr>
            <p:ph type="sldNum" sz="quarter" idx="12"/>
          </p:nvPr>
        </p:nvSpPr>
        <p:spPr/>
        <p:txBody>
          <a:bodyPr/>
          <a:lstStyle/>
          <a:p>
            <a:pPr>
              <a:defRPr/>
            </a:pPr>
            <a:fld id="{0F088C26-B877-480C-AB8F-AABD893F7B70}" type="slidenum">
              <a:rPr lang="fr-FR"/>
              <a:pPr>
                <a:defRPr/>
              </a:pPr>
              <a:t>17</a:t>
            </a:fld>
            <a:endParaRPr lang="fr-F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6D01137-AF8D-4313-A241-8F860090465A}"/>
              </a:ext>
            </a:extLst>
          </p:cNvPr>
          <p:cNvSpPr>
            <a:spLocks noGrp="1"/>
          </p:cNvSpPr>
          <p:nvPr>
            <p:ph type="title"/>
          </p:nvPr>
        </p:nvSpPr>
        <p:spPr/>
        <p:txBody>
          <a:bodyPr/>
          <a:lstStyle/>
          <a:p>
            <a:pPr fontAlgn="auto">
              <a:spcAft>
                <a:spcPts val="0"/>
              </a:spcAft>
              <a:defRPr/>
            </a:pPr>
            <a:r>
              <a:rPr lang="fr-FR" dirty="0"/>
              <a:t>Navigation dans les arbres</a:t>
            </a:r>
          </a:p>
        </p:txBody>
      </p:sp>
      <p:sp>
        <p:nvSpPr>
          <p:cNvPr id="5" name="Espace réservé du texte 4">
            <a:extLst>
              <a:ext uri="{FF2B5EF4-FFF2-40B4-BE49-F238E27FC236}">
                <a16:creationId xmlns:a16="http://schemas.microsoft.com/office/drawing/2014/main" id="{627BD6FA-B30C-4CFA-82A8-1C1D1A5BE51B}"/>
              </a:ext>
            </a:extLst>
          </p:cNvPr>
          <p:cNvSpPr>
            <a:spLocks noGrp="1"/>
          </p:cNvSpPr>
          <p:nvPr>
            <p:ph type="body" idx="1"/>
          </p:nvPr>
        </p:nvSpPr>
        <p:spPr>
          <a:xfrm rot="20527304">
            <a:off x="238125" y="1247775"/>
            <a:ext cx="7772400" cy="1158875"/>
          </a:xfrm>
        </p:spPr>
        <p:txBody>
          <a:bodyPr/>
          <a:lstStyle/>
          <a:p>
            <a:pPr fontAlgn="auto">
              <a:spcAft>
                <a:spcPts val="0"/>
              </a:spcAft>
              <a:defRPr/>
            </a:pPr>
            <a:r>
              <a:rPr lang="fr-FR" dirty="0"/>
              <a:t>XML avec </a:t>
            </a:r>
            <a:r>
              <a:rPr lang="fr-FR" dirty="0" err="1"/>
              <a:t>Xpath</a:t>
            </a:r>
            <a:r>
              <a:rPr lang="fr-FR" dirty="0"/>
              <a:t>, le langage de styles XSL</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2ECE7EE-FFEE-4C5F-8B57-C74BD8E2D5F0}"/>
              </a:ext>
            </a:extLst>
          </p:cNvPr>
          <p:cNvSpPr>
            <a:spLocks noGrp="1"/>
          </p:cNvSpPr>
          <p:nvPr>
            <p:ph type="title"/>
          </p:nvPr>
        </p:nvSpPr>
        <p:spPr/>
        <p:txBody>
          <a:bodyPr/>
          <a:lstStyle/>
          <a:p>
            <a:pPr fontAlgn="auto">
              <a:spcAft>
                <a:spcPts val="0"/>
              </a:spcAft>
              <a:defRPr/>
            </a:pPr>
            <a:r>
              <a:rPr lang="fr-FR" dirty="0"/>
              <a:t>Navigation dans les arbres xml</a:t>
            </a:r>
          </a:p>
        </p:txBody>
      </p:sp>
      <p:sp>
        <p:nvSpPr>
          <p:cNvPr id="374789" name="Espace réservé du contenu 6">
            <a:extLst>
              <a:ext uri="{FF2B5EF4-FFF2-40B4-BE49-F238E27FC236}">
                <a16:creationId xmlns:a16="http://schemas.microsoft.com/office/drawing/2014/main" id="{F5DF8C5D-307A-4A91-B683-073806137FB2}"/>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Xpath, </a:t>
            </a:r>
            <a:r>
              <a:rPr lang="fr-FR" altLang="fr-FR" b="1"/>
              <a:t>naviguez</a:t>
            </a:r>
          </a:p>
          <a:p>
            <a:endParaRPr lang="fr-FR" altLang="fr-FR"/>
          </a:p>
          <a:p>
            <a:r>
              <a:rPr lang="fr-FR" altLang="fr-FR"/>
              <a:t>Xsl, </a:t>
            </a:r>
            <a:r>
              <a:rPr lang="fr-FR" altLang="fr-FR" b="1"/>
              <a:t>transformez</a:t>
            </a:r>
          </a:p>
          <a:p>
            <a:endParaRPr lang="fr-FR" altLang="fr-FR"/>
          </a:p>
          <a:p>
            <a:r>
              <a:rPr lang="fr-FR" altLang="fr-FR"/>
              <a:t>Formating Object, </a:t>
            </a:r>
            <a:r>
              <a:rPr lang="fr-FR" altLang="fr-FR" b="1"/>
              <a:t>imprimez</a:t>
            </a:r>
          </a:p>
          <a:p>
            <a:endParaRPr lang="fr-FR" altLang="fr-FR"/>
          </a:p>
        </p:txBody>
      </p:sp>
      <p:sp>
        <p:nvSpPr>
          <p:cNvPr id="374790" name="Espace réservé du texte 7">
            <a:extLst>
              <a:ext uri="{FF2B5EF4-FFF2-40B4-BE49-F238E27FC236}">
                <a16:creationId xmlns:a16="http://schemas.microsoft.com/office/drawing/2014/main" id="{FB2709C1-E3DD-4A85-8A40-4BB038935DC6}"/>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SOMAIRE</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a:extLst>
              <a:ext uri="{FF2B5EF4-FFF2-40B4-BE49-F238E27FC236}">
                <a16:creationId xmlns:a16="http://schemas.microsoft.com/office/drawing/2014/main" id="{21274D4D-2834-4B91-ADAD-D960FEC445E6}"/>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XPath définition</a:t>
            </a:r>
          </a:p>
        </p:txBody>
      </p:sp>
      <p:sp>
        <p:nvSpPr>
          <p:cNvPr id="376837" name="Rectangle 3">
            <a:extLst>
              <a:ext uri="{FF2B5EF4-FFF2-40B4-BE49-F238E27FC236}">
                <a16:creationId xmlns:a16="http://schemas.microsoft.com/office/drawing/2014/main" id="{A94E989D-0451-48D5-A1A9-A67E5622927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Définition</a:t>
            </a:r>
          </a:p>
          <a:p>
            <a:pPr lvl="1"/>
            <a:endParaRPr lang="fr-FR" altLang="fr-FR">
              <a:ea typeface="MS Mincho" panose="020B0400000000000000" pitchFamily="49" charset="-128"/>
            </a:endParaRPr>
          </a:p>
          <a:p>
            <a:pPr lvl="1"/>
            <a:r>
              <a:rPr lang="fr-FR" altLang="fr-FR">
                <a:ea typeface="MS Mincho" panose="020B0400000000000000" pitchFamily="49" charset="-128"/>
              </a:rPr>
              <a:t> XPath est un langage utilisé pour naviguer dans un document XML, en extraire des informations et effectuer des calculs et opérations simples ou complexes</a:t>
            </a:r>
          </a:p>
          <a:p>
            <a:pPr lvl="1"/>
            <a:endParaRPr lang="fr-FR" altLang="fr-FR">
              <a:ea typeface="MS Mincho" panose="020B0400000000000000" pitchFamily="49" charset="-128"/>
            </a:endParaRPr>
          </a:p>
          <a:p>
            <a:pPr lvl="1"/>
            <a:r>
              <a:rPr lang="fr-FR" altLang="fr-FR">
                <a:ea typeface="MS Mincho" panose="020B0400000000000000" pitchFamily="49" charset="-128"/>
              </a:rPr>
              <a:t> Standard du W3C utilisé dans XQuery (BdD), XPointer (pointeurs d’hyperliens sur des fragments XML) et surtout un élément majeur de XSLT</a:t>
            </a:r>
          </a:p>
          <a:p>
            <a:pPr lvl="1"/>
            <a:endParaRPr lang="fr-FR" altLang="fr-FR">
              <a:ea typeface="MS Mincho" panose="020B0400000000000000" pitchFamily="49" charset="-128"/>
            </a:endParaRPr>
          </a:p>
        </p:txBody>
      </p:sp>
      <p:sp>
        <p:nvSpPr>
          <p:cNvPr id="6" name="Rectangle 13">
            <a:extLst>
              <a:ext uri="{FF2B5EF4-FFF2-40B4-BE49-F238E27FC236}">
                <a16:creationId xmlns:a16="http://schemas.microsoft.com/office/drawing/2014/main" id="{94A62EA5-87EB-4509-81DE-A066CA89E77D}"/>
              </a:ext>
            </a:extLst>
          </p:cNvPr>
          <p:cNvSpPr>
            <a:spLocks noGrp="1" noChangeArrowheads="1"/>
          </p:cNvSpPr>
          <p:nvPr>
            <p:ph type="sldNum" sz="quarter" idx="12"/>
          </p:nvPr>
        </p:nvSpPr>
        <p:spPr/>
        <p:txBody>
          <a:bodyPr>
            <a:normAutofit/>
          </a:bodyPr>
          <a:lstStyle/>
          <a:p>
            <a:pPr>
              <a:defRPr/>
            </a:pPr>
            <a:fld id="{02B223A5-1997-407B-987D-D3DFD9C9629B}" type="slidenum">
              <a:rPr lang="fr-FR"/>
              <a:pPr>
                <a:defRPr/>
              </a:pPr>
              <a:t>172</a:t>
            </a:fld>
            <a:endParaRPr lang="fr-FR"/>
          </a:p>
        </p:txBody>
      </p:sp>
      <p:sp>
        <p:nvSpPr>
          <p:cNvPr id="139266" name="Rectangle 13">
            <a:extLst>
              <a:ext uri="{FF2B5EF4-FFF2-40B4-BE49-F238E27FC236}">
                <a16:creationId xmlns:a16="http://schemas.microsoft.com/office/drawing/2014/main" id="{99553007-A8DF-4E70-85D8-AB89D5EB9B50}"/>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59E7F721-6A76-4EE9-86CE-D31A4982B1D6}" type="slidenum">
              <a:rPr lang="fr-FR" sz="1200">
                <a:solidFill>
                  <a:schemeClr val="tx1">
                    <a:tint val="75000"/>
                  </a:schemeClr>
                </a:solidFill>
                <a:latin typeface="+mn-lt"/>
              </a:rPr>
              <a:pPr algn="ctr" eaLnBrk="1" fontAlgn="auto" hangingPunct="1">
                <a:spcBef>
                  <a:spcPts val="0"/>
                </a:spcBef>
                <a:spcAft>
                  <a:spcPts val="0"/>
                </a:spcAft>
                <a:defRPr/>
              </a:pPr>
              <a:t>172</a:t>
            </a:fld>
            <a:endParaRPr lang="fr-FR" sz="1200">
              <a:solidFill>
                <a:schemeClr val="tx1">
                  <a:tint val="75000"/>
                </a:schemeClr>
              </a:solidFill>
              <a:latin typeface="+mn-lt"/>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22D075-B280-496D-B1AD-FEB4A2B88F71}"/>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err="1"/>
              <a:t>XPath</a:t>
            </a:r>
            <a:r>
              <a:rPr lang="fr-FR" dirty="0"/>
              <a:t> définition</a:t>
            </a:r>
          </a:p>
        </p:txBody>
      </p:sp>
      <p:sp>
        <p:nvSpPr>
          <p:cNvPr id="3" name="Espace réservé du contenu 2">
            <a:extLst>
              <a:ext uri="{FF2B5EF4-FFF2-40B4-BE49-F238E27FC236}">
                <a16:creationId xmlns:a16="http://schemas.microsoft.com/office/drawing/2014/main" id="{62A170CE-6BE7-4619-9BBF-BA3D37A59357}"/>
              </a:ext>
            </a:extLst>
          </p:cNvPr>
          <p:cNvSpPr>
            <a:spLocks noGrp="1"/>
          </p:cNvSpPr>
          <p:nvPr>
            <p:ph idx="1"/>
          </p:nvPr>
        </p:nvSpPr>
        <p:spPr/>
        <p:txBody>
          <a:bodyPr>
            <a:normAutofit lnSpcReduction="10000"/>
          </a:bodyPr>
          <a:lstStyle/>
          <a:p>
            <a:pPr fontAlgn="auto">
              <a:spcAft>
                <a:spcPts val="0"/>
              </a:spcAft>
              <a:defRPr/>
            </a:pPr>
            <a:r>
              <a:rPr lang="fr-FR" dirty="0"/>
              <a:t>XML Path Language (XPath) 1.0 </a:t>
            </a:r>
          </a:p>
          <a:p>
            <a:pPr lvl="1" fontAlgn="auto">
              <a:spcAft>
                <a:spcPts val="0"/>
              </a:spcAft>
              <a:defRPr/>
            </a:pPr>
            <a:r>
              <a:rPr lang="fr-FR" b="1" u="sng" dirty="0"/>
              <a:t>recommandation</a:t>
            </a:r>
            <a:r>
              <a:rPr lang="fr-FR" dirty="0"/>
              <a:t> du W3C du 16 Novembre 1999</a:t>
            </a:r>
          </a:p>
          <a:p>
            <a:pPr lvl="1" fontAlgn="auto">
              <a:spcAft>
                <a:spcPts val="0"/>
              </a:spcAft>
              <a:defRPr/>
            </a:pPr>
            <a:r>
              <a:rPr lang="fr-FR" dirty="0"/>
              <a:t>Version non maintenue</a:t>
            </a:r>
          </a:p>
          <a:p>
            <a:pPr lvl="1" fontAlgn="auto">
              <a:spcAft>
                <a:spcPts val="0"/>
              </a:spcAft>
              <a:defRPr/>
            </a:pPr>
            <a:endParaRPr lang="fr-FR" dirty="0"/>
          </a:p>
          <a:p>
            <a:pPr fontAlgn="auto">
              <a:spcAft>
                <a:spcPts val="0"/>
              </a:spcAft>
              <a:defRPr/>
            </a:pPr>
            <a:r>
              <a:rPr lang="fr-FR" dirty="0"/>
              <a:t>XML Path Language (XPath) 2.0 </a:t>
            </a:r>
          </a:p>
          <a:p>
            <a:pPr lvl="1" fontAlgn="auto">
              <a:spcAft>
                <a:spcPts val="0"/>
              </a:spcAft>
              <a:defRPr/>
            </a:pPr>
            <a:r>
              <a:rPr lang="fr-FR" b="1" u="sng" dirty="0"/>
              <a:t>recommandation</a:t>
            </a:r>
            <a:r>
              <a:rPr lang="fr-FR" dirty="0"/>
              <a:t> du W3C du 14 Décembre 2010</a:t>
            </a:r>
          </a:p>
          <a:p>
            <a:pPr fontAlgn="auto">
              <a:spcAft>
                <a:spcPts val="0"/>
              </a:spcAft>
              <a:defRPr/>
            </a:pPr>
            <a:endParaRPr lang="fr-FR" dirty="0"/>
          </a:p>
          <a:p>
            <a:pPr fontAlgn="auto">
              <a:spcAft>
                <a:spcPts val="0"/>
              </a:spcAft>
              <a:defRPr/>
            </a:pPr>
            <a:r>
              <a:rPr lang="fr-FR" dirty="0"/>
              <a:t>XML Path Language (XPath) 3.x </a:t>
            </a:r>
          </a:p>
          <a:p>
            <a:pPr lvl="1" fontAlgn="auto">
              <a:spcAft>
                <a:spcPts val="0"/>
              </a:spcAft>
              <a:defRPr/>
            </a:pPr>
            <a:r>
              <a:rPr lang="fr-FR" b="1" u="sng" dirty="0"/>
              <a:t>recommandation</a:t>
            </a:r>
            <a:r>
              <a:rPr lang="fr-FR" dirty="0"/>
              <a:t> du W3C du 8 avril 2014</a:t>
            </a:r>
          </a:p>
          <a:p>
            <a:pPr lvl="1" fontAlgn="auto">
              <a:spcAft>
                <a:spcPts val="0"/>
              </a:spcAft>
              <a:defRPr/>
            </a:pPr>
            <a:r>
              <a:rPr lang="fr-FR" dirty="0"/>
              <a:t>3.1  candidat du W3C du 17 Décembre 2015</a:t>
            </a:r>
          </a:p>
          <a:p>
            <a:pPr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DC974DE7-65EC-4ED9-849F-A423544DA7CD}"/>
              </a:ext>
            </a:extLst>
          </p:cNvPr>
          <p:cNvSpPr>
            <a:spLocks noGrp="1"/>
          </p:cNvSpPr>
          <p:nvPr>
            <p:ph type="sldNum" sz="quarter" idx="12"/>
          </p:nvPr>
        </p:nvSpPr>
        <p:spPr/>
        <p:txBody>
          <a:bodyPr/>
          <a:lstStyle/>
          <a:p>
            <a:pPr>
              <a:defRPr/>
            </a:pPr>
            <a:fld id="{07B21E66-BA2E-4DF4-B680-5AE1C91A7818}" type="slidenum">
              <a:rPr lang="fr-FR"/>
              <a:pPr>
                <a:defRPr/>
              </a:pPr>
              <a:t>173</a:t>
            </a:fld>
            <a:endParaRPr lang="fr-F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a:extLst>
              <a:ext uri="{FF2B5EF4-FFF2-40B4-BE49-F238E27FC236}">
                <a16:creationId xmlns:a16="http://schemas.microsoft.com/office/drawing/2014/main" id="{DD9E1F22-567B-45EB-94A8-DFB527B84BFE}"/>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sélection</a:t>
            </a:r>
          </a:p>
        </p:txBody>
      </p:sp>
      <p:sp>
        <p:nvSpPr>
          <p:cNvPr id="380933" name="Rectangle 3">
            <a:extLst>
              <a:ext uri="{FF2B5EF4-FFF2-40B4-BE49-F238E27FC236}">
                <a16:creationId xmlns:a16="http://schemas.microsoft.com/office/drawing/2014/main" id="{5ABC14EF-1EC1-4305-91DF-4F159E9F7D7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Syntaxe : Sélection	</a:t>
            </a:r>
            <a:endParaRPr lang="fr-FR" altLang="fr-FR">
              <a:sym typeface="Wingdings" panose="05000000000000000000" pitchFamily="2" charset="2"/>
            </a:endParaRPr>
          </a:p>
        </p:txBody>
      </p:sp>
      <p:sp>
        <p:nvSpPr>
          <p:cNvPr id="6" name="Rectangle 13">
            <a:extLst>
              <a:ext uri="{FF2B5EF4-FFF2-40B4-BE49-F238E27FC236}">
                <a16:creationId xmlns:a16="http://schemas.microsoft.com/office/drawing/2014/main" id="{51B28085-09AA-4444-8030-88369F1ACC30}"/>
              </a:ext>
            </a:extLst>
          </p:cNvPr>
          <p:cNvSpPr>
            <a:spLocks noGrp="1" noChangeArrowheads="1"/>
          </p:cNvSpPr>
          <p:nvPr>
            <p:ph type="sldNum" sz="quarter" idx="12"/>
          </p:nvPr>
        </p:nvSpPr>
        <p:spPr/>
        <p:txBody>
          <a:bodyPr>
            <a:normAutofit/>
          </a:bodyPr>
          <a:lstStyle/>
          <a:p>
            <a:pPr>
              <a:defRPr/>
            </a:pPr>
            <a:fld id="{C6FAFAC0-D42E-4D1A-AF18-9886D9047975}" type="slidenum">
              <a:rPr lang="fr-FR"/>
              <a:pPr>
                <a:defRPr/>
              </a:pPr>
              <a:t>174</a:t>
            </a:fld>
            <a:endParaRPr lang="fr-FR"/>
          </a:p>
        </p:txBody>
      </p:sp>
      <p:sp>
        <p:nvSpPr>
          <p:cNvPr id="5" name="Rectangle 4">
            <a:extLst>
              <a:ext uri="{FF2B5EF4-FFF2-40B4-BE49-F238E27FC236}">
                <a16:creationId xmlns:a16="http://schemas.microsoft.com/office/drawing/2014/main" id="{F7BE9936-94FA-4524-A0C2-4102C4C84F4D}"/>
              </a:ext>
            </a:extLst>
          </p:cNvPr>
          <p:cNvSpPr/>
          <p:nvPr/>
        </p:nvSpPr>
        <p:spPr>
          <a:xfrm>
            <a:off x="250825" y="1949450"/>
            <a:ext cx="8713788" cy="39084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lvl="1" eaLnBrk="1" fontAlgn="auto" hangingPunct="1">
              <a:spcBef>
                <a:spcPts val="0"/>
              </a:spcBef>
              <a:spcAft>
                <a:spcPts val="0"/>
              </a:spcAft>
              <a:defRPr/>
            </a:pPr>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eaLnBrk="1" fontAlgn="auto" hangingPunct="1">
              <a:spcBef>
                <a:spcPts val="0"/>
              </a:spcBef>
              <a:spcAft>
                <a:spcPts val="0"/>
              </a:spcAft>
              <a:defRPr/>
            </a:pPr>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a:ea typeface="MS Mincho" pitchFamily="49" charset="-128"/>
              </a:rPr>
              <a:t>text()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err="1">
                <a:ea typeface="MS Mincho" pitchFamily="49" charset="-128"/>
              </a:rPr>
              <a:t>node</a:t>
            </a:r>
            <a:r>
              <a:rPr lang="fr-FR" dirty="0">
                <a:ea typeface="MS Mincho" pitchFamily="49" charset="-128"/>
              </a:rPr>
              <a:t>()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 </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a:extLst>
              <a:ext uri="{FF2B5EF4-FFF2-40B4-BE49-F238E27FC236}">
                <a16:creationId xmlns:a16="http://schemas.microsoft.com/office/drawing/2014/main" id="{51434DBD-33DE-4E3C-951B-772C6E87E1CE}"/>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sélection</a:t>
            </a:r>
          </a:p>
        </p:txBody>
      </p:sp>
      <p:sp>
        <p:nvSpPr>
          <p:cNvPr id="382981" name="Rectangle 3">
            <a:extLst>
              <a:ext uri="{FF2B5EF4-FFF2-40B4-BE49-F238E27FC236}">
                <a16:creationId xmlns:a16="http://schemas.microsoft.com/office/drawing/2014/main" id="{27E3439B-0A57-4347-B33A-50960E8A1124}"/>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Syntaxe : Sélection – Exemples</a:t>
            </a:r>
          </a:p>
        </p:txBody>
      </p:sp>
      <p:sp>
        <p:nvSpPr>
          <p:cNvPr id="6" name="Rectangle 13">
            <a:extLst>
              <a:ext uri="{FF2B5EF4-FFF2-40B4-BE49-F238E27FC236}">
                <a16:creationId xmlns:a16="http://schemas.microsoft.com/office/drawing/2014/main" id="{6BD99492-9C91-44FD-A2DB-B12FBC5E3FC1}"/>
              </a:ext>
            </a:extLst>
          </p:cNvPr>
          <p:cNvSpPr>
            <a:spLocks noGrp="1" noChangeArrowheads="1"/>
          </p:cNvSpPr>
          <p:nvPr>
            <p:ph type="sldNum" sz="quarter" idx="12"/>
          </p:nvPr>
        </p:nvSpPr>
        <p:spPr/>
        <p:txBody>
          <a:bodyPr>
            <a:normAutofit/>
          </a:bodyPr>
          <a:lstStyle/>
          <a:p>
            <a:pPr>
              <a:defRPr/>
            </a:pPr>
            <a:fld id="{743F97A9-E658-4237-8AE2-81C49A32CB02}" type="slidenum">
              <a:rPr lang="fr-FR"/>
              <a:pPr>
                <a:defRPr/>
              </a:pPr>
              <a:t>175</a:t>
            </a:fld>
            <a:endParaRPr lang="fr-FR"/>
          </a:p>
        </p:txBody>
      </p:sp>
      <p:sp>
        <p:nvSpPr>
          <p:cNvPr id="5" name="Rectangle 4">
            <a:extLst>
              <a:ext uri="{FF2B5EF4-FFF2-40B4-BE49-F238E27FC236}">
                <a16:creationId xmlns:a16="http://schemas.microsoft.com/office/drawing/2014/main" id="{16386448-287E-414D-8471-0A82A9CABFB7}"/>
              </a:ext>
            </a:extLst>
          </p:cNvPr>
          <p:cNvSpPr/>
          <p:nvPr/>
        </p:nvSpPr>
        <p:spPr>
          <a:xfrm>
            <a:off x="179388" y="2492375"/>
            <a:ext cx="8713787" cy="369411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lvl="1" eaLnBrk="1" fontAlgn="auto" hangingPunct="1">
              <a:spcBef>
                <a:spcPts val="0"/>
              </a:spcBef>
              <a:spcAft>
                <a:spcPts val="0"/>
              </a:spcAft>
              <a:defRPr/>
            </a:pPr>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eaLnBrk="1" fontAlgn="auto" hangingPunct="1">
              <a:spcBef>
                <a:spcPts val="0"/>
              </a:spcBef>
              <a:spcAft>
                <a:spcPts val="0"/>
              </a:spcAft>
              <a:defRPr/>
            </a:pPr>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du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//span[@lang='fr'] 	</a:t>
            </a:r>
            <a:r>
              <a:rPr lang="fr-FR" dirty="0">
                <a:sym typeface="Wingdings" pitchFamily="2" charset="2"/>
              </a:rPr>
              <a:t> </a:t>
            </a:r>
            <a:r>
              <a:rPr lang="fr-FR" dirty="0">
                <a:ea typeface="MS Mincho" pitchFamily="49" charset="-128"/>
              </a:rPr>
              <a:t>Sélectionne les nœuds span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a:extLst>
              <a:ext uri="{FF2B5EF4-FFF2-40B4-BE49-F238E27FC236}">
                <a16:creationId xmlns:a16="http://schemas.microsoft.com/office/drawing/2014/main" id="{B4C1A0CE-37FA-455C-B310-038FE97AAE33}"/>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Axes</a:t>
            </a:r>
          </a:p>
        </p:txBody>
      </p:sp>
      <p:sp>
        <p:nvSpPr>
          <p:cNvPr id="142340" name="Rectangle 3">
            <a:extLst>
              <a:ext uri="{FF2B5EF4-FFF2-40B4-BE49-F238E27FC236}">
                <a16:creationId xmlns:a16="http://schemas.microsoft.com/office/drawing/2014/main" id="{3782A651-B59D-4F74-8FD9-0CCA3AEB85F5}"/>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ea typeface="MS Mincho" pitchFamily="49" charset="-128"/>
              </a:rPr>
              <a:t>Syntaxe : Axes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u="sng" dirty="0">
                <a:ea typeface="MS Mincho" pitchFamily="49" charset="-128"/>
              </a:rPr>
              <a:t>ex:</a:t>
            </a:r>
            <a:r>
              <a:rPr lang="fr-FR" dirty="0">
                <a:ea typeface="MS Mincho" pitchFamily="49" charset="-128"/>
              </a:rPr>
              <a:t> child::*, descendent::text(),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child::*/child::</a:t>
            </a:r>
            <a:r>
              <a:rPr lang="fr-FR" dirty="0" err="1">
                <a:ea typeface="MS Mincho" pitchFamily="49" charset="-128"/>
              </a:rPr>
              <a:t>name</a:t>
            </a:r>
            <a:r>
              <a:rPr lang="fr-FR" dirty="0">
                <a:ea typeface="MS Mincho" pitchFamily="49" charset="-128"/>
              </a:rPr>
              <a:t> (noms des petits enfants du nœud courant)</a:t>
            </a:r>
          </a:p>
        </p:txBody>
      </p:sp>
      <p:sp>
        <p:nvSpPr>
          <p:cNvPr id="6" name="Rectangle 13">
            <a:extLst>
              <a:ext uri="{FF2B5EF4-FFF2-40B4-BE49-F238E27FC236}">
                <a16:creationId xmlns:a16="http://schemas.microsoft.com/office/drawing/2014/main" id="{97FEDA3D-C12B-450C-BD35-19F5AEBD7181}"/>
              </a:ext>
            </a:extLst>
          </p:cNvPr>
          <p:cNvSpPr>
            <a:spLocks noGrp="1" noChangeArrowheads="1"/>
          </p:cNvSpPr>
          <p:nvPr>
            <p:ph type="sldNum" sz="quarter" idx="12"/>
          </p:nvPr>
        </p:nvSpPr>
        <p:spPr/>
        <p:txBody>
          <a:bodyPr>
            <a:normAutofit/>
          </a:bodyPr>
          <a:lstStyle/>
          <a:p>
            <a:pPr>
              <a:defRPr/>
            </a:pPr>
            <a:fld id="{9DDEEA5B-3E0C-42C4-9F11-14D2DD1580DB}" type="slidenum">
              <a:rPr lang="fr-FR"/>
              <a:pPr>
                <a:defRPr/>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D3EA9-CFFE-4ADC-95A3-A6E5FD0C8FF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Axes</a:t>
            </a:r>
          </a:p>
        </p:txBody>
      </p:sp>
      <p:sp>
        <p:nvSpPr>
          <p:cNvPr id="3" name="Espace réservé du contenu 2">
            <a:extLst>
              <a:ext uri="{FF2B5EF4-FFF2-40B4-BE49-F238E27FC236}">
                <a16:creationId xmlns:a16="http://schemas.microsoft.com/office/drawing/2014/main" id="{BEF2533F-1CEE-46FC-A7F5-F52697B66934}"/>
              </a:ext>
            </a:extLst>
          </p:cNvPr>
          <p:cNvSpPr>
            <a:spLocks noGrp="1"/>
          </p:cNvSpPr>
          <p:nvPr>
            <p:ph idx="1"/>
          </p:nvPr>
        </p:nvSpPr>
        <p:spPr>
          <a:xfrm>
            <a:off x="285720" y="1142984"/>
            <a:ext cx="8572560" cy="5286412"/>
          </a:xfrm>
        </p:spPr>
        <p:txBody>
          <a:bodyPr>
            <a:normAutofit fontScale="77500" lnSpcReduction="20000"/>
          </a:bodyPr>
          <a:lstStyle/>
          <a:p>
            <a:pPr fontAlgn="auto">
              <a:spcAft>
                <a:spcPts val="0"/>
              </a:spcAft>
              <a:defRPr/>
            </a:pPr>
            <a:r>
              <a:rPr lang="fr-FR" dirty="0"/>
              <a:t>Les Axes de parcours :</a:t>
            </a:r>
          </a:p>
          <a:p>
            <a:pPr lvl="1" fontAlgn="auto">
              <a:spcAft>
                <a:spcPts val="0"/>
              </a:spcAft>
              <a:defRPr/>
            </a:pPr>
            <a:r>
              <a:rPr lang="fr-FR" dirty="0"/>
              <a:t>Les axes de parcours permettent les sélections d’ensembles en rapport à la position courante</a:t>
            </a:r>
          </a:p>
          <a:p>
            <a:pPr lvl="1" fontAlgn="auto">
              <a:spcAft>
                <a:spcPts val="0"/>
              </a:spcAft>
              <a:defRPr/>
            </a:pPr>
            <a:r>
              <a:rPr lang="fr-FR" dirty="0"/>
              <a:t>Self</a:t>
            </a:r>
          </a:p>
          <a:p>
            <a:pPr lvl="5">
              <a:defRPr/>
            </a:pPr>
            <a:r>
              <a:rPr lang="fr-FR" dirty="0"/>
              <a:t>Permet la sélection du nœud courant</a:t>
            </a:r>
          </a:p>
          <a:p>
            <a:pPr lvl="1" fontAlgn="auto">
              <a:spcAft>
                <a:spcPts val="0"/>
              </a:spcAft>
              <a:defRPr/>
            </a:pPr>
            <a:r>
              <a:rPr lang="fr-FR" dirty="0"/>
              <a:t>Ancestor[-or-self]</a:t>
            </a:r>
          </a:p>
          <a:p>
            <a:pPr lvl="5">
              <a:defRPr/>
            </a:pPr>
            <a:r>
              <a:rPr lang="fr-FR" dirty="0"/>
              <a:t>Sélectionne tous les nœuds ancêtres (parents, grands parents,…) [ et le nœud courant ]</a:t>
            </a:r>
          </a:p>
          <a:p>
            <a:pPr lvl="1" fontAlgn="auto">
              <a:spcAft>
                <a:spcPts val="0"/>
              </a:spcAft>
              <a:defRPr/>
            </a:pPr>
            <a:r>
              <a:rPr lang="fr-FR" dirty="0"/>
              <a:t>Descendant[-or-self]</a:t>
            </a:r>
          </a:p>
          <a:p>
            <a:pPr lvl="5">
              <a:defRPr/>
            </a:pPr>
            <a:r>
              <a:rPr lang="fr-FR" dirty="0"/>
              <a:t>Sélectionne tous les nœuds descendant (enfants, petits -enfants,…) [ et le nœud courant ]</a:t>
            </a:r>
          </a:p>
          <a:p>
            <a:pPr lvl="1" fontAlgn="auto">
              <a:spcAft>
                <a:spcPts val="0"/>
              </a:spcAft>
              <a:defRPr/>
            </a:pPr>
            <a:r>
              <a:rPr lang="fr-FR" dirty="0"/>
              <a:t>Child, Parent</a:t>
            </a:r>
          </a:p>
          <a:p>
            <a:pPr lvl="5">
              <a:defRPr/>
            </a:pPr>
            <a:r>
              <a:rPr lang="fr-FR" dirty="0"/>
              <a:t>Sélectionne le nœud parent ou enfant le plus proche</a:t>
            </a:r>
          </a:p>
          <a:p>
            <a:pPr lvl="1" fontAlgn="auto">
              <a:spcAft>
                <a:spcPts val="0"/>
              </a:spcAft>
              <a:defRPr/>
            </a:pPr>
            <a:r>
              <a:rPr lang="fr-FR" dirty="0"/>
              <a:t>Following[-sibling], </a:t>
            </a:r>
            <a:r>
              <a:rPr lang="fr-FR" dirty="0" err="1">
                <a:ea typeface="MS Mincho" pitchFamily="49" charset="-128"/>
              </a:rPr>
              <a:t>preceding</a:t>
            </a:r>
            <a:r>
              <a:rPr lang="fr-FR" dirty="0"/>
              <a:t>[-sibling]</a:t>
            </a:r>
          </a:p>
          <a:p>
            <a:pPr lvl="5">
              <a:defRPr/>
            </a:pPr>
            <a:r>
              <a:rPr lang="fr-FR" dirty="0"/>
              <a:t>Sélectionne tous les nœuds suivant le nœud courant [ de la même fratrie]</a:t>
            </a:r>
          </a:p>
          <a:p>
            <a:pPr lvl="1" fontAlgn="auto">
              <a:spcAft>
                <a:spcPts val="0"/>
              </a:spcAft>
              <a:defRPr/>
            </a:pPr>
            <a:r>
              <a:rPr lang="fr-FR" dirty="0"/>
              <a:t>Namespace</a:t>
            </a:r>
          </a:p>
          <a:p>
            <a:pPr lvl="5">
              <a:defRPr/>
            </a:pPr>
            <a:r>
              <a:rPr lang="fr-FR" dirty="0"/>
              <a:t>Sélectionne tous les nœuds dans le namespace de la balise courante</a:t>
            </a:r>
          </a:p>
          <a:p>
            <a:pPr lvl="1" fontAlgn="auto">
              <a:spcAft>
                <a:spcPts val="0"/>
              </a:spcAft>
              <a:defRPr/>
            </a:pPr>
            <a:endParaRPr lang="fr-FR" dirty="0"/>
          </a:p>
        </p:txBody>
      </p:sp>
      <p:sp>
        <p:nvSpPr>
          <p:cNvPr id="387078" name="Rectangle 13">
            <a:extLst>
              <a:ext uri="{FF2B5EF4-FFF2-40B4-BE49-F238E27FC236}">
                <a16:creationId xmlns:a16="http://schemas.microsoft.com/office/drawing/2014/main" id="{381B88BE-B26F-4407-AA04-876B5388AF2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2C65F4-3377-4996-A00F-3B1EEEDCD06F}" type="slidenum">
              <a:rPr lang="fr-FR" altLang="fr-FR" sz="1400" b="1">
                <a:solidFill>
                  <a:schemeClr val="bg1"/>
                </a:solidFill>
              </a:rPr>
              <a:pPr fontAlgn="base">
                <a:spcBef>
                  <a:spcPct val="0"/>
                </a:spcBef>
                <a:spcAft>
                  <a:spcPct val="0"/>
                </a:spcAft>
              </a:pPr>
              <a:t>177</a:t>
            </a:fld>
            <a:endParaRPr lang="fr-FR" altLang="fr-FR" sz="1400" b="1">
              <a:solidFill>
                <a:schemeClr val="bg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84F04D-5038-4626-9C61-85E5FC2EB1FA}"/>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Syntaxe calcul &amp; Operateurs</a:t>
            </a:r>
          </a:p>
        </p:txBody>
      </p:sp>
      <p:sp>
        <p:nvSpPr>
          <p:cNvPr id="3" name="Espace réservé du contenu 2">
            <a:extLst>
              <a:ext uri="{FF2B5EF4-FFF2-40B4-BE49-F238E27FC236}">
                <a16:creationId xmlns:a16="http://schemas.microsoft.com/office/drawing/2014/main" id="{3D61D899-9CEF-40E2-9551-7025981D3E16}"/>
              </a:ext>
            </a:extLst>
          </p:cNvPr>
          <p:cNvSpPr>
            <a:spLocks noGrp="1"/>
          </p:cNvSpPr>
          <p:nvPr>
            <p:ph idx="1"/>
          </p:nvPr>
        </p:nvSpPr>
        <p:spPr/>
        <p:txBody>
          <a:bodyPr>
            <a:normAutofit fontScale="92500" lnSpcReduction="20000"/>
          </a:bodyPr>
          <a:lstStyle/>
          <a:p>
            <a:pPr fontAlgn="auto">
              <a:spcAft>
                <a:spcPts val="0"/>
              </a:spcAft>
              <a:defRPr/>
            </a:pPr>
            <a:r>
              <a:rPr lang="fr-FR" dirty="0">
                <a:ea typeface="MS Mincho" pitchFamily="49" charset="-128"/>
              </a:rPr>
              <a:t>Calcul et Opérateurs</a:t>
            </a:r>
          </a:p>
          <a:p>
            <a:pPr lvl="2" fontAlgn="auto">
              <a:spcAft>
                <a:spcPts val="0"/>
              </a:spcAft>
              <a:defRPr/>
            </a:pPr>
            <a:r>
              <a:rPr lang="fr-FR" dirty="0" err="1">
                <a:ea typeface="MS Mincho" pitchFamily="49" charset="-128"/>
              </a:rPr>
              <a:t>Xpath</a:t>
            </a:r>
            <a:r>
              <a:rPr lang="fr-FR" dirty="0">
                <a:ea typeface="MS Mincho" pitchFamily="49" charset="-128"/>
              </a:rPr>
              <a:t> nous permet d’effectuer des calculs plus ou moins complexes sur les valeurs des différents nœuds, des attributs  ou même lors de filtre </a:t>
            </a:r>
            <a:r>
              <a:rPr lang="fr-FR" dirty="0" err="1">
                <a:ea typeface="MS Mincho" pitchFamily="49" charset="-128"/>
              </a:rPr>
              <a:t>Xpath</a:t>
            </a:r>
            <a:r>
              <a:rPr lang="fr-FR" dirty="0">
                <a:ea typeface="MS Mincho" pitchFamily="49" charset="-128"/>
              </a:rPr>
              <a:t>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fontAlgn="auto">
              <a:spcAft>
                <a:spcPts val="0"/>
              </a:spcAft>
              <a:defRPr/>
            </a:pPr>
            <a:endParaRPr lang="fr-FR" b="1" dirty="0">
              <a:ea typeface="MS Mincho" pitchFamily="49" charset="-128"/>
            </a:endParaRPr>
          </a:p>
          <a:p>
            <a:pPr lvl="1" fontAlgn="auto">
              <a:spcAft>
                <a:spcPts val="0"/>
              </a:spcAft>
              <a:defRPr/>
            </a:pPr>
            <a:r>
              <a:rPr lang="fr-FR" dirty="0">
                <a:ea typeface="MS Mincho" pitchFamily="49" charset="-128"/>
              </a:rPr>
              <a:t> Les opérateurs de calcul de XPath sont : </a:t>
            </a:r>
          </a:p>
          <a:p>
            <a:pPr lvl="2" fontAlgn="auto">
              <a:spcAft>
                <a:spcPts val="0"/>
              </a:spcAft>
              <a:defRPr/>
            </a:pPr>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fontAlgn="auto">
              <a:spcAft>
                <a:spcPts val="0"/>
              </a:spcAft>
              <a:defRPr/>
            </a:pPr>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fontAlgn="auto">
              <a:spcAft>
                <a:spcPts val="0"/>
              </a:spcAft>
              <a:defRPr/>
            </a:pPr>
            <a:r>
              <a:rPr lang="fr-FR" dirty="0">
                <a:ea typeface="MS Mincho" pitchFamily="49" charset="-128"/>
              </a:rPr>
              <a:t>Les opérateurs de comparaison, test </a:t>
            </a:r>
          </a:p>
          <a:p>
            <a:pPr lvl="2" fontAlgn="auto">
              <a:spcAft>
                <a:spcPts val="0"/>
              </a:spcAft>
              <a:defRPr/>
            </a:pP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fontAlgn="auto">
              <a:spcAft>
                <a:spcPts val="0"/>
              </a:spcAft>
              <a:defRPr/>
            </a:pPr>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fontAlgn="auto">
              <a:spcAft>
                <a:spcPts val="0"/>
              </a:spcAft>
              <a:defRPr/>
            </a:pPr>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fontAlgn="auto">
              <a:spcAft>
                <a:spcPts val="0"/>
              </a:spcAft>
              <a:defRPr/>
            </a:pPr>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fontAlgn="auto">
              <a:spcAft>
                <a:spcPts val="0"/>
              </a:spcAft>
              <a:defRPr/>
            </a:pPr>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a:extLst>
              <a:ext uri="{FF2B5EF4-FFF2-40B4-BE49-F238E27FC236}">
                <a16:creationId xmlns:a16="http://schemas.microsoft.com/office/drawing/2014/main" id="{68463578-8985-424A-B150-D95A5575A878}"/>
              </a:ext>
            </a:extLst>
          </p:cNvPr>
          <p:cNvSpPr>
            <a:spLocks noGrp="1"/>
          </p:cNvSpPr>
          <p:nvPr>
            <p:ph type="sldNum" sz="quarter" idx="12"/>
          </p:nvPr>
        </p:nvSpPr>
        <p:spPr/>
        <p:txBody>
          <a:bodyPr/>
          <a:lstStyle/>
          <a:p>
            <a:pPr>
              <a:defRPr/>
            </a:pPr>
            <a:fld id="{E2EDC063-14C2-46FC-8452-8030B5E5A0AF}" type="slidenum">
              <a:rPr lang="fr-FR"/>
              <a:pPr>
                <a:defRPr/>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FD9622-98BD-4CBC-A3E0-26EBD12AEE23}"/>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XPATH</a:t>
            </a:r>
            <a:br>
              <a:rPr lang="fr-FR" dirty="0"/>
            </a:br>
            <a:r>
              <a:rPr lang="fr-FR" dirty="0"/>
              <a:t> Fonctions</a:t>
            </a:r>
          </a:p>
        </p:txBody>
      </p:sp>
      <p:sp>
        <p:nvSpPr>
          <p:cNvPr id="391173" name="Espace réservé du contenu 2">
            <a:extLst>
              <a:ext uri="{FF2B5EF4-FFF2-40B4-BE49-F238E27FC236}">
                <a16:creationId xmlns:a16="http://schemas.microsoft.com/office/drawing/2014/main" id="{C77E7469-F46E-4AEF-A56A-89002BD9AE1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Xpath nous offre un panel assez vaste de fonctions permettant d’effectuer  :</a:t>
            </a:r>
          </a:p>
          <a:p>
            <a:pPr lvl="1"/>
            <a:endParaRPr lang="fr-FR" altLang="fr-FR"/>
          </a:p>
          <a:p>
            <a:pPr lvl="2"/>
            <a:r>
              <a:rPr lang="fr-FR" altLang="fr-FR"/>
              <a:t>des traitements sur les chaînes (</a:t>
            </a:r>
            <a:r>
              <a:rPr lang="fr-FR" altLang="fr-FR" b="1"/>
              <a:t>string</a:t>
            </a:r>
            <a:r>
              <a:rPr lang="fr-FR" altLang="fr-FR"/>
              <a:t>),</a:t>
            </a:r>
          </a:p>
          <a:p>
            <a:pPr lvl="1"/>
            <a:endParaRPr lang="fr-FR" altLang="fr-FR"/>
          </a:p>
          <a:p>
            <a:pPr lvl="2"/>
            <a:r>
              <a:rPr lang="fr-FR" altLang="fr-FR"/>
              <a:t>des calculs mathématiques poussés avec les fonctions </a:t>
            </a:r>
            <a:r>
              <a:rPr lang="fr-FR" altLang="fr-FR" b="1"/>
              <a:t>math</a:t>
            </a:r>
          </a:p>
          <a:p>
            <a:pPr lvl="1"/>
            <a:endParaRPr lang="fr-FR" altLang="fr-FR"/>
          </a:p>
          <a:p>
            <a:pPr lvl="2"/>
            <a:r>
              <a:rPr lang="fr-FR" altLang="fr-FR"/>
              <a:t>des opérations </a:t>
            </a:r>
            <a:r>
              <a:rPr lang="fr-FR" altLang="fr-FR" b="1"/>
              <a:t>boolean</a:t>
            </a:r>
            <a:r>
              <a:rPr lang="fr-FR" altLang="fr-FR"/>
              <a:t> ,…</a:t>
            </a:r>
          </a:p>
        </p:txBody>
      </p:sp>
      <p:sp>
        <p:nvSpPr>
          <p:cNvPr id="4" name="Espace réservé du numéro de diapositive 3">
            <a:extLst>
              <a:ext uri="{FF2B5EF4-FFF2-40B4-BE49-F238E27FC236}">
                <a16:creationId xmlns:a16="http://schemas.microsoft.com/office/drawing/2014/main" id="{875B6D34-9882-427A-B6FB-D75A689942E3}"/>
              </a:ext>
            </a:extLst>
          </p:cNvPr>
          <p:cNvSpPr>
            <a:spLocks noGrp="1"/>
          </p:cNvSpPr>
          <p:nvPr>
            <p:ph type="sldNum" sz="quarter" idx="12"/>
          </p:nvPr>
        </p:nvSpPr>
        <p:spPr/>
        <p:txBody>
          <a:bodyPr/>
          <a:lstStyle/>
          <a:p>
            <a:pPr>
              <a:defRPr/>
            </a:pPr>
            <a:fld id="{B83A9CB9-9D73-473A-86E9-0C49DA54F888}" type="slidenum">
              <a:rPr lang="fr-FR"/>
              <a:pPr>
                <a:defRPr/>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a:extLst>
              <a:ext uri="{FF2B5EF4-FFF2-40B4-BE49-F238E27FC236}">
                <a16:creationId xmlns:a16="http://schemas.microsoft.com/office/drawing/2014/main" id="{D67A665F-F2D6-4E48-A885-0F309D77B5F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Web 2.0, bonnes pratiques</a:t>
            </a:r>
          </a:p>
        </p:txBody>
      </p:sp>
      <p:sp>
        <p:nvSpPr>
          <p:cNvPr id="61445" name="Rectangle 3">
            <a:extLst>
              <a:ext uri="{FF2B5EF4-FFF2-40B4-BE49-F238E27FC236}">
                <a16:creationId xmlns:a16="http://schemas.microsoft.com/office/drawing/2014/main" id="{13949049-7525-4EBE-BA89-B130B0C2B79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marL="0" indent="0">
              <a:buFont typeface="Arial" panose="020B0604020202020204" pitchFamily="34" charset="0"/>
              <a:buNone/>
            </a:pPr>
            <a:r>
              <a:rPr lang="fr-FR" altLang="fr-FR" b="1"/>
              <a:t>Utilisation des modèles de développement </a:t>
            </a:r>
            <a:r>
              <a:rPr lang="fr-FR" altLang="fr-FR" b="1" u="sng"/>
              <a:t>éprouvés</a:t>
            </a:r>
            <a:r>
              <a:rPr lang="fr-FR" altLang="fr-FR" b="1"/>
              <a:t> :</a:t>
            </a:r>
          </a:p>
          <a:p>
            <a:pPr lvl="1"/>
            <a:endParaRPr lang="fr-FR" altLang="fr-FR"/>
          </a:p>
          <a:p>
            <a:pPr lvl="1"/>
            <a:r>
              <a:rPr lang="fr-FR" altLang="fr-FR"/>
              <a:t>Introduction des modèles </a:t>
            </a:r>
            <a:r>
              <a:rPr lang="fr-FR" altLang="fr-FR" b="1" u="sng"/>
              <a:t>MVC</a:t>
            </a:r>
            <a:r>
              <a:rPr lang="fr-FR" altLang="fr-FR"/>
              <a:t> (Modèle Vue Contrôleur) dans le Web (</a:t>
            </a:r>
            <a:r>
              <a:rPr lang="fr-FR" altLang="fr-FR" i="1"/>
              <a:t>RoR</a:t>
            </a:r>
            <a:r>
              <a:rPr lang="fr-FR" altLang="fr-FR"/>
              <a:t>, </a:t>
            </a:r>
            <a:r>
              <a:rPr lang="fr-FR" altLang="fr-FR" i="1"/>
              <a:t>Adobe Flex</a:t>
            </a:r>
            <a:r>
              <a:rPr lang="fr-FR" altLang="fr-FR"/>
              <a:t>…)</a:t>
            </a:r>
          </a:p>
          <a:p>
            <a:pPr lvl="1"/>
            <a:endParaRPr lang="fr-FR" altLang="fr-FR"/>
          </a:p>
          <a:p>
            <a:pPr lvl="1"/>
            <a:endParaRPr lang="fr-FR" altLang="fr-FR"/>
          </a:p>
          <a:p>
            <a:pPr lvl="1"/>
            <a:r>
              <a:rPr lang="fr-FR" altLang="fr-FR" b="1" u="sng"/>
              <a:t>Encapsulation</a:t>
            </a:r>
            <a:r>
              <a:rPr lang="fr-FR" altLang="fr-FR"/>
              <a:t> des composants (Adobe Flash / Flex, </a:t>
            </a:r>
            <a:r>
              <a:rPr lang="fr-FR" altLang="fr-FR" b="1" u="sng"/>
              <a:t>Gadgets</a:t>
            </a:r>
            <a:r>
              <a:rPr lang="fr-FR" altLang="fr-FR"/>
              <a:t>, </a:t>
            </a:r>
            <a:r>
              <a:rPr lang="fr-FR" altLang="fr-FR" b="1" u="sng"/>
              <a:t>bibliothèques</a:t>
            </a:r>
            <a:r>
              <a:rPr lang="fr-FR" altLang="fr-FR"/>
              <a:t> JS…)</a:t>
            </a:r>
          </a:p>
          <a:p>
            <a:pPr lvl="1"/>
            <a:endParaRPr lang="fr-FR" altLang="fr-FR"/>
          </a:p>
        </p:txBody>
      </p:sp>
      <p:sp>
        <p:nvSpPr>
          <p:cNvPr id="5" name="Rectangle 13">
            <a:extLst>
              <a:ext uri="{FF2B5EF4-FFF2-40B4-BE49-F238E27FC236}">
                <a16:creationId xmlns:a16="http://schemas.microsoft.com/office/drawing/2014/main" id="{F9C0E5A6-F03D-4663-B008-DDC4A4004CFB}"/>
              </a:ext>
            </a:extLst>
          </p:cNvPr>
          <p:cNvSpPr>
            <a:spLocks noGrp="1" noChangeArrowheads="1"/>
          </p:cNvSpPr>
          <p:nvPr>
            <p:ph type="sldNum" sz="quarter" idx="12"/>
          </p:nvPr>
        </p:nvSpPr>
        <p:spPr/>
        <p:txBody>
          <a:bodyPr/>
          <a:lstStyle/>
          <a:p>
            <a:pPr>
              <a:defRPr/>
            </a:pPr>
            <a:fld id="{FCA7831F-05F1-4036-B28F-051063929FBA}" type="slidenum">
              <a:rPr lang="fr-FR"/>
              <a:pPr>
                <a:defRPr/>
              </a:pPr>
              <a:t>18</a:t>
            </a:fld>
            <a:endParaRPr lang="fr-FR"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)(2.0)</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181</a:t>
            </a:fld>
            <a:endParaRPr lang="fr-F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err="1"/>
              <a:t>Contains</a:t>
            </a:r>
            <a:r>
              <a:rPr lang="fr-FR" dirty="0"/>
              <a:t>(</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 </a:t>
            </a:r>
            <a:r>
              <a:rPr lang="fr-FR" dirty="0" err="1"/>
              <a:t>ends</a:t>
            </a:r>
            <a:r>
              <a:rPr lang="fr-FR" dirty="0"/>
              <a:t>-</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string,pattern,replace</a:t>
            </a:r>
            <a:r>
              <a:rPr lang="fr-FR" dirty="0"/>
              <a:t>)(2.0)</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t>
            </a:r>
            <a:r>
              <a:rPr lang="fr-FR" dirty="0" err="1"/>
              <a:t>arg</a:t>
            </a:r>
            <a:r>
              <a:rPr lang="fr-FR" dirty="0"/>
              <a:t>)</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185</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Xpath plusieurs question à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186</a:t>
            </a:fld>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187</a:t>
            </a:fld>
            <a:endParaRPr lang="fr-FR"/>
          </a:p>
        </p:txBody>
      </p:sp>
      <p:pic>
        <p:nvPicPr>
          <p:cNvPr id="1027" name="Picture 3"/>
          <p:cNvPicPr>
            <a:picLocks noChangeAspect="1" noChangeArrowheads="1"/>
          </p:cNvPicPr>
          <p:nvPr/>
        </p:nvPicPr>
        <p:blipFill>
          <a:blip r:embed="rId2"/>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3933A2-1694-450A-949D-17E3D55D6FF3}"/>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 XPATH</a:t>
            </a:r>
            <a:br>
              <a:rPr lang="fr-FR" dirty="0"/>
            </a:br>
            <a:r>
              <a:rPr lang="fr-FR" dirty="0"/>
              <a:t> Fonctions</a:t>
            </a:r>
          </a:p>
        </p:txBody>
      </p:sp>
      <p:sp>
        <p:nvSpPr>
          <p:cNvPr id="393221" name="Espace réservé du contenu 2">
            <a:extLst>
              <a:ext uri="{FF2B5EF4-FFF2-40B4-BE49-F238E27FC236}">
                <a16:creationId xmlns:a16="http://schemas.microsoft.com/office/drawing/2014/main" id="{DB424F07-1CEC-4FDE-B86A-D6469061323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lvl="2"/>
            <a:endParaRPr lang="fr-FR" altLang="fr-FR"/>
          </a:p>
          <a:p>
            <a:pPr lvl="2"/>
            <a:r>
              <a:rPr lang="fr-FR" altLang="fr-FR"/>
              <a:t>Mais aussi connaître sa position et des informations machines telles que la date*, l’heure*, et la timeZone*,…</a:t>
            </a:r>
          </a:p>
          <a:p>
            <a:endParaRPr lang="fr-FR" altLang="fr-FR"/>
          </a:p>
          <a:p>
            <a:r>
              <a:rPr lang="fr-FR" altLang="fr-FR"/>
              <a:t>La version 2.0 de XPATH étend son panel de fonctions du panel de XPATH 1.0 </a:t>
            </a:r>
          </a:p>
        </p:txBody>
      </p:sp>
      <p:sp>
        <p:nvSpPr>
          <p:cNvPr id="4" name="Espace réservé du numéro de diapositive 3">
            <a:extLst>
              <a:ext uri="{FF2B5EF4-FFF2-40B4-BE49-F238E27FC236}">
                <a16:creationId xmlns:a16="http://schemas.microsoft.com/office/drawing/2014/main" id="{A2314C60-56BF-453B-8770-315E3E438D2A}"/>
              </a:ext>
            </a:extLst>
          </p:cNvPr>
          <p:cNvSpPr>
            <a:spLocks noGrp="1"/>
          </p:cNvSpPr>
          <p:nvPr>
            <p:ph type="sldNum" sz="quarter" idx="12"/>
          </p:nvPr>
        </p:nvSpPr>
        <p:spPr/>
        <p:txBody>
          <a:bodyPr/>
          <a:lstStyle/>
          <a:p>
            <a:pPr>
              <a:defRPr/>
            </a:pPr>
            <a:fld id="{C37DE0ED-304A-40D0-8449-19C86F721766}" type="slidenum">
              <a:rPr lang="fr-FR"/>
              <a:pPr>
                <a:defRPr/>
              </a:pPr>
              <a:t>188</a:t>
            </a:fld>
            <a:endParaRPr lang="fr-FR"/>
          </a:p>
        </p:txBody>
      </p:sp>
      <p:pic>
        <p:nvPicPr>
          <p:cNvPr id="393223" name="Picture 2" descr="Afficher l'image d'origine">
            <a:extLst>
              <a:ext uri="{FF2B5EF4-FFF2-40B4-BE49-F238E27FC236}">
                <a16:creationId xmlns:a16="http://schemas.microsoft.com/office/drawing/2014/main" id="{D30C32DD-4761-49AA-B682-DB6DBE145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868863"/>
            <a:ext cx="1368425"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3224" name="ZoneTexte 5">
            <a:extLst>
              <a:ext uri="{FF2B5EF4-FFF2-40B4-BE49-F238E27FC236}">
                <a16:creationId xmlns:a16="http://schemas.microsoft.com/office/drawing/2014/main" id="{10E5A563-1655-483E-B194-07A57C24A6E7}"/>
              </a:ext>
            </a:extLst>
          </p:cNvPr>
          <p:cNvSpPr txBox="1">
            <a:spLocks noChangeArrowheads="1"/>
          </p:cNvSpPr>
          <p:nvPr/>
        </p:nvSpPr>
        <p:spPr bwMode="auto">
          <a:xfrm>
            <a:off x="1763713" y="4565650"/>
            <a:ext cx="66960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Malgré le portage des fonctions de XPATH 1.0 vers 2.0 &amp; 3.0</a:t>
            </a:r>
          </a:p>
          <a:p>
            <a:pPr eaLnBrk="1" hangingPunct="1"/>
            <a:endParaRPr lang="fr-FR" altLang="fr-FR"/>
          </a:p>
          <a:p>
            <a:pPr eaLnBrk="1" hangingPunct="1"/>
            <a:r>
              <a:rPr lang="fr-FR" altLang="fr-FR"/>
              <a:t>Le typage des données deviens fort</a:t>
            </a:r>
          </a:p>
          <a:p>
            <a:pPr eaLnBrk="1" hangingPunct="1"/>
            <a:endParaRPr lang="fr-FR" altLang="fr-FR"/>
          </a:p>
          <a:p>
            <a:pPr eaLnBrk="1" hangingPunct="1"/>
            <a:r>
              <a:rPr lang="fr-FR" altLang="fr-FR"/>
              <a:t>	-les « </a:t>
            </a:r>
            <a:r>
              <a:rPr lang="fr-FR" altLang="fr-FR" b="1" i="1"/>
              <a:t>node? </a:t>
            </a:r>
            <a:r>
              <a:rPr lang="fr-FR" altLang="fr-FR"/>
              <a:t>»N’acceptent plus de liste</a:t>
            </a:r>
          </a:p>
          <a:p>
            <a:pPr eaLnBrk="1" hangingPunct="1"/>
            <a:endParaRPr lang="fr-FR" altLang="fr-FR"/>
          </a:p>
          <a:p>
            <a:pPr eaLnBrk="1" hangingPunct="1"/>
            <a:r>
              <a:rPr lang="fr-FR" altLang="fr-FR"/>
              <a:t>	-les cast de types doivent etre definit </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a:extLst>
              <a:ext uri="{FF2B5EF4-FFF2-40B4-BE49-F238E27FC236}">
                <a16:creationId xmlns:a16="http://schemas.microsoft.com/office/drawing/2014/main" id="{F4C6634C-23B4-4E62-8DE6-031886FBB4EF}"/>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Définition</a:t>
            </a:r>
          </a:p>
        </p:txBody>
      </p:sp>
      <p:sp>
        <p:nvSpPr>
          <p:cNvPr id="143364" name="Rectangle 3">
            <a:extLst>
              <a:ext uri="{FF2B5EF4-FFF2-40B4-BE49-F238E27FC236}">
                <a16:creationId xmlns:a16="http://schemas.microsoft.com/office/drawing/2014/main" id="{D090076F-EF28-4655-9BD0-E0870836BFE5}"/>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Définition</a:t>
            </a:r>
          </a:p>
          <a:p>
            <a:pPr lvl="1" fontAlgn="auto">
              <a:spcAft>
                <a:spcPts val="0"/>
              </a:spcAft>
              <a:defRPr/>
            </a:pPr>
            <a:r>
              <a:rPr lang="fr-FR" dirty="0">
                <a:ea typeface="MS Mincho" pitchFamily="49" charset="-128"/>
              </a:rPr>
              <a:t> Le XSL (e</a:t>
            </a:r>
            <a:r>
              <a:rPr lang="fr-FR" b="1" dirty="0">
                <a:ea typeface="MS Mincho" pitchFamily="49" charset="-128"/>
              </a:rPr>
              <a:t>X</a:t>
            </a:r>
            <a:r>
              <a:rPr lang="fr-FR" dirty="0">
                <a:ea typeface="MS Mincho" pitchFamily="49" charset="-128"/>
              </a:rPr>
              <a:t>tensible </a:t>
            </a:r>
            <a:r>
              <a:rPr lang="fr-FR" b="1" dirty="0">
                <a:ea typeface="MS Mincho" pitchFamily="49" charset="-128"/>
              </a:rPr>
              <a:t>S</a:t>
            </a:r>
            <a:r>
              <a:rPr lang="fr-FR" dirty="0">
                <a:ea typeface="MS Mincho" pitchFamily="49" charset="-128"/>
              </a:rPr>
              <a:t>tylesheet </a:t>
            </a:r>
            <a:r>
              <a:rPr lang="fr-FR" b="1" dirty="0">
                <a:ea typeface="MS Mincho" pitchFamily="49" charset="-128"/>
              </a:rPr>
              <a:t>L</a:t>
            </a:r>
            <a:r>
              <a:rPr lang="fr-FR" dirty="0">
                <a:ea typeface="MS Mincho" pitchFamily="49" charset="-128"/>
              </a:rPr>
              <a:t>anguage) est un langage basé sur XML qui sert à transformer un document XML en un autre document (XML ou non)</a:t>
            </a:r>
          </a:p>
          <a:p>
            <a:pPr marL="457200" lvl="1" indent="0" fontAlgn="auto">
              <a:spcAft>
                <a:spcPts val="0"/>
              </a:spcAft>
              <a:buFont typeface="Arial" panose="020B0604020202020204" pitchFamily="34" charset="0"/>
              <a:buNone/>
              <a:defRPr/>
            </a:pPr>
            <a:endParaRPr lang="fr-FR" dirty="0">
              <a:ea typeface="MS Mincho" pitchFamily="49" charset="-128"/>
            </a:endParaRPr>
          </a:p>
          <a:p>
            <a:pPr lvl="1" fontAlgn="auto">
              <a:spcAft>
                <a:spcPts val="0"/>
              </a:spcAft>
              <a:defRPr/>
            </a:pPr>
            <a:r>
              <a:rPr lang="fr-FR" dirty="0">
                <a:ea typeface="MS Mincho" pitchFamily="49" charset="-128"/>
              </a:rPr>
              <a:t>Pour simplifier : CSS = styles pour HTML et XSL = styles pour XML</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a:extLst>
              <a:ext uri="{FF2B5EF4-FFF2-40B4-BE49-F238E27FC236}">
                <a16:creationId xmlns:a16="http://schemas.microsoft.com/office/drawing/2014/main" id="{C6BE8A1A-9782-4F73-9C0B-D8563BA9AC1E}"/>
              </a:ext>
            </a:extLst>
          </p:cNvPr>
          <p:cNvSpPr>
            <a:spLocks noGrp="1" noChangeArrowheads="1"/>
          </p:cNvSpPr>
          <p:nvPr>
            <p:ph type="sldNum" sz="quarter" idx="12"/>
          </p:nvPr>
        </p:nvSpPr>
        <p:spPr/>
        <p:txBody>
          <a:bodyPr>
            <a:normAutofit/>
          </a:bodyPr>
          <a:lstStyle/>
          <a:p>
            <a:pPr>
              <a:defRPr/>
            </a:pPr>
            <a:fld id="{3CB36CA7-4639-4DC5-8289-8835B7AC0A8C}" type="slidenum">
              <a:rPr lang="fr-FR"/>
              <a:pPr>
                <a:defRPr/>
              </a:pPr>
              <a:t>189</a:t>
            </a:fld>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E5110E0-4B7B-4C32-BDA1-681BFCDA503A}"/>
              </a:ext>
            </a:extLst>
          </p:cNvPr>
          <p:cNvSpPr>
            <a:spLocks noGrp="1"/>
          </p:cNvSpPr>
          <p:nvPr>
            <p:ph type="title"/>
          </p:nvPr>
        </p:nvSpPr>
        <p:spPr>
          <a:xfrm>
            <a:off x="0" y="142852"/>
            <a:ext cx="9144000" cy="785818"/>
          </a:xfrm>
        </p:spPr>
        <p:txBody>
          <a:bodyPr/>
          <a:lstStyle/>
          <a:p>
            <a:pPr fontAlgn="auto">
              <a:spcAft>
                <a:spcPts val="0"/>
              </a:spcAft>
              <a:defRPr/>
            </a:pPr>
            <a:r>
              <a:rPr lang="fr-FR" dirty="0"/>
              <a:t>Flux de données</a:t>
            </a:r>
          </a:p>
        </p:txBody>
      </p:sp>
      <p:sp>
        <p:nvSpPr>
          <p:cNvPr id="6" name="Espace réservé du contenu 5">
            <a:extLst>
              <a:ext uri="{FF2B5EF4-FFF2-40B4-BE49-F238E27FC236}">
                <a16:creationId xmlns:a16="http://schemas.microsoft.com/office/drawing/2014/main" id="{F15C933C-BE52-4255-8185-F433E815FF85}"/>
              </a:ext>
            </a:extLst>
          </p:cNvPr>
          <p:cNvSpPr>
            <a:spLocks noGrp="1"/>
          </p:cNvSpPr>
          <p:nvPr>
            <p:ph idx="1"/>
          </p:nvPr>
        </p:nvSpPr>
        <p:spPr/>
        <p:txBody>
          <a:bodyPr>
            <a:normAutofit fontScale="85000" lnSpcReduction="20000"/>
          </a:bodyPr>
          <a:lstStyle/>
          <a:p>
            <a:pPr fontAlgn="auto">
              <a:spcAft>
                <a:spcPts val="0"/>
              </a:spcAft>
              <a:defRPr/>
            </a:pPr>
            <a:r>
              <a:rPr lang="fr-FR" dirty="0"/>
              <a:t>Pour les </a:t>
            </a:r>
            <a:r>
              <a:rPr lang="fr-FR" b="1" u="sng" dirty="0"/>
              <a:t>datas</a:t>
            </a:r>
          </a:p>
          <a:p>
            <a:pPr lvl="2" fontAlgn="auto">
              <a:spcAft>
                <a:spcPts val="0"/>
              </a:spcAft>
              <a:defRPr/>
            </a:pPr>
            <a:r>
              <a:rPr lang="fr-FR" dirty="0"/>
              <a:t>JSON</a:t>
            </a:r>
          </a:p>
          <a:p>
            <a:pPr lvl="2" fontAlgn="auto">
              <a:spcAft>
                <a:spcPts val="0"/>
              </a:spcAft>
              <a:defRPr/>
            </a:pPr>
            <a:r>
              <a:rPr lang="fr-FR" dirty="0"/>
              <a:t>XML</a:t>
            </a:r>
          </a:p>
          <a:p>
            <a:pPr fontAlgn="auto">
              <a:spcAft>
                <a:spcPts val="0"/>
              </a:spcAft>
              <a:defRPr/>
            </a:pPr>
            <a:endParaRPr lang="fr-FR" dirty="0"/>
          </a:p>
          <a:p>
            <a:pPr fontAlgn="auto">
              <a:spcAft>
                <a:spcPts val="0"/>
              </a:spcAft>
              <a:defRPr/>
            </a:pPr>
            <a:r>
              <a:rPr lang="fr-FR" dirty="0"/>
              <a:t>Une format </a:t>
            </a:r>
            <a:r>
              <a:rPr lang="fr-FR" b="1" u="sng" dirty="0"/>
              <a:t>structuré</a:t>
            </a:r>
          </a:p>
          <a:p>
            <a:pPr fontAlgn="auto">
              <a:spcAft>
                <a:spcPts val="0"/>
              </a:spcAft>
              <a:defRPr/>
            </a:pPr>
            <a:endParaRPr lang="fr-FR" dirty="0"/>
          </a:p>
          <a:p>
            <a:pPr fontAlgn="auto">
              <a:spcAft>
                <a:spcPts val="0"/>
              </a:spcAft>
              <a:defRPr/>
            </a:pPr>
            <a:r>
              <a:rPr lang="fr-FR" dirty="0"/>
              <a:t>Une syntaxe </a:t>
            </a:r>
            <a:r>
              <a:rPr lang="fr-FR" b="1" u="sng" dirty="0"/>
              <a:t>différentes</a:t>
            </a:r>
          </a:p>
          <a:p>
            <a:pPr lvl="1" fontAlgn="auto">
              <a:spcAft>
                <a:spcPts val="0"/>
              </a:spcAft>
              <a:defRPr/>
            </a:pPr>
            <a:endParaRPr lang="fr-FR" dirty="0"/>
          </a:p>
          <a:p>
            <a:pPr lvl="1" fontAlgn="auto">
              <a:spcAft>
                <a:spcPts val="0"/>
              </a:spcAft>
              <a:defRPr/>
            </a:pPr>
            <a:r>
              <a:rPr lang="fr-FR" b="1" u="sng" dirty="0"/>
              <a:t>Balises</a:t>
            </a:r>
            <a:r>
              <a:rPr lang="fr-FR" dirty="0"/>
              <a:t> de datas pour le xml </a:t>
            </a:r>
          </a:p>
          <a:p>
            <a:pPr lvl="1" algn="ctr" fontAlgn="auto">
              <a:spcAft>
                <a:spcPts val="0"/>
              </a:spcAft>
              <a:buFont typeface="Arial" panose="020B0604020202020204" pitchFamily="34" charset="0"/>
              <a:buNone/>
              <a:defRPr/>
            </a:pPr>
            <a:r>
              <a:rPr lang="fr-FR" b="1" i="1" dirty="0"/>
              <a:t>&lt;balise </a:t>
            </a:r>
            <a:r>
              <a:rPr lang="fr-FR" i="1" dirty="0"/>
              <a:t>attribut1="</a:t>
            </a:r>
            <a:r>
              <a:rPr lang="fr-FR" dirty="0"/>
              <a:t>att1</a:t>
            </a:r>
            <a:r>
              <a:rPr lang="fr-FR" i="1" dirty="0"/>
              <a:t>"</a:t>
            </a:r>
            <a:r>
              <a:rPr lang="fr-FR" b="1" i="1" dirty="0"/>
              <a:t>&gt;</a:t>
            </a:r>
            <a:r>
              <a:rPr lang="fr-FR" dirty="0"/>
              <a:t>content</a:t>
            </a:r>
            <a:r>
              <a:rPr lang="fr-FR" b="1" i="1" dirty="0"/>
              <a:t>&lt;/</a:t>
            </a:r>
            <a:r>
              <a:rPr lang="fr-FR" i="1" dirty="0"/>
              <a:t>balise</a:t>
            </a:r>
            <a:r>
              <a:rPr lang="fr-FR" b="1" i="1" dirty="0"/>
              <a:t>&gt;</a:t>
            </a:r>
          </a:p>
          <a:p>
            <a:pPr lvl="1" fontAlgn="auto">
              <a:spcAft>
                <a:spcPts val="0"/>
              </a:spcAft>
              <a:defRPr/>
            </a:pPr>
            <a:endParaRPr lang="fr-FR" dirty="0"/>
          </a:p>
          <a:p>
            <a:pPr lvl="1" fontAlgn="auto">
              <a:spcAft>
                <a:spcPts val="0"/>
              </a:spcAft>
              <a:defRPr/>
            </a:pPr>
            <a:r>
              <a:rPr lang="fr-FR" dirty="0"/>
              <a:t>Des datas avec une </a:t>
            </a:r>
            <a:r>
              <a:rPr lang="fr-FR" b="1" u="sng" dirty="0"/>
              <a:t>étiquette</a:t>
            </a:r>
            <a:r>
              <a:rPr lang="fr-FR" dirty="0"/>
              <a:t> pour le JSON</a:t>
            </a:r>
          </a:p>
          <a:p>
            <a:pPr lvl="1" algn="ctr" fontAlgn="auto">
              <a:spcAft>
                <a:spcPts val="0"/>
              </a:spcAft>
              <a:buFont typeface="Arial" panose="020B0604020202020204" pitchFamily="34" charset="0"/>
              <a:buNone/>
              <a:defRPr/>
            </a:pPr>
            <a:r>
              <a:rPr lang="fr-FR" b="1" i="1" dirty="0"/>
              <a:t>{"key":"</a:t>
            </a:r>
            <a:r>
              <a:rPr lang="fr-FR" dirty="0"/>
              <a:t>value</a:t>
            </a:r>
            <a:r>
              <a:rPr lang="fr-FR" b="1" i="1" dirty="0"/>
              <a:t>"}</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3526E8-F005-4481-81C9-0D767744DE3D}"/>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Compatibilité</a:t>
            </a:r>
          </a:p>
        </p:txBody>
      </p:sp>
      <p:sp>
        <p:nvSpPr>
          <p:cNvPr id="3" name="Espace réservé du contenu 2">
            <a:extLst>
              <a:ext uri="{FF2B5EF4-FFF2-40B4-BE49-F238E27FC236}">
                <a16:creationId xmlns:a16="http://schemas.microsoft.com/office/drawing/2014/main" id="{7C17A92F-519C-4CFA-B73E-8F3D89EA079E}"/>
              </a:ext>
            </a:extLst>
          </p:cNvPr>
          <p:cNvSpPr>
            <a:spLocks noGrp="1"/>
          </p:cNvSpPr>
          <p:nvPr>
            <p:ph idx="1"/>
          </p:nvPr>
        </p:nvSpPr>
        <p:spPr/>
        <p:txBody>
          <a:bodyPr>
            <a:normAutofit fontScale="92500" lnSpcReduction="10000"/>
          </a:bodyPr>
          <a:lstStyle/>
          <a:p>
            <a:pPr fontAlgn="auto">
              <a:spcAft>
                <a:spcPts val="0"/>
              </a:spcAft>
              <a:defRPr/>
            </a:pPr>
            <a:r>
              <a:rPr lang="fr-FR" dirty="0">
                <a:ea typeface="MS Mincho" pitchFamily="49" charset="-128"/>
              </a:rPr>
              <a:t>Compatibilité des navigateurs</a:t>
            </a:r>
          </a:p>
          <a:p>
            <a:pPr lvl="1" fontAlgn="auto">
              <a:spcAft>
                <a:spcPts val="0"/>
              </a:spcAft>
              <a:defRPr/>
            </a:pPr>
            <a:r>
              <a:rPr lang="fr-FR" dirty="0">
                <a:ea typeface="MS Mincho" pitchFamily="49" charset="-128"/>
              </a:rPr>
              <a:t> Nombre de navigateurs ont d’un processeur XSLT natif (MFF1.02+, Opera9) alors que MSIE6+ utilise un ActiveX avec des fonctions propriétaires pour implémenter ses parsers (XML) et processeur XSLT</a:t>
            </a:r>
          </a:p>
          <a:p>
            <a:pPr lvl="1" fontAlgn="auto">
              <a:spcAft>
                <a:spcPts val="0"/>
              </a:spcAft>
              <a:buFont typeface="Arial" panose="020B0604020202020204" pitchFamily="34" charset="0"/>
              <a:buNone/>
              <a:defRPr/>
            </a:pPr>
            <a:r>
              <a:rPr lang="fr-FR" dirty="0">
                <a:ea typeface="MS Mincho" pitchFamily="49" charset="-128"/>
              </a:rPr>
              <a:t> </a:t>
            </a:r>
          </a:p>
          <a:p>
            <a:pPr lvl="1" fontAlgn="auto">
              <a:spcAft>
                <a:spcPts val="0"/>
              </a:spcAft>
              <a:defRPr/>
            </a:pPr>
            <a:r>
              <a:rPr lang="fr-FR" dirty="0">
                <a:ea typeface="MS Mincho" pitchFamily="49" charset="-128"/>
              </a:rPr>
              <a:t>MSIE5 peut être rendu compatible avec quelques lignes de code de plus !</a:t>
            </a:r>
          </a:p>
          <a:p>
            <a:pPr lvl="1" fontAlgn="auto">
              <a:spcAft>
                <a:spcPts val="0"/>
              </a:spcAft>
              <a:defRPr/>
            </a:pPr>
            <a:endParaRPr lang="fr-FR" dirty="0">
              <a:ea typeface="MS Mincho" pitchFamily="49" charset="-128"/>
            </a:endParaRPr>
          </a:p>
          <a:p>
            <a:pPr lvl="1" fontAlgn="auto">
              <a:spcAft>
                <a:spcPts val="0"/>
              </a:spcAft>
              <a:defRPr/>
            </a:pPr>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a:extLst>
              <a:ext uri="{FF2B5EF4-FFF2-40B4-BE49-F238E27FC236}">
                <a16:creationId xmlns:a16="http://schemas.microsoft.com/office/drawing/2014/main" id="{3C15739C-35B6-4F20-8A45-B9D7FF5574CD}"/>
              </a:ext>
            </a:extLst>
          </p:cNvPr>
          <p:cNvSpPr>
            <a:spLocks noGrp="1"/>
          </p:cNvSpPr>
          <p:nvPr>
            <p:ph type="sldNum" sz="quarter" idx="12"/>
          </p:nvPr>
        </p:nvSpPr>
        <p:spPr/>
        <p:txBody>
          <a:bodyPr/>
          <a:lstStyle/>
          <a:p>
            <a:pPr>
              <a:defRPr/>
            </a:pPr>
            <a:fld id="{25689CFD-1B5A-4573-A044-1CEFFB738608}" type="slidenum">
              <a:rPr lang="fr-FR"/>
              <a:pPr>
                <a:defRPr/>
              </a:pPr>
              <a:t>190</a:t>
            </a:fld>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D254E-14FC-4B56-A15D-F48E214E8317}"/>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Compatibilité</a:t>
            </a:r>
          </a:p>
        </p:txBody>
      </p:sp>
      <p:sp>
        <p:nvSpPr>
          <p:cNvPr id="3" name="Espace réservé du contenu 2">
            <a:extLst>
              <a:ext uri="{FF2B5EF4-FFF2-40B4-BE49-F238E27FC236}">
                <a16:creationId xmlns:a16="http://schemas.microsoft.com/office/drawing/2014/main" id="{0830ED27-A175-4DEE-BD3F-C32EB435F386}"/>
              </a:ext>
            </a:extLst>
          </p:cNvPr>
          <p:cNvSpPr>
            <a:spLocks noGrp="1"/>
          </p:cNvSpPr>
          <p:nvPr>
            <p:ph idx="1"/>
          </p:nvPr>
        </p:nvSpPr>
        <p:spPr/>
        <p:txBody>
          <a:bodyPr>
            <a:normAutofit fontScale="85000" lnSpcReduction="10000"/>
          </a:bodyPr>
          <a:lstStyle/>
          <a:p>
            <a:pPr fontAlgn="auto">
              <a:spcAft>
                <a:spcPts val="0"/>
              </a:spcAft>
              <a:defRPr/>
            </a:pPr>
            <a:r>
              <a:rPr lang="fr-FR" dirty="0">
                <a:ea typeface="MS Mincho" pitchFamily="49" charset="-128"/>
              </a:rPr>
              <a:t>Compatibilité des navigateurs (détail) :</a:t>
            </a:r>
            <a:endParaRPr lang="fr-FR" b="1" dirty="0"/>
          </a:p>
          <a:p>
            <a:pPr lvl="1" fontAlgn="auto">
              <a:spcAft>
                <a:spcPts val="0"/>
              </a:spcAft>
              <a:defRPr/>
            </a:pPr>
            <a:r>
              <a:rPr lang="fr-FR" b="1" dirty="0"/>
              <a:t>Mozilla Firefox</a:t>
            </a:r>
          </a:p>
          <a:p>
            <a:pPr lvl="2" fontAlgn="auto">
              <a:spcAft>
                <a:spcPts val="0"/>
              </a:spcAft>
              <a:defRPr/>
            </a:pPr>
            <a:r>
              <a:rPr lang="fr-FR" dirty="0"/>
              <a:t>Firefox supporte XML, XSLT et XPath depuis la version 3.</a:t>
            </a:r>
          </a:p>
          <a:p>
            <a:pPr lvl="1" fontAlgn="auto">
              <a:spcAft>
                <a:spcPts val="0"/>
              </a:spcAft>
              <a:defRPr/>
            </a:pPr>
            <a:r>
              <a:rPr lang="fr-FR" b="1" dirty="0"/>
              <a:t>Internet Explorer</a:t>
            </a:r>
          </a:p>
          <a:p>
            <a:pPr lvl="2" fontAlgn="auto">
              <a:spcAft>
                <a:spcPts val="0"/>
              </a:spcAft>
              <a:defRPr/>
            </a:pPr>
            <a:r>
              <a:rPr lang="fr-FR" dirty="0"/>
              <a:t>Internet Explorer supporte XML, XSLT et XPath depuis la version 6.</a:t>
            </a:r>
          </a:p>
          <a:p>
            <a:pPr lvl="1" fontAlgn="auto">
              <a:spcAft>
                <a:spcPts val="0"/>
              </a:spcAft>
              <a:defRPr/>
            </a:pPr>
            <a:r>
              <a:rPr lang="fr-FR" dirty="0"/>
              <a:t>Internet Explorer 5 n’est </a:t>
            </a:r>
            <a:r>
              <a:rPr lang="fr-FR" b="1" dirty="0"/>
              <a:t>PAS</a:t>
            </a:r>
            <a:r>
              <a:rPr lang="fr-FR" dirty="0"/>
              <a:t> compatible avec les recommandations officielles du W3C XSL.</a:t>
            </a:r>
          </a:p>
          <a:p>
            <a:pPr lvl="1" fontAlgn="auto">
              <a:spcAft>
                <a:spcPts val="0"/>
              </a:spcAft>
              <a:defRPr/>
            </a:pPr>
            <a:r>
              <a:rPr lang="fr-FR" b="1" dirty="0"/>
              <a:t>Google Chrome</a:t>
            </a:r>
          </a:p>
          <a:p>
            <a:pPr lvl="2" fontAlgn="auto">
              <a:spcAft>
                <a:spcPts val="0"/>
              </a:spcAft>
              <a:defRPr/>
            </a:pPr>
            <a:r>
              <a:rPr lang="fr-FR" dirty="0"/>
              <a:t>Chrome supporte XML, XSLT et XPath depuis la version 1.</a:t>
            </a:r>
          </a:p>
          <a:p>
            <a:pPr lvl="1" fontAlgn="auto">
              <a:spcAft>
                <a:spcPts val="0"/>
              </a:spcAft>
              <a:defRPr/>
            </a:pPr>
            <a:r>
              <a:rPr lang="fr-FR" b="1" dirty="0"/>
              <a:t>Opera</a:t>
            </a:r>
          </a:p>
          <a:p>
            <a:pPr lvl="2" fontAlgn="auto">
              <a:spcAft>
                <a:spcPts val="0"/>
              </a:spcAft>
              <a:defRPr/>
            </a:pPr>
            <a:r>
              <a:rPr lang="fr-FR" dirty="0"/>
              <a:t>Opera supporte XML, XSLT, et XPath depuis la version 9. </a:t>
            </a:r>
          </a:p>
          <a:p>
            <a:pPr lvl="2" fontAlgn="auto">
              <a:spcAft>
                <a:spcPts val="0"/>
              </a:spcAft>
              <a:defRPr/>
            </a:pPr>
            <a:r>
              <a:rPr lang="fr-FR" dirty="0"/>
              <a:t>Opera 8 supporte uniquement XML + CSS.</a:t>
            </a:r>
          </a:p>
          <a:p>
            <a:pPr lvl="1" fontAlgn="auto">
              <a:spcAft>
                <a:spcPts val="0"/>
              </a:spcAft>
              <a:defRPr/>
            </a:pPr>
            <a:r>
              <a:rPr lang="fr-FR" b="1" dirty="0"/>
              <a:t>Apple Safari</a:t>
            </a:r>
          </a:p>
          <a:p>
            <a:pPr lvl="2" fontAlgn="auto">
              <a:spcAft>
                <a:spcPts val="0"/>
              </a:spcAft>
              <a:defRPr/>
            </a:pPr>
            <a:r>
              <a:rPr lang="fr-FR" dirty="0"/>
              <a:t>Safari supporte XML et XSLT depuis la version 3.</a:t>
            </a:r>
          </a:p>
          <a:p>
            <a:pPr fontAlgn="auto">
              <a:spcAft>
                <a:spcPts val="0"/>
              </a:spcAft>
              <a:defRPr/>
            </a:pPr>
            <a:endParaRPr lang="fr-FR" dirty="0"/>
          </a:p>
        </p:txBody>
      </p:sp>
      <p:sp>
        <p:nvSpPr>
          <p:cNvPr id="4" name="Rectangle 13">
            <a:extLst>
              <a:ext uri="{FF2B5EF4-FFF2-40B4-BE49-F238E27FC236}">
                <a16:creationId xmlns:a16="http://schemas.microsoft.com/office/drawing/2014/main" id="{6F7ED30A-DE8D-46E4-A18E-0AF5F6DD971C}"/>
              </a:ext>
            </a:extLst>
          </p:cNvPr>
          <p:cNvSpPr>
            <a:spLocks noGrp="1" noChangeArrowheads="1"/>
          </p:cNvSpPr>
          <p:nvPr>
            <p:ph type="sldNum" sz="quarter" idx="12"/>
          </p:nvPr>
        </p:nvSpPr>
        <p:spPr/>
        <p:txBody>
          <a:bodyPr>
            <a:normAutofit/>
          </a:bodyPr>
          <a:lstStyle/>
          <a:p>
            <a:pPr>
              <a:defRPr/>
            </a:pPr>
            <a:fld id="{AE93A6D3-4084-48EE-8599-E3613255629F}" type="slidenum">
              <a:rPr lang="fr-FR"/>
              <a:pPr>
                <a:defRPr/>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a:extLst>
              <a:ext uri="{FF2B5EF4-FFF2-40B4-BE49-F238E27FC236}">
                <a16:creationId xmlns:a16="http://schemas.microsoft.com/office/drawing/2014/main" id="{497946ED-38B9-4F53-B7A0-33FD8C0E5685}"/>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Outils</a:t>
            </a:r>
          </a:p>
        </p:txBody>
      </p:sp>
      <p:sp>
        <p:nvSpPr>
          <p:cNvPr id="171012" name="Rectangle 3">
            <a:extLst>
              <a:ext uri="{FF2B5EF4-FFF2-40B4-BE49-F238E27FC236}">
                <a16:creationId xmlns:a16="http://schemas.microsoft.com/office/drawing/2014/main" id="{803A128B-5EF3-4729-B10F-7C33182D81C4}"/>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Difficulté de mise en œuvre à la main</a:t>
            </a:r>
          </a:p>
          <a:p>
            <a:pPr lvl="1" fontAlgn="auto">
              <a:spcAft>
                <a:spcPts val="0"/>
              </a:spcAft>
              <a:defRPr/>
            </a:pPr>
            <a:r>
              <a:rPr lang="fr-FR" dirty="0">
                <a:cs typeface="Courier New" pitchFamily="49" charset="0"/>
              </a:rPr>
              <a:t> XSL-Fo n'a pas de spécification</a:t>
            </a:r>
          </a:p>
          <a:p>
            <a:pPr lvl="1" fontAlgn="auto">
              <a:spcAft>
                <a:spcPts val="0"/>
              </a:spcAft>
              <a:defRPr/>
            </a:pPr>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fontAlgn="auto">
              <a:spcAft>
                <a:spcPts val="0"/>
              </a:spcAft>
              <a:defRPr/>
            </a:pPr>
            <a:r>
              <a:rPr lang="fr-FR" dirty="0">
                <a:cs typeface="Courier New" pitchFamily="49" charset="0"/>
              </a:rPr>
              <a:t> Tous les navigateurs ne se comportent pas de la même manière</a:t>
            </a:r>
          </a:p>
          <a:p>
            <a:pPr lvl="1" fontAlgn="auto">
              <a:spcAft>
                <a:spcPts val="0"/>
              </a:spcAft>
              <a:defRPr/>
            </a:pPr>
            <a:r>
              <a:rPr lang="fr-FR" dirty="0">
                <a:cs typeface="Courier New" pitchFamily="49" charset="0"/>
              </a:rPr>
              <a:t> Il est donc souvent plus simple d'utiliser des éditeurs spécialisés en création de documents XSL-T (et XSL-Fo…)</a:t>
            </a:r>
          </a:p>
          <a:p>
            <a:pPr lvl="1" fontAlgn="auto">
              <a:spcAft>
                <a:spcPts val="0"/>
              </a:spcAft>
              <a:defRPr/>
            </a:pPr>
            <a:r>
              <a:rPr lang="fr-FR" dirty="0">
                <a:cs typeface="Courier New" pitchFamily="49" charset="0"/>
              </a:rPr>
              <a:t> On gagne du temps, on évite les problèmes, on peut se concentrer sur l'aspect métier des développements</a:t>
            </a:r>
          </a:p>
          <a:p>
            <a:pPr lvl="1" fontAlgn="auto">
              <a:spcAft>
                <a:spcPts val="0"/>
              </a:spcAft>
              <a:defRPr/>
            </a:pPr>
            <a:endParaRPr lang="fr-FR" dirty="0">
              <a:cs typeface="Courier New" pitchFamily="49" charset="0"/>
            </a:endParaRPr>
          </a:p>
          <a:p>
            <a:pPr fontAlgn="auto">
              <a:spcAft>
                <a:spcPts val="0"/>
              </a:spcAft>
              <a:defRPr/>
            </a:pPr>
            <a:r>
              <a:rPr lang="fr-FR" dirty="0" err="1"/>
              <a:t>Altova</a:t>
            </a:r>
            <a:r>
              <a:rPr lang="fr-FR" dirty="0"/>
              <a:t> </a:t>
            </a:r>
            <a:r>
              <a:rPr lang="fr-FR" dirty="0" err="1"/>
              <a:t>StyleVision</a:t>
            </a:r>
            <a:endParaRPr lang="fr-FR" dirty="0"/>
          </a:p>
          <a:p>
            <a:pPr lvl="1" fontAlgn="auto">
              <a:spcAft>
                <a:spcPts val="0"/>
              </a:spcAft>
              <a:defRPr/>
            </a:pPr>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fontAlgn="auto">
              <a:spcAft>
                <a:spcPts val="0"/>
              </a:spcAft>
              <a:defRPr/>
            </a:pPr>
            <a:r>
              <a:rPr lang="fr-FR" dirty="0">
                <a:cs typeface="Courier New" pitchFamily="49" charset="0"/>
              </a:rPr>
              <a:t> Il supporte XSL-T 1.0/2.0, XSL-Fo, CSS, JS ainsi que de nombreuses bases de données</a:t>
            </a:r>
          </a:p>
        </p:txBody>
      </p:sp>
      <p:sp>
        <p:nvSpPr>
          <p:cNvPr id="6" name="Rectangle 13">
            <a:extLst>
              <a:ext uri="{FF2B5EF4-FFF2-40B4-BE49-F238E27FC236}">
                <a16:creationId xmlns:a16="http://schemas.microsoft.com/office/drawing/2014/main" id="{DA408810-CE8E-4A5B-803D-59DB354F824D}"/>
              </a:ext>
            </a:extLst>
          </p:cNvPr>
          <p:cNvSpPr>
            <a:spLocks noGrp="1" noChangeArrowheads="1"/>
          </p:cNvSpPr>
          <p:nvPr>
            <p:ph type="sldNum" sz="quarter" idx="12"/>
          </p:nvPr>
        </p:nvSpPr>
        <p:spPr/>
        <p:txBody>
          <a:bodyPr>
            <a:normAutofit/>
          </a:bodyPr>
          <a:lstStyle/>
          <a:p>
            <a:pPr>
              <a:defRPr/>
            </a:pPr>
            <a:fld id="{41DB4EB3-9EE2-4267-9ED4-9D09AD8388EE}" type="slidenum">
              <a:rPr lang="fr-FR"/>
              <a:pPr>
                <a:defRPr/>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a:extLst>
              <a:ext uri="{FF2B5EF4-FFF2-40B4-BE49-F238E27FC236}">
                <a16:creationId xmlns:a16="http://schemas.microsoft.com/office/drawing/2014/main" id="{01ABA002-FA6F-4E87-B8AE-411C8611E35E}"/>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Liaison XML</a:t>
            </a:r>
          </a:p>
        </p:txBody>
      </p:sp>
      <p:sp>
        <p:nvSpPr>
          <p:cNvPr id="144388" name="Rectangle 3">
            <a:extLst>
              <a:ext uri="{FF2B5EF4-FFF2-40B4-BE49-F238E27FC236}">
                <a16:creationId xmlns:a16="http://schemas.microsoft.com/office/drawing/2014/main" id="{04359FAD-C1AD-4431-9507-8A4101081252}"/>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Utilisation des namespaces</a:t>
            </a:r>
          </a:p>
          <a:p>
            <a:pPr lvl="1" fontAlgn="auto">
              <a:spcAft>
                <a:spcPts val="0"/>
              </a:spcAft>
              <a:defRPr/>
            </a:pPr>
            <a:r>
              <a:rPr lang="fr-FR" dirty="0">
                <a:ea typeface="MS Mincho" pitchFamily="49" charset="-128"/>
              </a:rPr>
              <a:t> Le document XSL qui est un doc XML commence par une déclaration XML, ex:</a:t>
            </a:r>
          </a:p>
          <a:p>
            <a:pPr marL="342900" lvl="2" indent="-342900" algn="ctr" fontAlgn="auto">
              <a:spcAft>
                <a:spcPts val="0"/>
              </a:spcAft>
              <a:buFont typeface="Arial" panose="020B0604020202020204" pitchFamily="34" charset="0"/>
              <a:buNone/>
              <a:defRPr/>
            </a:pPr>
            <a:endParaRPr lang="fr-FR" sz="2000" dirty="0">
              <a:solidFill>
                <a:srgbClr val="00B050"/>
              </a:solidFill>
              <a:ea typeface="MS Mincho" pitchFamily="49" charset="-128"/>
            </a:endParaRPr>
          </a:p>
          <a:p>
            <a:pPr marL="342900" lvl="2" indent="-342900" algn="ctr" fontAlgn="auto">
              <a:spcAft>
                <a:spcPts val="0"/>
              </a:spcAft>
              <a:buFont typeface="Arial" panose="020B0604020202020204" pitchFamily="34" charset="0"/>
              <a:buNone/>
              <a:defRPr/>
            </a:pPr>
            <a:r>
              <a:rPr lang="fr-FR" sz="2000" dirty="0">
                <a:solidFill>
                  <a:srgbClr val="00B050"/>
                </a:solidFill>
                <a:ea typeface="MS Mincho" pitchFamily="49" charset="-128"/>
              </a:rPr>
              <a:t> &lt;?xml version="1.0" encoding="ISO-8859-1"?&gt;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fontAlgn="auto">
              <a:spcAft>
                <a:spcPts val="0"/>
              </a:spcAft>
              <a:buFont typeface="Arial" panose="020B0604020202020204" pitchFamily="34" charset="0"/>
              <a:buNone/>
              <a:defRPr/>
            </a:pPr>
            <a:endParaRPr lang="fr-FR" dirty="0">
              <a:solidFill>
                <a:srgbClr val="00B050"/>
              </a:solidFill>
              <a:ea typeface="MS Mincho" pitchFamily="49" charset="-128"/>
            </a:endParaRPr>
          </a:p>
          <a:p>
            <a:pPr lvl="2" fontAlgn="auto">
              <a:spcAft>
                <a:spcPts val="0"/>
              </a:spcAft>
              <a:buFont typeface="Arial" panose="020B0604020202020204" pitchFamily="34" charset="0"/>
              <a:buNone/>
              <a:defRPr/>
            </a:pPr>
            <a:r>
              <a:rPr lang="fr-FR" dirty="0">
                <a:solidFill>
                  <a:srgbClr val="00B050"/>
                </a:solidFill>
                <a:ea typeface="MS Mincho" pitchFamily="49" charset="-128"/>
              </a:rPr>
              <a:t>&lt;</a:t>
            </a:r>
            <a:r>
              <a:rPr lang="fr-FR" dirty="0" err="1">
                <a:solidFill>
                  <a:srgbClr val="00B050"/>
                </a:solidFill>
                <a:ea typeface="MS Mincho" pitchFamily="49" charset="-128"/>
              </a:rPr>
              <a:t>xsl:stylesheet</a:t>
            </a:r>
            <a:r>
              <a:rPr lang="fr-FR" dirty="0">
                <a:solidFill>
                  <a:srgbClr val="00B050"/>
                </a:solidFill>
                <a:ea typeface="MS Mincho" pitchFamily="49" charset="-128"/>
              </a:rPr>
              <a:t> version="1.0" </a:t>
            </a:r>
            <a:r>
              <a:rPr lang="fr-FR" dirty="0" err="1">
                <a:solidFill>
                  <a:srgbClr val="00B050"/>
                </a:solidFill>
                <a:ea typeface="MS Mincho" pitchFamily="49" charset="-128"/>
              </a:rPr>
              <a:t>xmlns:xsl</a:t>
            </a:r>
            <a:r>
              <a:rPr lang="fr-FR" dirty="0">
                <a:solidFill>
                  <a:srgbClr val="00B050"/>
                </a:solidFill>
                <a:ea typeface="MS Mincho" pitchFamily="49" charset="-128"/>
              </a:rPr>
              <a:t>="…w3.org/1999/XSL/</a:t>
            </a:r>
            <a:r>
              <a:rPr lang="fr-FR" dirty="0" err="1">
                <a:solidFill>
                  <a:srgbClr val="00B050"/>
                </a:solidFill>
                <a:ea typeface="MS Mincho" pitchFamily="49" charset="-128"/>
              </a:rPr>
              <a:t>Transform</a:t>
            </a:r>
            <a:r>
              <a:rPr lang="fr-FR" dirty="0">
                <a:solidFill>
                  <a:srgbClr val="00B050"/>
                </a:solidFill>
                <a:ea typeface="MS Mincho" pitchFamily="49" charset="-128"/>
              </a:rPr>
              <a:t>"&gt;</a:t>
            </a:r>
          </a:p>
          <a:p>
            <a:pPr lvl="2" fontAlgn="auto">
              <a:spcAft>
                <a:spcPts val="0"/>
              </a:spcAft>
              <a:buFont typeface="Arial" panose="020B0604020202020204" pitchFamily="34" charset="0"/>
              <a:buNone/>
              <a:defRPr/>
            </a:pPr>
            <a:endParaRPr lang="fr-FR" dirty="0">
              <a:solidFill>
                <a:srgbClr val="00B050"/>
              </a:solidFill>
              <a:ea typeface="MS Mincho" pitchFamily="49" charset="-128"/>
              <a:sym typeface="Wingdings" pitchFamily="2" charset="2"/>
            </a:endParaRPr>
          </a:p>
          <a:p>
            <a:pPr lvl="2" fontAlgn="auto">
              <a:spcAft>
                <a:spcPts val="0"/>
              </a:spcAft>
              <a:buFont typeface="Arial" panose="020B0604020202020204" pitchFamily="34" charset="0"/>
              <a:buNone/>
              <a:defRPr/>
            </a:pPr>
            <a:endParaRPr lang="fr-FR" dirty="0">
              <a:solidFill>
                <a:srgbClr val="00B050"/>
              </a:solidFill>
              <a:ea typeface="MS Mincho" pitchFamily="49" charset="-128"/>
              <a:sym typeface="Wingdings" pitchFamily="2" charset="2"/>
            </a:endParaRPr>
          </a:p>
          <a:p>
            <a:pPr lvl="2" fontAlgn="auto">
              <a:spcAft>
                <a:spcPts val="0"/>
              </a:spcAft>
              <a:buFont typeface="Arial" panose="020B0604020202020204" pitchFamily="34" charset="0"/>
              <a:buNone/>
              <a:defRPr/>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a:extLst>
              <a:ext uri="{FF2B5EF4-FFF2-40B4-BE49-F238E27FC236}">
                <a16:creationId xmlns:a16="http://schemas.microsoft.com/office/drawing/2014/main" id="{AD514E96-A3C1-4B57-88DF-9230E0A2BC90}"/>
              </a:ext>
            </a:extLst>
          </p:cNvPr>
          <p:cNvSpPr>
            <a:spLocks noGrp="1" noChangeArrowheads="1"/>
          </p:cNvSpPr>
          <p:nvPr>
            <p:ph type="sldNum" sz="quarter" idx="12"/>
          </p:nvPr>
        </p:nvSpPr>
        <p:spPr/>
        <p:txBody>
          <a:bodyPr>
            <a:normAutofit/>
          </a:bodyPr>
          <a:lstStyle/>
          <a:p>
            <a:pPr>
              <a:defRPr/>
            </a:pPr>
            <a:fld id="{2F46CD38-F15F-427F-99A3-45A739578492}" type="slidenum">
              <a:rPr lang="fr-FR"/>
              <a:pPr>
                <a:defRPr/>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a:extLst>
              <a:ext uri="{FF2B5EF4-FFF2-40B4-BE49-F238E27FC236}">
                <a16:creationId xmlns:a16="http://schemas.microsoft.com/office/drawing/2014/main" id="{6E986DBE-6C6B-4E7A-B639-E48217063950}"/>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Template</a:t>
            </a:r>
          </a:p>
        </p:txBody>
      </p:sp>
      <p:sp>
        <p:nvSpPr>
          <p:cNvPr id="145412" name="Rectangle 3">
            <a:extLst>
              <a:ext uri="{FF2B5EF4-FFF2-40B4-BE49-F238E27FC236}">
                <a16:creationId xmlns:a16="http://schemas.microsoft.com/office/drawing/2014/main" id="{766654E3-99D2-4FEC-881F-DBE1A1DC40BF}"/>
              </a:ext>
            </a:extLst>
          </p:cNvPr>
          <p:cNvSpPr>
            <a:spLocks noGrp="1" noChangeArrowheads="1"/>
          </p:cNvSpPr>
          <p:nvPr>
            <p:ph idx="1"/>
          </p:nvPr>
        </p:nvSpPr>
        <p:spPr>
          <a:xfrm>
            <a:off x="285720" y="1142984"/>
            <a:ext cx="8572560" cy="5286412"/>
          </a:xfrm>
        </p:spPr>
        <p:txBody>
          <a:bodyPr>
            <a:normAutofit fontScale="92500" lnSpcReduction="20000"/>
          </a:bodyPr>
          <a:lstStyle/>
          <a:p>
            <a:pPr fontAlgn="auto">
              <a:spcAft>
                <a:spcPts val="0"/>
              </a:spcAft>
              <a:defRPr/>
            </a:pPr>
            <a:r>
              <a:rPr lang="fr-FR" dirty="0">
                <a:ea typeface="MS Mincho" pitchFamily="49" charset="-128"/>
              </a:rPr>
              <a:t>Template</a:t>
            </a:r>
          </a:p>
          <a:p>
            <a:pPr lvl="1" fontAlgn="auto">
              <a:spcAft>
                <a:spcPts val="0"/>
              </a:spcAft>
              <a:defRPr/>
            </a:pPr>
            <a:r>
              <a:rPr lang="fr-FR" dirty="0">
                <a:ea typeface="MS Mincho" pitchFamily="49" charset="-128"/>
              </a:rPr>
              <a:t> La balise template définit le modèle du document utilisé pour construire la page ou un de ses éléments et match indique la cible à l’aide d’une expression XPath</a:t>
            </a:r>
          </a:p>
          <a:p>
            <a:pPr lvl="5">
              <a:defRPr/>
            </a:pPr>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fontAlgn="auto">
              <a:spcAft>
                <a:spcPts val="0"/>
              </a:spcAft>
              <a:defRPr/>
            </a:pPr>
            <a:r>
              <a:rPr lang="fr-FR" dirty="0">
                <a:ea typeface="MS Mincho" pitchFamily="49" charset="-128"/>
              </a:rPr>
              <a:t> on peut appeler un template particulier avec</a:t>
            </a:r>
          </a:p>
          <a:p>
            <a:pPr lvl="5">
              <a:defRPr/>
            </a:pPr>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fontAlgn="auto">
              <a:spcAft>
                <a:spcPts val="0"/>
              </a:spcAft>
              <a:defRPr/>
            </a:pPr>
            <a:r>
              <a:rPr lang="fr-FR" dirty="0">
                <a:ea typeface="MS Mincho" pitchFamily="49" charset="-128"/>
              </a:rPr>
              <a:t> ou tous les templates dans l’ordre de parcours</a:t>
            </a:r>
          </a:p>
          <a:p>
            <a:pPr lvl="5">
              <a:defRPr/>
            </a:pP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fontAlgn="auto">
              <a:spcAft>
                <a:spcPts val="0"/>
              </a:spcAft>
              <a:defRPr/>
            </a:pPr>
            <a:r>
              <a:rPr lang="fr-FR" dirty="0">
                <a:ea typeface="MS Mincho" pitchFamily="49" charset="-128"/>
              </a:rPr>
              <a:t> On peut aussi créer et appeler explicitement un template nommé</a:t>
            </a:r>
          </a:p>
          <a:p>
            <a:pPr lvl="1" fontAlgn="auto">
              <a:spcAft>
                <a:spcPts val="0"/>
              </a:spcAft>
              <a:defRPr/>
            </a:pPr>
            <a:endParaRPr lang="fr-FR" dirty="0">
              <a:ea typeface="MS Mincho" pitchFamily="49" charset="-128"/>
            </a:endParaRPr>
          </a:p>
          <a:p>
            <a:pPr marL="95250" lvl="2" algn="ctr" fontAlgn="auto">
              <a:spcAft>
                <a:spcPts val="0"/>
              </a:spcAft>
              <a:buFont typeface="Arial" panose="020B0604020202020204" pitchFamily="34" charset="0"/>
              <a:buNone/>
              <a:defRPr/>
            </a:pPr>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lgn="ctr" fontAlgn="auto">
              <a:spcAft>
                <a:spcPts val="0"/>
              </a:spcAft>
              <a:buFont typeface="Arial" panose="020B0604020202020204" pitchFamily="34" charset="0"/>
              <a:buNone/>
              <a:defRPr/>
            </a:pPr>
            <a:r>
              <a:rPr lang="fr-FR" i="1" dirty="0">
                <a:ea typeface="MS Mincho" pitchFamily="49" charset="-128"/>
              </a:rPr>
              <a:t>&lt;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a:p>
            <a:pPr lvl="1" fontAlgn="auto">
              <a:spcAft>
                <a:spcPts val="0"/>
              </a:spcAft>
              <a:defRPr/>
            </a:pPr>
            <a:endParaRPr lang="fr-FR" dirty="0">
              <a:ea typeface="MS Mincho" pitchFamily="49" charset="-128"/>
            </a:endParaRPr>
          </a:p>
        </p:txBody>
      </p:sp>
      <p:sp>
        <p:nvSpPr>
          <p:cNvPr id="6" name="Rectangle 13">
            <a:extLst>
              <a:ext uri="{FF2B5EF4-FFF2-40B4-BE49-F238E27FC236}">
                <a16:creationId xmlns:a16="http://schemas.microsoft.com/office/drawing/2014/main" id="{0396996E-14A9-47A4-9015-224C6C973150}"/>
              </a:ext>
            </a:extLst>
          </p:cNvPr>
          <p:cNvSpPr>
            <a:spLocks noGrp="1" noChangeArrowheads="1"/>
          </p:cNvSpPr>
          <p:nvPr>
            <p:ph type="sldNum" sz="quarter" idx="12"/>
          </p:nvPr>
        </p:nvSpPr>
        <p:spPr/>
        <p:txBody>
          <a:bodyPr>
            <a:normAutofit/>
          </a:bodyPr>
          <a:lstStyle/>
          <a:p>
            <a:pPr>
              <a:defRPr/>
            </a:pPr>
            <a:fld id="{6673DCEC-3D58-4EB6-9730-A791492E848C}" type="slidenum">
              <a:rPr lang="fr-FR"/>
              <a:pPr>
                <a:defRPr/>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a:extLst>
              <a:ext uri="{FF2B5EF4-FFF2-40B4-BE49-F238E27FC236}">
                <a16:creationId xmlns:a16="http://schemas.microsoft.com/office/drawing/2014/main" id="{D2A1A119-99CD-4FE0-AFB9-31F4E4807AAF}"/>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Variables globales &amp; constantes</a:t>
            </a:r>
          </a:p>
        </p:txBody>
      </p:sp>
      <p:sp>
        <p:nvSpPr>
          <p:cNvPr id="146436" name="Rectangle 3">
            <a:extLst>
              <a:ext uri="{FF2B5EF4-FFF2-40B4-BE49-F238E27FC236}">
                <a16:creationId xmlns:a16="http://schemas.microsoft.com/office/drawing/2014/main" id="{823720C1-585C-494F-94E8-FAE1E5C449A9}"/>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Utilisation de constantes et variables globales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définir et utiliser des paramètres globaux</a:t>
            </a:r>
          </a:p>
          <a:p>
            <a:pPr lvl="2" fontAlgn="auto">
              <a:spcAft>
                <a:spcPts val="0"/>
              </a:spcAft>
              <a:defRPr/>
            </a:pPr>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algn="ctr" fontAlgn="auto">
              <a:spcAft>
                <a:spcPts val="0"/>
              </a:spcAft>
              <a:buFont typeface="Arial" panose="020B0604020202020204" pitchFamily="34" charset="0"/>
              <a:buNone/>
              <a:defRPr/>
            </a:pPr>
            <a:r>
              <a:rPr lang="fr-FR" sz="2400" i="1" dirty="0">
                <a:ea typeface="MS Mincho" pitchFamily="49" charset="-128"/>
              </a:rPr>
              <a:t>&lt;</a:t>
            </a:r>
            <a:r>
              <a:rPr lang="fr-FR" sz="2400" b="1" i="1" dirty="0" err="1">
                <a:ea typeface="MS Mincho" pitchFamily="49" charset="-128"/>
              </a:rPr>
              <a:t>xsl:param</a:t>
            </a:r>
            <a:r>
              <a:rPr lang="fr-FR" sz="2400" i="1" dirty="0">
                <a:ea typeface="MS Mincho" pitchFamily="49" charset="-128"/>
              </a:rPr>
              <a:t> </a:t>
            </a:r>
            <a:r>
              <a:rPr lang="fr-FR" sz="2400" b="1" i="1" dirty="0" err="1">
                <a:ea typeface="MS Mincho" pitchFamily="49" charset="-128"/>
              </a:rPr>
              <a:t>name</a:t>
            </a:r>
            <a:r>
              <a:rPr lang="fr-FR" sz="2400" i="1" dirty="0">
                <a:ea typeface="MS Mincho" pitchFamily="49" charset="-128"/>
              </a:rPr>
              <a:t>="</a:t>
            </a:r>
            <a:r>
              <a:rPr lang="fr-FR" sz="2400" i="1" dirty="0" err="1">
                <a:ea typeface="MS Mincho" pitchFamily="49" charset="-128"/>
              </a:rPr>
              <a:t>node_path_adr</a:t>
            </a:r>
            <a:r>
              <a:rPr lang="fr-FR" sz="2400" i="1" dirty="0">
                <a:ea typeface="MS Mincho" pitchFamily="49" charset="-128"/>
              </a:rPr>
              <a:t>" [</a:t>
            </a:r>
            <a:r>
              <a:rPr lang="fr-FR" sz="2400" b="1" i="1" dirty="0">
                <a:ea typeface="MS Mincho" pitchFamily="49" charset="-128"/>
              </a:rPr>
              <a:t>select</a:t>
            </a:r>
            <a:r>
              <a:rPr lang="fr-FR" sz="2400" i="1" dirty="0">
                <a:ea typeface="MS Mincho" pitchFamily="49" charset="-128"/>
              </a:rPr>
              <a:t>="personne/adresse« ] /&gt;</a:t>
            </a:r>
            <a:endParaRPr lang="fr-FR" sz="2400" dirty="0"/>
          </a:p>
          <a:p>
            <a:pPr lvl="2" fontAlgn="auto">
              <a:spcAft>
                <a:spcPts val="0"/>
              </a:spcAft>
              <a:defRPr/>
            </a:pPr>
            <a:endParaRPr lang="fr-FR" b="1" i="1" dirty="0">
              <a:solidFill>
                <a:srgbClr val="C00000"/>
              </a:solidFill>
              <a:ea typeface="MS Mincho" pitchFamily="49" charset="-128"/>
            </a:endParaRPr>
          </a:p>
          <a:p>
            <a:pPr lvl="2" fontAlgn="auto">
              <a:spcAft>
                <a:spcPts val="0"/>
              </a:spcAft>
              <a:defRPr/>
            </a:pPr>
            <a:endParaRPr lang="fr-FR" b="1" i="1" dirty="0">
              <a:solidFill>
                <a:srgbClr val="C00000"/>
              </a:solidFill>
              <a:ea typeface="MS Mincho" pitchFamily="49" charset="-128"/>
            </a:endParaRPr>
          </a:p>
          <a:p>
            <a:pPr lvl="2" fontAlgn="auto">
              <a:spcAft>
                <a:spcPts val="0"/>
              </a:spcAft>
              <a:defRPr/>
            </a:pPr>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algn="ctr" fontAlgn="auto">
              <a:spcAft>
                <a:spcPts val="0"/>
              </a:spcAft>
              <a:buFont typeface="Arial" panose="020B0604020202020204" pitchFamily="34" charset="0"/>
              <a:buNone/>
              <a:defRPr/>
            </a:pPr>
            <a:r>
              <a:rPr lang="fr-FR" sz="2400" i="1" dirty="0">
                <a:ea typeface="MS Mincho" pitchFamily="49" charset="-128"/>
              </a:rPr>
              <a:t>&lt;</a:t>
            </a:r>
            <a:r>
              <a:rPr lang="fr-FR" sz="2400" b="1" i="1" dirty="0" err="1">
                <a:ea typeface="MS Mincho" pitchFamily="49" charset="-128"/>
              </a:rPr>
              <a:t>xsl:value-of</a:t>
            </a:r>
            <a:r>
              <a:rPr lang="fr-FR" sz="2400" i="1" dirty="0">
                <a:ea typeface="MS Mincho" pitchFamily="49" charset="-128"/>
              </a:rPr>
              <a:t> </a:t>
            </a:r>
            <a:r>
              <a:rPr lang="fr-FR" sz="2400" b="1" i="1" dirty="0">
                <a:ea typeface="MS Mincho" pitchFamily="49" charset="-128"/>
              </a:rPr>
              <a:t>select</a:t>
            </a:r>
            <a:r>
              <a:rPr lang="fr-FR" sz="2400" i="1" dirty="0">
                <a:ea typeface="MS Mincho" pitchFamily="49" charset="-128"/>
              </a:rPr>
              <a:t>="$</a:t>
            </a:r>
            <a:r>
              <a:rPr lang="fr-FR" sz="2400" i="1" dirty="0" err="1">
                <a:ea typeface="MS Mincho" pitchFamily="49" charset="-128"/>
              </a:rPr>
              <a:t>param</a:t>
            </a:r>
            <a:r>
              <a:rPr lang="fr-FR" sz="2400" i="1" dirty="0">
                <a:ea typeface="MS Mincho" pitchFamily="49" charset="-128"/>
              </a:rPr>
              <a:t>" /&gt;</a:t>
            </a:r>
            <a:endParaRPr lang="fr-FR" sz="2400" dirty="0"/>
          </a:p>
          <a:p>
            <a:pPr lvl="2" fontAlgn="auto">
              <a:spcAft>
                <a:spcPts val="0"/>
              </a:spcAft>
              <a:defRPr/>
            </a:pPr>
            <a:endParaRPr lang="fr-FR" b="1" i="1" dirty="0">
              <a:solidFill>
                <a:srgbClr val="C00000"/>
              </a:solidFill>
              <a:ea typeface="MS Mincho" pitchFamily="49" charset="-128"/>
            </a:endParaRPr>
          </a:p>
          <a:p>
            <a:pPr lvl="2" fontAlgn="auto">
              <a:spcAft>
                <a:spcPts val="0"/>
              </a:spcAft>
              <a:defRPr/>
            </a:pPr>
            <a:endParaRPr lang="fr-FR" b="1" i="1" dirty="0">
              <a:solidFill>
                <a:srgbClr val="C00000"/>
              </a:solidFill>
              <a:ea typeface="MS Mincho" pitchFamily="49" charset="-128"/>
            </a:endParaRPr>
          </a:p>
          <a:p>
            <a:pPr lvl="2" fontAlgn="auto">
              <a:spcAft>
                <a:spcPts val="0"/>
              </a:spcAft>
              <a:defRPr/>
            </a:pPr>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a:extLst>
              <a:ext uri="{FF2B5EF4-FFF2-40B4-BE49-F238E27FC236}">
                <a16:creationId xmlns:a16="http://schemas.microsoft.com/office/drawing/2014/main" id="{3DDE7D2B-076E-4546-90FD-DB7174A942D5}"/>
              </a:ext>
            </a:extLst>
          </p:cNvPr>
          <p:cNvSpPr>
            <a:spLocks noGrp="1" noChangeArrowheads="1"/>
          </p:cNvSpPr>
          <p:nvPr>
            <p:ph type="sldNum" sz="quarter" idx="12"/>
          </p:nvPr>
        </p:nvSpPr>
        <p:spPr/>
        <p:txBody>
          <a:bodyPr>
            <a:normAutofit/>
          </a:bodyPr>
          <a:lstStyle/>
          <a:p>
            <a:pPr>
              <a:defRPr/>
            </a:pPr>
            <a:fld id="{CA928916-87DB-4796-89E7-ABA5390B907C}" type="slidenum">
              <a:rPr lang="fr-FR"/>
              <a:pPr>
                <a:defRPr/>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1B7176-0826-4A6B-BAD6-19608E6BF7A9}"/>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xsl:output</a:t>
            </a:r>
            <a:r>
              <a:rPr lang="fr-FR" dirty="0"/>
              <a:t>, format de sortie</a:t>
            </a:r>
          </a:p>
        </p:txBody>
      </p:sp>
      <p:sp>
        <p:nvSpPr>
          <p:cNvPr id="3" name="Espace réservé du contenu 2">
            <a:extLst>
              <a:ext uri="{FF2B5EF4-FFF2-40B4-BE49-F238E27FC236}">
                <a16:creationId xmlns:a16="http://schemas.microsoft.com/office/drawing/2014/main" id="{23F66960-A507-4C02-A3CB-0EA86E183D22}"/>
              </a:ext>
            </a:extLst>
          </p:cNvPr>
          <p:cNvSpPr>
            <a:spLocks noGrp="1"/>
          </p:cNvSpPr>
          <p:nvPr>
            <p:ph idx="1"/>
          </p:nvPr>
        </p:nvSpPr>
        <p:spPr/>
        <p:txBody>
          <a:bodyPr>
            <a:normAutofit fontScale="85000" lnSpcReduction="20000"/>
          </a:bodyPr>
          <a:lstStyle/>
          <a:p>
            <a:pPr fontAlgn="auto">
              <a:spcAft>
                <a:spcPts val="0"/>
              </a:spcAft>
              <a:defRPr/>
            </a:pPr>
            <a:r>
              <a:rPr lang="fr-FR" dirty="0">
                <a:ea typeface="MS Mincho" pitchFamily="49" charset="-128"/>
              </a:rPr>
              <a:t>XSL-T dispose de valeurs d’attribut disponible servant à définir la manière dont va être généré le document de sortie</a:t>
            </a:r>
          </a:p>
          <a:p>
            <a:pPr lvl="1" fontAlgn="auto">
              <a:spcAft>
                <a:spcPts val="0"/>
              </a:spcAft>
              <a:defRPr/>
            </a:pPr>
            <a:r>
              <a:rPr lang="fr-FR" dirty="0">
                <a:ea typeface="MS Mincho" pitchFamily="49" charset="-128"/>
              </a:rPr>
              <a:t> Les éléments non-XSL-T (à ne pas transformer) s’expriment dans leur langage habituel (xml, html, </a:t>
            </a:r>
            <a:r>
              <a:rPr lang="fr-FR" dirty="0" err="1">
                <a:ea typeface="MS Mincho" pitchFamily="49" charset="-128"/>
              </a:rPr>
              <a:t>svg</a:t>
            </a:r>
            <a:r>
              <a:rPr lang="fr-FR" dirty="0">
                <a:ea typeface="MS Mincho" pitchFamily="49" charset="-128"/>
              </a:rPr>
              <a:t>, texte, CSV/SSV…)</a:t>
            </a:r>
          </a:p>
          <a:p>
            <a:pPr fontAlgn="auto">
              <a:spcAft>
                <a:spcPts val="0"/>
              </a:spcAft>
              <a:defRPr/>
            </a:pPr>
            <a:endParaRPr lang="fr-FR" dirty="0"/>
          </a:p>
          <a:p>
            <a:pPr fontAlgn="auto">
              <a:spcAft>
                <a:spcPts val="0"/>
              </a:spcAft>
              <a:defRPr/>
            </a:pPr>
            <a:r>
              <a:rPr lang="fr-FR" dirty="0"/>
              <a:t>Définition du type de sortie:</a:t>
            </a:r>
          </a:p>
          <a:p>
            <a:pPr lvl="1" algn="ctr" fontAlgn="auto">
              <a:spcAft>
                <a:spcPts val="0"/>
              </a:spcAft>
              <a:buFont typeface="Arial" panose="020B0604020202020204" pitchFamily="34" charset="0"/>
              <a:buNone/>
              <a:defRPr/>
            </a:pPr>
            <a:r>
              <a:rPr lang="fr-FR" dirty="0"/>
              <a:t>&lt;</a:t>
            </a:r>
            <a:r>
              <a:rPr lang="fr-FR" b="1" dirty="0" err="1"/>
              <a:t>xsl:output</a:t>
            </a:r>
            <a:r>
              <a:rPr lang="fr-FR" dirty="0"/>
              <a:t>   </a:t>
            </a:r>
            <a:r>
              <a:rPr lang="fr-FR" b="1" dirty="0" err="1"/>
              <a:t>method</a:t>
            </a:r>
            <a:r>
              <a:rPr lang="fr-FR" dirty="0"/>
              <a:t>=" type"  /&gt;</a:t>
            </a:r>
          </a:p>
          <a:p>
            <a:pPr lvl="1" fontAlgn="auto">
              <a:spcAft>
                <a:spcPts val="0"/>
              </a:spcAft>
              <a:buFont typeface="Arial" panose="020B0604020202020204" pitchFamily="34" charset="0"/>
              <a:buNone/>
              <a:defRPr/>
            </a:pPr>
            <a:endParaRPr lang="fr-FR" dirty="0"/>
          </a:p>
          <a:p>
            <a:pPr lvl="2" fontAlgn="auto">
              <a:spcAft>
                <a:spcPts val="0"/>
              </a:spcAft>
              <a:defRPr/>
            </a:pPr>
            <a:r>
              <a:rPr lang="fr-FR" dirty="0"/>
              <a:t>Types :</a:t>
            </a:r>
          </a:p>
          <a:p>
            <a:pPr lvl="3" fontAlgn="auto">
              <a:spcAft>
                <a:spcPts val="0"/>
              </a:spcAft>
              <a:defRPr/>
            </a:pPr>
            <a:r>
              <a:rPr lang="fr-FR" dirty="0"/>
              <a:t>Html		</a:t>
            </a:r>
            <a:r>
              <a:rPr lang="fr-FR" dirty="0">
                <a:sym typeface="Wingdings" pitchFamily="2" charset="2"/>
              </a:rPr>
              <a:t>génère un flux html</a:t>
            </a:r>
            <a:endParaRPr lang="fr-FR" dirty="0"/>
          </a:p>
          <a:p>
            <a:pPr lvl="3" fontAlgn="auto">
              <a:spcAft>
                <a:spcPts val="0"/>
              </a:spcAft>
              <a:defRPr/>
            </a:pPr>
            <a:r>
              <a:rPr lang="fr-FR" dirty="0"/>
              <a:t>Txt		</a:t>
            </a:r>
            <a:r>
              <a:rPr lang="fr-FR" dirty="0">
                <a:sym typeface="Wingdings" pitchFamily="2" charset="2"/>
              </a:rPr>
              <a:t>génère un flux texte brut</a:t>
            </a:r>
            <a:endParaRPr lang="fr-FR" dirty="0"/>
          </a:p>
          <a:p>
            <a:pPr lvl="3" fontAlgn="auto">
              <a:spcAft>
                <a:spcPts val="0"/>
              </a:spcAft>
              <a:defRPr/>
            </a:pPr>
            <a:r>
              <a:rPr lang="fr-FR" dirty="0"/>
              <a:t>Xml		</a:t>
            </a:r>
            <a:r>
              <a:rPr lang="fr-FR" dirty="0">
                <a:sym typeface="Wingdings" pitchFamily="2" charset="2"/>
              </a:rPr>
              <a:t>génère un flux xml (ex fo, rss, </a:t>
            </a:r>
            <a:r>
              <a:rPr lang="fr-FR" dirty="0" err="1">
                <a:sym typeface="Wingdings" pitchFamily="2" charset="2"/>
              </a:rPr>
              <a:t>svg</a:t>
            </a:r>
            <a:r>
              <a:rPr lang="fr-FR" dirty="0">
                <a:sym typeface="Wingdings" pitchFamily="2" charset="2"/>
              </a:rPr>
              <a:t>, 		     		xml sous une autre structure)</a:t>
            </a:r>
            <a:endParaRPr lang="fr-FR" dirty="0"/>
          </a:p>
          <a:p>
            <a:pPr lvl="3" fontAlgn="auto">
              <a:spcAft>
                <a:spcPts val="0"/>
              </a:spcAft>
              <a:defRPr/>
            </a:pPr>
            <a:r>
              <a:rPr lang="fr-FR" dirty="0" err="1"/>
              <a:t>Xhtml</a:t>
            </a:r>
            <a:r>
              <a:rPr lang="fr-FR" dirty="0"/>
              <a:t>	</a:t>
            </a:r>
            <a:r>
              <a:rPr lang="fr-FR" dirty="0">
                <a:sym typeface="Wingdings" pitchFamily="2" charset="2"/>
              </a:rPr>
              <a:t>(uniquement en XSL 2.0)</a:t>
            </a:r>
            <a:r>
              <a:rPr lang="fr-FR" sz="1500" dirty="0">
                <a:sym typeface="Wingdings" pitchFamily="2" charset="2"/>
              </a:rPr>
              <a:t>(XML en XSL1.0)</a:t>
            </a:r>
            <a:endParaRPr lang="fr-FR" dirty="0"/>
          </a:p>
        </p:txBody>
      </p:sp>
      <p:sp>
        <p:nvSpPr>
          <p:cNvPr id="4" name="Espace réservé du numéro de diapositive 3">
            <a:extLst>
              <a:ext uri="{FF2B5EF4-FFF2-40B4-BE49-F238E27FC236}">
                <a16:creationId xmlns:a16="http://schemas.microsoft.com/office/drawing/2014/main" id="{932D1275-058B-418D-9861-6CBAD7405A57}"/>
              </a:ext>
            </a:extLst>
          </p:cNvPr>
          <p:cNvSpPr>
            <a:spLocks noGrp="1"/>
          </p:cNvSpPr>
          <p:nvPr>
            <p:ph type="sldNum" sz="quarter" idx="12"/>
          </p:nvPr>
        </p:nvSpPr>
        <p:spPr/>
        <p:txBody>
          <a:bodyPr/>
          <a:lstStyle/>
          <a:p>
            <a:pPr>
              <a:defRPr/>
            </a:pPr>
            <a:fld id="{8E8A07C1-0E0D-430B-844A-FA73DC9B5F16}" type="slidenum">
              <a:rPr lang="fr-FR"/>
              <a:pPr>
                <a:defRPr/>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a:extLst>
              <a:ext uri="{FF2B5EF4-FFF2-40B4-BE49-F238E27FC236}">
                <a16:creationId xmlns:a16="http://schemas.microsoft.com/office/drawing/2014/main" id="{21880593-89CD-4BEA-B6CD-847D809451FD}"/>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xsl:Value-of</a:t>
            </a:r>
            <a:r>
              <a:rPr lang="fr-FR" dirty="0"/>
              <a:t>, valeur de nœud</a:t>
            </a:r>
          </a:p>
        </p:txBody>
      </p:sp>
      <p:sp>
        <p:nvSpPr>
          <p:cNvPr id="150532" name="Rectangle 1027">
            <a:extLst>
              <a:ext uri="{FF2B5EF4-FFF2-40B4-BE49-F238E27FC236}">
                <a16:creationId xmlns:a16="http://schemas.microsoft.com/office/drawing/2014/main" id="{2477E00D-FF7D-4276-8191-43820880BAC2}"/>
              </a:ext>
            </a:extLst>
          </p:cNvPr>
          <p:cNvSpPr>
            <a:spLocks noGrp="1" noChangeArrowheads="1"/>
          </p:cNvSpPr>
          <p:nvPr>
            <p:ph idx="1"/>
          </p:nvPr>
        </p:nvSpPr>
        <p:spPr/>
        <p:txBody>
          <a:bodyPr>
            <a:normAutofit fontScale="55000" lnSpcReduction="20000"/>
          </a:bodyPr>
          <a:lstStyle/>
          <a:p>
            <a:pPr fontAlgn="auto">
              <a:spcAft>
                <a:spcPts val="0"/>
              </a:spcAft>
              <a:defRPr/>
            </a:pPr>
            <a:r>
              <a:rPr lang="fr-FR" dirty="0">
                <a:ea typeface="MS Mincho" pitchFamily="49" charset="-128"/>
              </a:rPr>
              <a:t>Récupérer la valeur d'un nœud</a:t>
            </a:r>
          </a:p>
          <a:p>
            <a:pPr lvl="1" fontAlgn="auto">
              <a:spcAft>
                <a:spcPts val="0"/>
              </a:spcAft>
              <a:defRPr/>
            </a:pPr>
            <a:r>
              <a:rPr lang="fr-FR" dirty="0">
                <a:ea typeface="MS Mincho" pitchFamily="49" charset="-128"/>
              </a:rPr>
              <a:t> On utilise &lt;value-of select&gt;</a:t>
            </a:r>
          </a:p>
          <a:p>
            <a:pPr lvl="2" fontAlgn="auto">
              <a:spcAft>
                <a:spcPts val="0"/>
              </a:spcAft>
              <a:defRPr/>
            </a:pPr>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fontAlgn="auto">
              <a:spcAft>
                <a:spcPts val="0"/>
              </a:spcAft>
              <a:defRPr/>
            </a:pPr>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fontAlgn="auto">
              <a:spcAft>
                <a:spcPts val="0"/>
              </a:spcAft>
              <a:defRPr/>
            </a:pPr>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fontAlgn="auto">
              <a:spcAft>
                <a:spcPts val="0"/>
              </a:spcAft>
              <a:defRPr/>
            </a:pPr>
            <a:endParaRPr lang="fr-FR" dirty="0">
              <a:ea typeface="MS Mincho" pitchFamily="49" charset="-128"/>
            </a:endParaRPr>
          </a:p>
          <a:p>
            <a:pPr lvl="2" fontAlgn="auto">
              <a:spcAft>
                <a:spcPts val="0"/>
              </a:spcAft>
              <a:defRPr/>
            </a:pPr>
            <a:endParaRPr lang="fr-FR" i="1" dirty="0">
              <a:ea typeface="MS Mincho" pitchFamily="49" charset="-128"/>
            </a:endParaRPr>
          </a:p>
          <a:p>
            <a:pPr marL="0" lvl="2" fontAlgn="auto">
              <a:spcAft>
                <a:spcPts val="0"/>
              </a:spcAft>
              <a:buFont typeface="Arial" panose="020B0604020202020204" pitchFamily="34" charset="0"/>
              <a:buNone/>
              <a:defRPr/>
            </a:pPr>
            <a:r>
              <a:rPr lang="fr-FR" sz="3200" i="1" dirty="0">
                <a:ea typeface="MS Mincho" pitchFamily="49" charset="-128"/>
              </a:rPr>
              <a:t>	&lt;select id="</a:t>
            </a:r>
            <a:r>
              <a:rPr lang="fr-FR" sz="3200" i="1" dirty="0" err="1">
                <a:ea typeface="MS Mincho" pitchFamily="49" charset="-128"/>
              </a:rPr>
              <a:t>productId</a:t>
            </a:r>
            <a:r>
              <a:rPr lang="fr-FR" sz="3200" i="1" dirty="0">
                <a:ea typeface="MS Mincho" pitchFamily="49" charset="-128"/>
              </a:rPr>
              <a:t>"&gt;</a:t>
            </a:r>
          </a:p>
          <a:p>
            <a:pPr marL="0" lvl="2" fontAlgn="auto">
              <a:spcAft>
                <a:spcPts val="0"/>
              </a:spcAft>
              <a:buFont typeface="Arial" panose="020B0604020202020204" pitchFamily="34" charset="0"/>
              <a:buNone/>
              <a:defRPr/>
            </a:pPr>
            <a:r>
              <a:rPr lang="fr-FR" sz="3200" i="1" dirty="0">
                <a:ea typeface="MS Mincho" pitchFamily="49" charset="-128"/>
              </a:rPr>
              <a:t>		     &lt;option value="</a:t>
            </a:r>
            <a:r>
              <a:rPr lang="fr-FR" sz="3200" b="1" i="1" dirty="0">
                <a:ea typeface="MS Mincho" pitchFamily="49" charset="-128"/>
              </a:rPr>
              <a:t>{produit/@id}</a:t>
            </a:r>
            <a:r>
              <a:rPr lang="fr-FR" sz="3200" i="1" dirty="0">
                <a:ea typeface="MS Mincho" pitchFamily="49" charset="-128"/>
              </a:rPr>
              <a:t>"&gt;</a:t>
            </a:r>
          </a:p>
          <a:p>
            <a:pPr marL="0" lvl="2" fontAlgn="auto">
              <a:spcAft>
                <a:spcPts val="0"/>
              </a:spcAft>
              <a:buFont typeface="Arial" panose="020B0604020202020204" pitchFamily="34" charset="0"/>
              <a:buNone/>
              <a:defRPr/>
            </a:pPr>
            <a:r>
              <a:rPr lang="fr-FR" sz="3200" i="1" dirty="0">
                <a:ea typeface="MS Mincho" pitchFamily="49" charset="-128"/>
              </a:rPr>
              <a:t>			&lt;</a:t>
            </a:r>
            <a:r>
              <a:rPr lang="fr-FR" sz="3200" i="1" dirty="0" err="1">
                <a:ea typeface="MS Mincho" pitchFamily="49" charset="-128"/>
              </a:rPr>
              <a:t>xsl:value-of</a:t>
            </a:r>
            <a:r>
              <a:rPr lang="fr-FR" sz="3200" i="1" dirty="0">
                <a:ea typeface="MS Mincho" pitchFamily="49" charset="-128"/>
              </a:rPr>
              <a:t> select="produit/nom" /&gt;&lt;/option&gt;</a:t>
            </a:r>
            <a:br>
              <a:rPr lang="fr-FR" sz="3200" i="1" dirty="0">
                <a:ea typeface="MS Mincho" pitchFamily="49" charset="-128"/>
              </a:rPr>
            </a:br>
            <a:r>
              <a:rPr lang="fr-FR" sz="3200" i="1" dirty="0">
                <a:ea typeface="MS Mincho" pitchFamily="49" charset="-128"/>
              </a:rPr>
              <a:t>	 &lt;/select&gt;</a:t>
            </a:r>
            <a:endParaRPr lang="fr-FR" i="1" dirty="0">
              <a:ea typeface="MS Mincho" pitchFamily="49" charset="-128"/>
            </a:endParaRPr>
          </a:p>
          <a:p>
            <a:pPr lvl="2" fontAlgn="auto">
              <a:spcAft>
                <a:spcPts val="0"/>
              </a:spcAft>
              <a:defRPr/>
            </a:pPr>
            <a:endParaRPr lang="fr-FR" dirty="0">
              <a:ea typeface="MS Mincho" pitchFamily="49" charset="-128"/>
            </a:endParaRPr>
          </a:p>
          <a:p>
            <a:pPr lvl="2" fontAlgn="auto">
              <a:spcAft>
                <a:spcPts val="0"/>
              </a:spcAft>
              <a:defRPr/>
            </a:pPr>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fontAlgn="auto">
              <a:spcAft>
                <a:spcPts val="0"/>
              </a:spcAft>
              <a:defRPr/>
            </a:pPr>
            <a:r>
              <a:rPr lang="fr-FR" dirty="0">
                <a:ea typeface="MS Mincho" pitchFamily="49" charset="-128"/>
              </a:rPr>
              <a:t> </a:t>
            </a:r>
          </a:p>
          <a:p>
            <a:pPr lvl="2" fontAlgn="auto">
              <a:spcAft>
                <a:spcPts val="0"/>
              </a:spcAft>
              <a:defRPr/>
            </a:pPr>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fontAlgn="auto">
              <a:spcAft>
                <a:spcPts val="0"/>
              </a:spcAft>
              <a:defRPr/>
            </a:pPr>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générer dynamiquement des éléments et attributs (cf. commentaires)</a:t>
            </a:r>
          </a:p>
          <a:p>
            <a:pPr lvl="1" fontAlgn="auto">
              <a:spcAft>
                <a:spcPts val="0"/>
              </a:spcAft>
              <a:defRPr/>
            </a:pPr>
            <a:r>
              <a:rPr lang="fr-FR" dirty="0">
                <a:ea typeface="MS Mincho" pitchFamily="49" charset="-128"/>
              </a:rPr>
              <a:t> Enfin, on peut aussi utiliser la notation par </a:t>
            </a:r>
            <a:r>
              <a:rPr lang="fr-FR" b="1" i="1" dirty="0">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a:extLst>
              <a:ext uri="{FF2B5EF4-FFF2-40B4-BE49-F238E27FC236}">
                <a16:creationId xmlns:a16="http://schemas.microsoft.com/office/drawing/2014/main" id="{4B66DCE7-6669-45B1-8263-D6137BAC6644}"/>
              </a:ext>
            </a:extLst>
          </p:cNvPr>
          <p:cNvSpPr>
            <a:spLocks noGrp="1" noChangeArrowheads="1"/>
          </p:cNvSpPr>
          <p:nvPr>
            <p:ph type="sldNum" sz="quarter" idx="12"/>
          </p:nvPr>
        </p:nvSpPr>
        <p:spPr/>
        <p:txBody>
          <a:bodyPr>
            <a:normAutofit/>
          </a:bodyPr>
          <a:lstStyle/>
          <a:p>
            <a:pPr>
              <a:defRPr/>
            </a:pPr>
            <a:fld id="{B50E8058-F5D6-400B-9A3C-E6D81058F868}" type="slidenum">
              <a:rPr lang="fr-FR"/>
              <a:pPr>
                <a:defRPr/>
              </a:pPr>
              <a:t>197</a:t>
            </a:fld>
            <a:endParaRPr lang="fr-FR"/>
          </a:p>
        </p:txBody>
      </p:sp>
      <p:sp>
        <p:nvSpPr>
          <p:cNvPr id="150530" name="Rectangle 13">
            <a:extLst>
              <a:ext uri="{FF2B5EF4-FFF2-40B4-BE49-F238E27FC236}">
                <a16:creationId xmlns:a16="http://schemas.microsoft.com/office/drawing/2014/main" id="{6043FC09-0B16-4496-B43F-AC3085429685}"/>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7F8756E2-6562-425F-A8CE-93731FAA82EC}" type="slidenum">
              <a:rPr lang="fr-FR" sz="1200">
                <a:solidFill>
                  <a:schemeClr val="tx1">
                    <a:tint val="75000"/>
                  </a:schemeClr>
                </a:solidFill>
                <a:latin typeface="+mn-lt"/>
              </a:rPr>
              <a:pPr algn="ctr" eaLnBrk="1" fontAlgn="auto" hangingPunct="1">
                <a:spcBef>
                  <a:spcPts val="0"/>
                </a:spcBef>
                <a:spcAft>
                  <a:spcPts val="0"/>
                </a:spcAft>
                <a:defRPr/>
              </a:pPr>
              <a:t>197</a:t>
            </a:fld>
            <a:endParaRPr lang="fr-FR" sz="1200">
              <a:solidFill>
                <a:schemeClr val="tx1">
                  <a:tint val="75000"/>
                </a:schemeClr>
              </a:solidFill>
              <a:latin typeface="+mn-l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a:extLst>
              <a:ext uri="{FF2B5EF4-FFF2-40B4-BE49-F238E27FC236}">
                <a16:creationId xmlns:a16="http://schemas.microsoft.com/office/drawing/2014/main" id="{6F1E7992-7F67-4D2E-9739-6C53CC84351A}"/>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xsl:if</a:t>
            </a:r>
            <a:r>
              <a:rPr lang="fr-FR" dirty="0"/>
              <a:t>, </a:t>
            </a:r>
            <a:r>
              <a:rPr lang="fr-FR" dirty="0" err="1"/>
              <a:t>xsl:choose</a:t>
            </a:r>
            <a:r>
              <a:rPr lang="fr-FR" dirty="0"/>
              <a:t>, test</a:t>
            </a:r>
          </a:p>
        </p:txBody>
      </p:sp>
      <p:sp>
        <p:nvSpPr>
          <p:cNvPr id="413701" name="Rectangle 1027">
            <a:extLst>
              <a:ext uri="{FF2B5EF4-FFF2-40B4-BE49-F238E27FC236}">
                <a16:creationId xmlns:a16="http://schemas.microsoft.com/office/drawing/2014/main" id="{2180E2CA-C5CC-4579-9DDC-64E264D64807}"/>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normAutofit lnSpcReduction="10000"/>
          </a:bodyPr>
          <a:lstStyle/>
          <a:p>
            <a:r>
              <a:rPr lang="fr-FR" altLang="fr-FR" sz="1800">
                <a:ea typeface="MS Mincho" panose="020B0400000000000000" pitchFamily="49" charset="-128"/>
              </a:rPr>
              <a:t>Traitements conditionnels</a:t>
            </a:r>
          </a:p>
          <a:p>
            <a:pPr lvl="1"/>
            <a:r>
              <a:rPr lang="fr-FR" altLang="fr-FR" sz="1400">
                <a:ea typeface="MS Mincho" panose="020B0400000000000000" pitchFamily="49" charset="-128"/>
              </a:rPr>
              <a:t> On utilise &lt;if&gt; (équivalent du if classique mais sans else)</a:t>
            </a:r>
          </a:p>
          <a:p>
            <a:pPr lvl="2">
              <a:buFont typeface="Arial" panose="020B0604020202020204" pitchFamily="34" charset="0"/>
              <a:buNone/>
            </a:pPr>
            <a:r>
              <a:rPr lang="fr-FR" altLang="fr-FR" sz="1200" b="1" i="1">
                <a:solidFill>
                  <a:srgbClr val="C00000"/>
                </a:solidFill>
                <a:ea typeface="MS Mincho" panose="020B0400000000000000" pitchFamily="49" charset="-128"/>
              </a:rPr>
              <a:t>		 &lt;xsl:if test="XPath_expr"&gt; </a:t>
            </a:r>
          </a:p>
          <a:p>
            <a:pPr lvl="2"/>
            <a:r>
              <a:rPr lang="fr-FR" altLang="fr-FR" sz="1200" b="1" i="1">
                <a:ea typeface="MS Mincho" panose="020B0400000000000000" pitchFamily="49" charset="-128"/>
              </a:rPr>
              <a:t>pour filtrer en fonction d’une opération logique,</a:t>
            </a:r>
            <a:br>
              <a:rPr lang="fr-FR" altLang="fr-FR" sz="1200" b="1" i="1">
                <a:solidFill>
                  <a:srgbClr val="C00000"/>
                </a:solidFill>
                <a:ea typeface="MS Mincho" panose="020B0400000000000000" pitchFamily="49" charset="-128"/>
              </a:rPr>
            </a:br>
            <a:r>
              <a:rPr lang="fr-FR" altLang="fr-FR" sz="1200" b="1" i="1">
                <a:ea typeface="MS Mincho" panose="020B0400000000000000" pitchFamily="49" charset="-128"/>
              </a:rPr>
              <a:t> </a:t>
            </a:r>
            <a:r>
              <a:rPr lang="fr-FR" altLang="fr-FR" sz="1200" b="1" i="1" u="sng">
                <a:ea typeface="MS Mincho" panose="020B0400000000000000" pitchFamily="49" charset="-128"/>
              </a:rPr>
              <a:t>ex:</a:t>
            </a:r>
            <a:r>
              <a:rPr lang="fr-FR" altLang="fr-FR" sz="1200" b="1" i="1">
                <a:ea typeface="MS Mincho" panose="020B0400000000000000" pitchFamily="49" charset="-128"/>
              </a:rPr>
              <a:t> </a:t>
            </a:r>
            <a:r>
              <a:rPr lang="fr-FR" altLang="fr-FR" sz="1200" b="1" i="1">
                <a:solidFill>
                  <a:srgbClr val="C00000"/>
                </a:solidFill>
                <a:ea typeface="MS Mincho" panose="020B0400000000000000" pitchFamily="49" charset="-128"/>
              </a:rPr>
              <a:t>&lt;xsl:if test="position()&lt;10"&gt;…code à analyser / reproduire…&lt;/xsl:if&gt; </a:t>
            </a:r>
            <a:r>
              <a:rPr lang="fr-FR" altLang="fr-FR" sz="1200">
                <a:ea typeface="MS Mincho" panose="020B0400000000000000" pitchFamily="49" charset="-128"/>
              </a:rPr>
              <a:t>(top 10 !) </a:t>
            </a:r>
          </a:p>
          <a:p>
            <a:pPr lvl="1"/>
            <a:endParaRPr lang="fr-FR" altLang="fr-FR" sz="1400">
              <a:ea typeface="MS Mincho" panose="020B0400000000000000" pitchFamily="49" charset="-128"/>
            </a:endParaRPr>
          </a:p>
          <a:p>
            <a:pPr lvl="1"/>
            <a:r>
              <a:rPr lang="fr-FR" altLang="fr-FR" sz="1400">
                <a:ea typeface="MS Mincho" panose="020B0400000000000000" pitchFamily="49" charset="-128"/>
              </a:rPr>
              <a:t> Ou &lt;choose&gt;&lt;when&gt;&lt;otherwise&gt; (équivalent du switch, case, default) :</a:t>
            </a:r>
          </a:p>
          <a:p>
            <a:pPr>
              <a:buFont typeface="Arial" panose="020B0604020202020204" pitchFamily="34" charset="0"/>
              <a:buNone/>
            </a:pPr>
            <a:endParaRPr lang="fr-FR" altLang="fr-FR" sz="1200">
              <a:solidFill>
                <a:srgbClr val="7EA2B4"/>
              </a:solidFill>
              <a:latin typeface="Consolas" panose="020B0609020204030204" pitchFamily="49" charset="0"/>
            </a:endParaRPr>
          </a:p>
          <a:p>
            <a:pPr>
              <a:buFont typeface="Arial" panose="020B0604020202020204" pitchFamily="34" charset="0"/>
              <a:buNone/>
            </a:pPr>
            <a:endParaRPr lang="fr-FR" altLang="fr-FR" sz="1200">
              <a:solidFill>
                <a:srgbClr val="7EA2B4"/>
              </a:solidFill>
              <a:latin typeface="Consolas" panose="020B0609020204030204" pitchFamily="49" charset="0"/>
            </a:endParaRPr>
          </a:p>
          <a:p>
            <a:pPr>
              <a:buFont typeface="Arial" panose="020B0604020202020204" pitchFamily="34" charset="0"/>
              <a:buNone/>
            </a:pPr>
            <a:r>
              <a:rPr lang="fr-FR" altLang="fr-FR" sz="1200">
                <a:solidFill>
                  <a:srgbClr val="7EA2B4"/>
                </a:solidFill>
                <a:latin typeface="Consolas" panose="020B0609020204030204" pitchFamily="49" charset="0"/>
              </a:rPr>
              <a:t>&lt;</a:t>
            </a:r>
            <a:r>
              <a:rPr lang="fr-FR" altLang="fr-FR" sz="1200">
                <a:solidFill>
                  <a:srgbClr val="D22D72"/>
                </a:solidFill>
                <a:latin typeface="Consolas" panose="020B0609020204030204" pitchFamily="49" charset="0"/>
              </a:rPr>
              <a:t>xsl:choose</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test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prix </a:t>
            </a:r>
            <a:r>
              <a:rPr lang="fr-FR" altLang="fr-FR" sz="1200">
                <a:solidFill>
                  <a:srgbClr val="257FAD"/>
                </a:solidFill>
                <a:latin typeface="Consolas" panose="020B0609020204030204" pitchFamily="49" charset="0"/>
              </a:rPr>
              <a:t>&amp;</a:t>
            </a:r>
            <a:r>
              <a:rPr lang="fr-FR" altLang="fr-FR" sz="1200">
                <a:solidFill>
                  <a:srgbClr val="935C25"/>
                </a:solidFill>
                <a:latin typeface="Consolas" panose="020B0609020204030204" pitchFamily="49" charset="0"/>
              </a:rPr>
              <a:t>gt</a:t>
            </a:r>
            <a:r>
              <a:rPr lang="fr-FR" altLang="fr-FR" sz="1200">
                <a:solidFill>
                  <a:srgbClr val="257FAD"/>
                </a:solidFill>
                <a:latin typeface="Consolas" panose="020B0609020204030204" pitchFamily="49" charset="0"/>
              </a:rPr>
              <a:t>;</a:t>
            </a:r>
            <a:r>
              <a:rPr lang="fr-FR" altLang="fr-FR" sz="1200">
                <a:solidFill>
                  <a:srgbClr val="568C3B"/>
                </a:solidFill>
                <a:latin typeface="Consolas" panose="020B0609020204030204" pitchFamily="49" charset="0"/>
              </a:rPr>
              <a:t> 10</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bgcolor</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#ff0000</a:t>
            </a:r>
            <a:r>
              <a:rPr lang="fr-FR" altLang="fr-FR" sz="1200">
                <a:solidFill>
                  <a:srgbClr val="7EA2B4"/>
                </a:solidFill>
                <a:latin typeface="Consolas" panose="020B0609020204030204" pitchFamily="49" charset="0"/>
              </a:rPr>
              <a:t>"&gt;&lt;</a:t>
            </a:r>
            <a:r>
              <a:rPr lang="fr-FR" altLang="fr-FR" sz="1200">
                <a:solidFill>
                  <a:srgbClr val="D22D72"/>
                </a:solidFill>
                <a:latin typeface="Consolas" panose="020B0609020204030204" pitchFamily="49" charset="0"/>
              </a:rPr>
              <a:t>xsl:value-of</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select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a:t>
            </a:r>
            <a:r>
              <a:rPr lang="fr-FR" altLang="fr-FR" sz="1200">
                <a:solidFill>
                  <a:srgbClr val="7EA2B4"/>
                </a:solidFill>
                <a:latin typeface="Consolas" panose="020B0609020204030204" pitchFamily="49" charset="0"/>
              </a:rPr>
              <a:t>" /&gt;&lt;/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test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 </a:t>
            </a:r>
            <a:r>
              <a:rPr lang="fr-FR" altLang="fr-FR" sz="1200">
                <a:solidFill>
                  <a:srgbClr val="257FAD"/>
                </a:solidFill>
                <a:latin typeface="Consolas" panose="020B0609020204030204" pitchFamily="49" charset="0"/>
              </a:rPr>
              <a:t>&amp;</a:t>
            </a:r>
            <a:r>
              <a:rPr lang="fr-FR" altLang="fr-FR" sz="1200">
                <a:solidFill>
                  <a:srgbClr val="935C25"/>
                </a:solidFill>
                <a:latin typeface="Consolas" panose="020B0609020204030204" pitchFamily="49" charset="0"/>
              </a:rPr>
              <a:t>lt</a:t>
            </a:r>
            <a:r>
              <a:rPr lang="fr-FR" altLang="fr-FR" sz="1200">
                <a:solidFill>
                  <a:srgbClr val="257FAD"/>
                </a:solidFill>
                <a:latin typeface="Consolas" panose="020B0609020204030204" pitchFamily="49" charset="0"/>
              </a:rPr>
              <a:t>;</a:t>
            </a:r>
            <a:r>
              <a:rPr lang="fr-FR" altLang="fr-FR" sz="1200">
                <a:solidFill>
                  <a:srgbClr val="568C3B"/>
                </a:solidFill>
                <a:latin typeface="Consolas" panose="020B0609020204030204" pitchFamily="49" charset="0"/>
              </a:rPr>
              <a:t> 8</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bgcolor</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#ffff88</a:t>
            </a:r>
            <a:r>
              <a:rPr lang="fr-FR" altLang="fr-FR" sz="1200">
                <a:solidFill>
                  <a:srgbClr val="7EA2B4"/>
                </a:solidFill>
                <a:latin typeface="Consolas" panose="020B0609020204030204" pitchFamily="49" charset="0"/>
              </a:rPr>
              <a:t>"&gt;&lt;</a:t>
            </a:r>
            <a:r>
              <a:rPr lang="fr-FR" altLang="fr-FR" sz="1200">
                <a:solidFill>
                  <a:srgbClr val="D22D72"/>
                </a:solidFill>
                <a:latin typeface="Consolas" panose="020B0609020204030204" pitchFamily="49" charset="0"/>
              </a:rPr>
              <a:t>xsl:value-of</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select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a:t>
            </a:r>
            <a:r>
              <a:rPr lang="fr-FR" altLang="fr-FR" sz="1200">
                <a:solidFill>
                  <a:srgbClr val="7EA2B4"/>
                </a:solidFill>
                <a:latin typeface="Consolas" panose="020B0609020204030204" pitchFamily="49" charset="0"/>
              </a:rPr>
              <a:t>" /&gt;&lt;/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xsl:when</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xsl:otherwise</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&gt;&lt;</a:t>
            </a:r>
            <a:r>
              <a:rPr lang="fr-FR" altLang="fr-FR" sz="1200">
                <a:solidFill>
                  <a:srgbClr val="D22D72"/>
                </a:solidFill>
                <a:latin typeface="Consolas" panose="020B0609020204030204" pitchFamily="49" charset="0"/>
              </a:rPr>
              <a:t>xsl:value-of</a:t>
            </a:r>
            <a:r>
              <a:rPr lang="fr-FR" altLang="fr-FR" sz="1200">
                <a:solidFill>
                  <a:srgbClr val="7EA2B4"/>
                </a:solidFill>
                <a:latin typeface="Consolas" panose="020B0609020204030204" pitchFamily="49" charset="0"/>
              </a:rPr>
              <a:t> </a:t>
            </a:r>
            <a:r>
              <a:rPr lang="fr-FR" altLang="fr-FR" sz="1200">
                <a:solidFill>
                  <a:srgbClr val="935C25"/>
                </a:solidFill>
                <a:latin typeface="Consolas" panose="020B0609020204030204" pitchFamily="49" charset="0"/>
              </a:rPr>
              <a:t>select</a:t>
            </a:r>
            <a:r>
              <a:rPr lang="fr-FR" altLang="fr-FR" sz="1200">
                <a:solidFill>
                  <a:srgbClr val="7EA2B4"/>
                </a:solidFill>
                <a:latin typeface="Consolas" panose="020B0609020204030204" pitchFamily="49" charset="0"/>
              </a:rPr>
              <a:t>="</a:t>
            </a:r>
            <a:r>
              <a:rPr lang="fr-FR" altLang="fr-FR" sz="1200">
                <a:solidFill>
                  <a:srgbClr val="568C3B"/>
                </a:solidFill>
                <a:latin typeface="Consolas" panose="020B0609020204030204" pitchFamily="49" charset="0"/>
              </a:rPr>
              <a:t>price</a:t>
            </a:r>
            <a:r>
              <a:rPr lang="fr-FR" altLang="fr-FR" sz="1200">
                <a:solidFill>
                  <a:srgbClr val="7EA2B4"/>
                </a:solidFill>
                <a:latin typeface="Consolas" panose="020B0609020204030204" pitchFamily="49" charset="0"/>
              </a:rPr>
              <a:t>" /&gt;&lt;/</a:t>
            </a:r>
            <a:r>
              <a:rPr lang="fr-FR" altLang="fr-FR" sz="1200">
                <a:solidFill>
                  <a:srgbClr val="D22D72"/>
                </a:solidFill>
                <a:latin typeface="Consolas" panose="020B0609020204030204" pitchFamily="49" charset="0"/>
              </a:rPr>
              <a:t>td</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	&lt;/</a:t>
            </a:r>
            <a:r>
              <a:rPr lang="fr-FR" altLang="fr-FR" sz="1200">
                <a:solidFill>
                  <a:srgbClr val="D22D72"/>
                </a:solidFill>
                <a:latin typeface="Consolas" panose="020B0609020204030204" pitchFamily="49" charset="0"/>
              </a:rPr>
              <a:t>xsl:otherwise</a:t>
            </a:r>
            <a:r>
              <a:rPr lang="fr-FR" altLang="fr-FR" sz="1200">
                <a:solidFill>
                  <a:srgbClr val="7EA2B4"/>
                </a:solidFill>
                <a:latin typeface="Consolas" panose="020B0609020204030204" pitchFamily="49" charset="0"/>
              </a:rPr>
              <a:t>&gt;</a:t>
            </a:r>
          </a:p>
          <a:p>
            <a:pPr>
              <a:buFont typeface="Arial" panose="020B0604020202020204" pitchFamily="34" charset="0"/>
              <a:buNone/>
            </a:pPr>
            <a:r>
              <a:rPr lang="fr-FR" altLang="fr-FR" sz="1200">
                <a:solidFill>
                  <a:srgbClr val="7EA2B4"/>
                </a:solidFill>
                <a:latin typeface="Consolas" panose="020B0609020204030204" pitchFamily="49" charset="0"/>
              </a:rPr>
              <a:t>&lt;/</a:t>
            </a:r>
            <a:r>
              <a:rPr lang="fr-FR" altLang="fr-FR" sz="1200">
                <a:solidFill>
                  <a:srgbClr val="D22D72"/>
                </a:solidFill>
                <a:latin typeface="Consolas" panose="020B0609020204030204" pitchFamily="49" charset="0"/>
              </a:rPr>
              <a:t>xsl:choose</a:t>
            </a:r>
            <a:r>
              <a:rPr lang="fr-FR" altLang="fr-FR" sz="1200">
                <a:solidFill>
                  <a:srgbClr val="7EA2B4"/>
                </a:solidFill>
                <a:latin typeface="Consolas" panose="020B0609020204030204" pitchFamily="49" charset="0"/>
              </a:rPr>
              <a:t>&gt;</a:t>
            </a:r>
          </a:p>
          <a:p>
            <a:pPr lvl="2">
              <a:buFont typeface="Arial" panose="020B0604020202020204" pitchFamily="34" charset="0"/>
              <a:buNone/>
            </a:pPr>
            <a:r>
              <a:rPr lang="fr-FR" altLang="fr-FR" sz="1000" b="1" i="1">
                <a:solidFill>
                  <a:srgbClr val="C00000"/>
                </a:solidFill>
                <a:ea typeface="MS Mincho" panose="020B0400000000000000" pitchFamily="49" charset="-128"/>
              </a:rPr>
              <a:t> </a:t>
            </a:r>
            <a:endParaRPr lang="fr-FR" altLang="fr-FR" sz="1000">
              <a:ea typeface="MS Mincho" panose="020B0400000000000000" pitchFamily="49" charset="-128"/>
            </a:endParaRPr>
          </a:p>
          <a:p>
            <a:pPr lvl="2">
              <a:buFont typeface="Arial" panose="020B0604020202020204" pitchFamily="34" charset="0"/>
              <a:buNone/>
            </a:pPr>
            <a:endParaRPr lang="fr-FR" altLang="fr-FR" sz="1000">
              <a:ea typeface="MS Mincho" panose="020B0400000000000000" pitchFamily="49" charset="-128"/>
            </a:endParaRPr>
          </a:p>
          <a:p>
            <a:pPr lvl="2">
              <a:buFont typeface="Arial" panose="020B0604020202020204" pitchFamily="34" charset="0"/>
              <a:buNone/>
            </a:pPr>
            <a:endParaRPr lang="fr-FR" altLang="fr-FR" sz="1000">
              <a:ea typeface="MS Mincho" panose="020B0400000000000000" pitchFamily="49" charset="-128"/>
            </a:endParaRPr>
          </a:p>
          <a:p>
            <a:pPr lvl="2">
              <a:buFont typeface="Arial" panose="020B0604020202020204" pitchFamily="34" charset="0"/>
              <a:buNone/>
            </a:pPr>
            <a:r>
              <a:rPr lang="fr-FR" altLang="fr-FR" sz="1000">
                <a:ea typeface="MS Mincho" panose="020B0400000000000000" pitchFamily="49" charset="-128"/>
              </a:rPr>
              <a:t> </a:t>
            </a:r>
            <a:r>
              <a:rPr lang="fr-FR" altLang="fr-FR" sz="1000" u="sng">
                <a:ea typeface="MS Mincho" panose="020B0400000000000000" pitchFamily="49" charset="-128"/>
              </a:rPr>
              <a:t>Remarque :</a:t>
            </a:r>
            <a:r>
              <a:rPr lang="fr-FR" altLang="fr-FR" sz="1000">
                <a:ea typeface="MS Mincho" panose="020B0400000000000000" pitchFamily="49" charset="-128"/>
              </a:rPr>
              <a:t> les fichiers XML devant être bien formés, l'usage d'expressions conditionnelles nécessite souvent l'emploi de code redondant</a:t>
            </a:r>
          </a:p>
        </p:txBody>
      </p:sp>
      <p:sp>
        <p:nvSpPr>
          <p:cNvPr id="6" name="Rectangle 13">
            <a:extLst>
              <a:ext uri="{FF2B5EF4-FFF2-40B4-BE49-F238E27FC236}">
                <a16:creationId xmlns:a16="http://schemas.microsoft.com/office/drawing/2014/main" id="{BB1DBB65-2A8E-4A94-A130-66BC421496B5}"/>
              </a:ext>
            </a:extLst>
          </p:cNvPr>
          <p:cNvSpPr>
            <a:spLocks noGrp="1" noChangeArrowheads="1"/>
          </p:cNvSpPr>
          <p:nvPr>
            <p:ph type="sldNum" sz="quarter" idx="12"/>
          </p:nvPr>
        </p:nvSpPr>
        <p:spPr/>
        <p:txBody>
          <a:bodyPr>
            <a:normAutofit/>
          </a:bodyPr>
          <a:lstStyle/>
          <a:p>
            <a:pPr>
              <a:defRPr/>
            </a:pPr>
            <a:fld id="{7071C919-EA7D-4FC3-A596-F4938BD4910F}" type="slidenum">
              <a:rPr lang="fr-FR"/>
              <a:pPr>
                <a:defRPr/>
              </a:pPr>
              <a:t>198</a:t>
            </a:fld>
            <a:endParaRPr lang="fr-FR"/>
          </a:p>
        </p:txBody>
      </p:sp>
      <p:sp>
        <p:nvSpPr>
          <p:cNvPr id="151554" name="Rectangle 13">
            <a:extLst>
              <a:ext uri="{FF2B5EF4-FFF2-40B4-BE49-F238E27FC236}">
                <a16:creationId xmlns:a16="http://schemas.microsoft.com/office/drawing/2014/main" id="{F790EB4D-FF3F-40E3-A134-697BDD72C523}"/>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87A7A983-B9FB-42BC-9224-2029483B9570}" type="slidenum">
              <a:rPr lang="fr-FR" sz="1200">
                <a:solidFill>
                  <a:schemeClr val="tx1">
                    <a:tint val="75000"/>
                  </a:schemeClr>
                </a:solidFill>
                <a:latin typeface="+mn-lt"/>
              </a:rPr>
              <a:pPr algn="ctr" eaLnBrk="1" fontAlgn="auto" hangingPunct="1">
                <a:spcBef>
                  <a:spcPts val="0"/>
                </a:spcBef>
                <a:spcAft>
                  <a:spcPts val="0"/>
                </a:spcAft>
                <a:defRPr/>
              </a:pPr>
              <a:t>198</a:t>
            </a:fld>
            <a:endParaRPr lang="fr-FR" sz="1200" dirty="0">
              <a:solidFill>
                <a:schemeClr val="tx1">
                  <a:tint val="75000"/>
                </a:schemeClr>
              </a:solidFill>
              <a:latin typeface="+mn-l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a:extLst>
              <a:ext uri="{FF2B5EF4-FFF2-40B4-BE49-F238E27FC236}">
                <a16:creationId xmlns:a16="http://schemas.microsoft.com/office/drawing/2014/main" id="{8F3E657B-2466-4717-8F32-0BAC0B55A56A}"/>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xsl:for-each</a:t>
            </a:r>
            <a:r>
              <a:rPr lang="fr-FR" sz="1800" dirty="0"/>
              <a:t>, boucles &amp; traitement itératif</a:t>
            </a:r>
          </a:p>
        </p:txBody>
      </p:sp>
      <p:sp>
        <p:nvSpPr>
          <p:cNvPr id="152580" name="Rectangle 3">
            <a:extLst>
              <a:ext uri="{FF2B5EF4-FFF2-40B4-BE49-F238E27FC236}">
                <a16:creationId xmlns:a16="http://schemas.microsoft.com/office/drawing/2014/main" id="{46344CB7-E3BE-4357-AD59-EE5E98E6335E}"/>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Traitements itératifs (boucles)</a:t>
            </a:r>
          </a:p>
          <a:p>
            <a:pPr lvl="1" fontAlgn="auto">
              <a:spcAft>
                <a:spcPts val="0"/>
              </a:spcAft>
              <a:defRPr/>
            </a:pPr>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fontAlgn="auto">
              <a:spcAft>
                <a:spcPts val="0"/>
              </a:spcAft>
              <a:defRPr/>
            </a:pPr>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r>
              <a:rPr lang="fr-FR" dirty="0">
                <a:ea typeface="MS Mincho" pitchFamily="49" charset="-128"/>
              </a:rPr>
              <a:t>traite toutes les personnes du groupe</a:t>
            </a:r>
          </a:p>
          <a:p>
            <a:pPr lvl="2"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fontAlgn="auto">
              <a:spcAft>
                <a:spcPts val="0"/>
              </a:spcAft>
              <a:defRPr/>
            </a:pPr>
            <a:endParaRPr lang="fr-FR" dirty="0">
              <a:ea typeface="MS Mincho" pitchFamily="49" charset="-128"/>
            </a:endParaRPr>
          </a:p>
          <a:p>
            <a:pPr lvl="1" fontAlgn="auto">
              <a:spcAft>
                <a:spcPts val="0"/>
              </a:spcAft>
              <a:defRPr/>
            </a:pPr>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a:extLst>
              <a:ext uri="{FF2B5EF4-FFF2-40B4-BE49-F238E27FC236}">
                <a16:creationId xmlns:a16="http://schemas.microsoft.com/office/drawing/2014/main" id="{EF59E16D-C5A7-4894-8EC3-89B3E4ABBE49}"/>
              </a:ext>
            </a:extLst>
          </p:cNvPr>
          <p:cNvSpPr>
            <a:spLocks noGrp="1" noChangeArrowheads="1"/>
          </p:cNvSpPr>
          <p:nvPr>
            <p:ph type="sldNum" sz="quarter" idx="12"/>
          </p:nvPr>
        </p:nvSpPr>
        <p:spPr/>
        <p:txBody>
          <a:bodyPr>
            <a:normAutofit/>
          </a:bodyPr>
          <a:lstStyle/>
          <a:p>
            <a:pPr>
              <a:defRPr/>
            </a:pPr>
            <a:fld id="{21D3C925-5A57-43CE-AB47-F439D3E5D5BC}" type="slidenum">
              <a:rPr lang="fr-FR"/>
              <a:pPr>
                <a:defRPr/>
              </a:pPr>
              <a:t>199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822949F-0AE4-478B-A48B-6DD748686BC9}"/>
              </a:ext>
            </a:extLst>
          </p:cNvPr>
          <p:cNvSpPr>
            <a:spLocks noGrp="1"/>
          </p:cNvSpPr>
          <p:nvPr>
            <p:ph type="title"/>
          </p:nvPr>
        </p:nvSpPr>
        <p:spPr/>
        <p:txBody>
          <a:bodyPr/>
          <a:lstStyle/>
          <a:p>
            <a:pPr fontAlgn="auto">
              <a:spcAft>
                <a:spcPts val="0"/>
              </a:spcAft>
              <a:defRPr/>
            </a:pPr>
            <a:r>
              <a:rPr lang="fr-FR" dirty="0"/>
              <a:t>Orsys &amp; vous</a:t>
            </a:r>
          </a:p>
        </p:txBody>
      </p:sp>
      <p:sp>
        <p:nvSpPr>
          <p:cNvPr id="5" name="Espace réservé du texte 4">
            <a:extLst>
              <a:ext uri="{FF2B5EF4-FFF2-40B4-BE49-F238E27FC236}">
                <a16:creationId xmlns:a16="http://schemas.microsoft.com/office/drawing/2014/main" id="{BF1D7B52-92AD-46EE-96C3-EF788AF558FF}"/>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sz="3600"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D40E960-86FC-42B9-B8E4-694B9DCDA889}"/>
              </a:ext>
            </a:extLst>
          </p:cNvPr>
          <p:cNvSpPr>
            <a:spLocks noGrp="1"/>
          </p:cNvSpPr>
          <p:nvPr>
            <p:ph type="title"/>
          </p:nvPr>
        </p:nvSpPr>
        <p:spPr>
          <a:xfrm>
            <a:off x="0" y="142852"/>
            <a:ext cx="9144000" cy="785818"/>
          </a:xfrm>
        </p:spPr>
        <p:txBody>
          <a:bodyPr/>
          <a:lstStyle/>
          <a:p>
            <a:pPr fontAlgn="auto">
              <a:spcAft>
                <a:spcPts val="0"/>
              </a:spcAft>
              <a:defRPr/>
            </a:pPr>
            <a:r>
              <a:rPr lang="fr-FR" dirty="0"/>
              <a:t>Html</a:t>
            </a:r>
          </a:p>
        </p:txBody>
      </p:sp>
      <p:sp>
        <p:nvSpPr>
          <p:cNvPr id="5" name="Espace réservé du contenu 4">
            <a:extLst>
              <a:ext uri="{FF2B5EF4-FFF2-40B4-BE49-F238E27FC236}">
                <a16:creationId xmlns:a16="http://schemas.microsoft.com/office/drawing/2014/main" id="{4AFD0694-F7D7-4F6D-9FFE-691970475470}"/>
              </a:ext>
            </a:extLst>
          </p:cNvPr>
          <p:cNvSpPr>
            <a:spLocks noGrp="1"/>
          </p:cNvSpPr>
          <p:nvPr>
            <p:ph sz="half" idx="1"/>
          </p:nvPr>
        </p:nvSpPr>
        <p:spPr>
          <a:xfrm>
            <a:off x="214313" y="1071563"/>
            <a:ext cx="6715125" cy="5357812"/>
          </a:xfrm>
        </p:spPr>
        <p:txBody>
          <a:bodyPr>
            <a:normAutofit fontScale="92500" lnSpcReduction="10000"/>
          </a:bodyPr>
          <a:lstStyle/>
          <a:p>
            <a:pPr fontAlgn="auto">
              <a:spcAft>
                <a:spcPts val="0"/>
              </a:spcAft>
              <a:defRPr/>
            </a:pPr>
            <a:r>
              <a:rPr lang="fr-FR" dirty="0"/>
              <a:t>Dérivé SGML</a:t>
            </a:r>
          </a:p>
          <a:p>
            <a:pPr fontAlgn="auto">
              <a:spcAft>
                <a:spcPts val="0"/>
              </a:spcAft>
              <a:defRPr/>
            </a:pPr>
            <a:r>
              <a:rPr lang="fr-FR" dirty="0"/>
              <a:t>Lu, compris et affiché par le navigateur</a:t>
            </a:r>
          </a:p>
          <a:p>
            <a:pPr lvl="1" fontAlgn="auto">
              <a:spcAft>
                <a:spcPts val="0"/>
              </a:spcAft>
              <a:defRPr/>
            </a:pPr>
            <a:r>
              <a:rPr lang="fr-FR" dirty="0"/>
              <a:t>Langage statique</a:t>
            </a:r>
          </a:p>
          <a:p>
            <a:pPr fontAlgn="auto">
              <a:spcAft>
                <a:spcPts val="0"/>
              </a:spcAft>
              <a:defRPr/>
            </a:pPr>
            <a:endParaRPr lang="fr-FR" dirty="0"/>
          </a:p>
          <a:p>
            <a:pPr fontAlgn="auto">
              <a:spcAft>
                <a:spcPts val="0"/>
              </a:spcAft>
              <a:defRPr/>
            </a:pPr>
            <a:r>
              <a:rPr lang="fr-FR" dirty="0"/>
              <a:t>Langage a balise</a:t>
            </a:r>
          </a:p>
          <a:p>
            <a:pPr lvl="1" fontAlgn="auto">
              <a:spcAft>
                <a:spcPts val="0"/>
              </a:spcAft>
              <a:defRPr/>
            </a:pPr>
            <a:r>
              <a:rPr lang="fr-FR" i="1" dirty="0"/>
              <a:t>&lt;balise attrib=""&gt;content&lt;/balise&gt;</a:t>
            </a:r>
          </a:p>
          <a:p>
            <a:pPr fontAlgn="auto">
              <a:spcAft>
                <a:spcPts val="0"/>
              </a:spcAft>
              <a:defRPr/>
            </a:pPr>
            <a:endParaRPr lang="fr-FR" dirty="0"/>
          </a:p>
          <a:p>
            <a:pPr fontAlgn="auto">
              <a:spcAft>
                <a:spcPts val="0"/>
              </a:spcAft>
              <a:defRPr/>
            </a:pPr>
            <a:r>
              <a:rPr lang="fr-FR" dirty="0"/>
              <a:t>Balise principale html</a:t>
            </a:r>
          </a:p>
          <a:p>
            <a:pPr lvl="1" fontAlgn="auto">
              <a:spcAft>
                <a:spcPts val="0"/>
              </a:spcAft>
              <a:defRPr/>
            </a:pPr>
            <a:r>
              <a:rPr lang="fr-FR" dirty="0"/>
              <a:t>&lt;html&gt;…contenu page web&lt;/html&gt;</a:t>
            </a:r>
          </a:p>
          <a:p>
            <a:pPr fontAlgn="auto">
              <a:spcAft>
                <a:spcPts val="0"/>
              </a:spcAft>
              <a:defRPr/>
            </a:pPr>
            <a:endParaRPr lang="fr-FR" dirty="0"/>
          </a:p>
          <a:p>
            <a:pPr fontAlgn="auto">
              <a:spcAft>
                <a:spcPts val="0"/>
              </a:spcAft>
              <a:defRPr/>
            </a:pPr>
            <a:r>
              <a:rPr lang="fr-FR" dirty="0"/>
              <a:t>2 sections </a:t>
            </a:r>
          </a:p>
          <a:p>
            <a:pPr lvl="1" fontAlgn="auto">
              <a:spcAft>
                <a:spcPts val="0"/>
              </a:spcAft>
              <a:defRPr/>
            </a:pPr>
            <a:r>
              <a:rPr lang="fr-FR" dirty="0"/>
              <a:t>Head : &lt;head&gt; logique métier &lt;/head&gt;</a:t>
            </a:r>
          </a:p>
          <a:p>
            <a:pPr lvl="1" fontAlgn="auto">
              <a:spcAft>
                <a:spcPts val="0"/>
              </a:spcAft>
              <a:defRPr/>
            </a:pPr>
            <a:r>
              <a:rPr lang="fr-FR" dirty="0"/>
              <a:t>Body : &lt;body&gt; contenu présenté &lt;/body&gt;</a:t>
            </a:r>
          </a:p>
        </p:txBody>
      </p:sp>
      <p:pic>
        <p:nvPicPr>
          <p:cNvPr id="65542" name="Espace réservé pour une image  6" descr="11.png">
            <a:extLst>
              <a:ext uri="{FF2B5EF4-FFF2-40B4-BE49-F238E27FC236}">
                <a16:creationId xmlns:a16="http://schemas.microsoft.com/office/drawing/2014/main" id="{D15CE6FB-4715-416A-9599-418BF0DE4246}"/>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7648" r="7648"/>
          <a:stretch>
            <a:fillRect/>
          </a:stretch>
        </p:blipFill>
        <p:spPr bwMode="auto">
          <a:xfrm>
            <a:off x="7143750" y="1143000"/>
            <a:ext cx="1785938" cy="2286000"/>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937FF-7DBD-4D2E-A6C0-88E4428BB3DB}"/>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Xsl:sort</a:t>
            </a:r>
            <a:r>
              <a:rPr lang="fr-FR" dirty="0"/>
              <a:t>, trie de branches</a:t>
            </a:r>
          </a:p>
        </p:txBody>
      </p:sp>
      <p:sp>
        <p:nvSpPr>
          <p:cNvPr id="417797" name="Espace réservé du contenu 2">
            <a:extLst>
              <a:ext uri="{FF2B5EF4-FFF2-40B4-BE49-F238E27FC236}">
                <a16:creationId xmlns:a16="http://schemas.microsoft.com/office/drawing/2014/main" id="{0C9BD9B5-975C-444F-BC0F-3FF75C2ED70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XSL nous offre </a:t>
            </a:r>
            <a:r>
              <a:rPr lang="fr-FR" altLang="fr-FR" b="1">
                <a:ea typeface="MS Mincho" panose="020B0400000000000000" pitchFamily="49" charset="-128"/>
              </a:rPr>
              <a:t>dès la version 1.0 </a:t>
            </a:r>
            <a:r>
              <a:rPr lang="fr-FR" altLang="fr-FR">
                <a:ea typeface="MS Mincho" panose="020B0400000000000000" pitchFamily="49" charset="-128"/>
              </a:rPr>
              <a:t>une balise </a:t>
            </a:r>
            <a:r>
              <a:rPr lang="fr-FR" altLang="fr-FR" b="1">
                <a:ea typeface="MS Mincho" panose="020B0400000000000000" pitchFamily="49" charset="-128"/>
              </a:rPr>
              <a:t>pour trier les arbres </a:t>
            </a:r>
            <a:r>
              <a:rPr lang="fr-FR" altLang="fr-FR">
                <a:ea typeface="MS Mincho" panose="020B0400000000000000" pitchFamily="49" charset="-128"/>
              </a:rPr>
              <a:t>et permettre un parcours ordonné</a:t>
            </a:r>
          </a:p>
          <a:p>
            <a:r>
              <a:rPr lang="fr-FR" altLang="fr-FR">
                <a:ea typeface="MS Mincho" panose="020B0400000000000000" pitchFamily="49" charset="-128"/>
              </a:rPr>
              <a:t>Plusieurs modes de tri sont disponibles suivant les types de données afférentes au tri</a:t>
            </a:r>
          </a:p>
          <a:p>
            <a:endParaRPr lang="fr-FR" altLang="fr-FR">
              <a:ea typeface="MS Mincho" panose="020B0400000000000000" pitchFamily="49" charset="-128"/>
            </a:endParaRPr>
          </a:p>
          <a:p>
            <a:r>
              <a:rPr lang="fr-FR" altLang="fr-FR">
                <a:ea typeface="MS Mincho" panose="020B0400000000000000" pitchFamily="49" charset="-128"/>
              </a:rPr>
              <a:t>On peut trier les nœuds sélectionnés sur un ou plusieurs critères à l'aide de la balise &lt;</a:t>
            </a:r>
            <a:r>
              <a:rPr lang="fr-FR" altLang="fr-FR" b="1">
                <a:ea typeface="MS Mincho" panose="020B0400000000000000" pitchFamily="49" charset="-128"/>
              </a:rPr>
              <a:t>xsl:sort</a:t>
            </a:r>
            <a:r>
              <a:rPr lang="fr-FR" altLang="fr-FR">
                <a:ea typeface="MS Mincho" panose="020B0400000000000000" pitchFamily="49" charset="-128"/>
              </a:rPr>
              <a:t>&gt;. On peut trier sur plusieurs champs en mettant plusieurs &lt;sort&gt;</a:t>
            </a:r>
          </a:p>
          <a:p>
            <a:endParaRPr lang="fr-FR" altLang="fr-FR">
              <a:ea typeface="MS Mincho" panose="020B0400000000000000" pitchFamily="49" charset="-128"/>
            </a:endParaRPr>
          </a:p>
          <a:p>
            <a:pPr lvl="2">
              <a:buFont typeface="Arial" panose="020B0604020202020204" pitchFamily="34" charset="0"/>
              <a:buNone/>
            </a:pPr>
            <a:endParaRPr lang="fr-FR" altLang="fr-FR" b="1" i="1">
              <a:solidFill>
                <a:srgbClr val="C00000"/>
              </a:solidFill>
              <a:ea typeface="MS Mincho" panose="020B0400000000000000" pitchFamily="49" charset="-128"/>
            </a:endParaRPr>
          </a:p>
        </p:txBody>
      </p:sp>
      <p:sp>
        <p:nvSpPr>
          <p:cNvPr id="4" name="Espace réservé du numéro de diapositive 3">
            <a:extLst>
              <a:ext uri="{FF2B5EF4-FFF2-40B4-BE49-F238E27FC236}">
                <a16:creationId xmlns:a16="http://schemas.microsoft.com/office/drawing/2014/main" id="{FC2BEF22-8A82-4290-BD3D-312484404651}"/>
              </a:ext>
            </a:extLst>
          </p:cNvPr>
          <p:cNvSpPr>
            <a:spLocks noGrp="1"/>
          </p:cNvSpPr>
          <p:nvPr>
            <p:ph type="sldNum" sz="quarter" idx="12"/>
          </p:nvPr>
        </p:nvSpPr>
        <p:spPr/>
        <p:txBody>
          <a:bodyPr/>
          <a:lstStyle/>
          <a:p>
            <a:pPr>
              <a:defRPr/>
            </a:pPr>
            <a:fld id="{51B0DA70-CA16-445B-A1E1-84DD861B9D63}" type="slidenum">
              <a:rPr lang="fr-FR"/>
              <a:pPr>
                <a:defRPr/>
              </a:pPr>
              <a:t>200</a:t>
            </a:fld>
            <a:endParaRPr lang="fr-F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a:extLst>
              <a:ext uri="{FF2B5EF4-FFF2-40B4-BE49-F238E27FC236}">
                <a16:creationId xmlns:a16="http://schemas.microsoft.com/office/drawing/2014/main" id="{16CF421D-2C4C-429F-AA13-59D6588E400F}"/>
              </a:ext>
            </a:extLst>
          </p:cNvPr>
          <p:cNvSpPr>
            <a:spLocks noGrp="1" noChangeArrowheads="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a:t>
            </a:r>
            <a:r>
              <a:rPr lang="fr-FR" dirty="0" err="1"/>
              <a:t>xsl:import</a:t>
            </a:r>
            <a:r>
              <a:rPr lang="fr-FR" dirty="0"/>
              <a:t>, </a:t>
            </a:r>
            <a:r>
              <a:rPr lang="fr-FR" dirty="0" err="1"/>
              <a:t>xsl:include</a:t>
            </a:r>
            <a:endParaRPr lang="fr-FR" dirty="0"/>
          </a:p>
        </p:txBody>
      </p:sp>
      <p:sp>
        <p:nvSpPr>
          <p:cNvPr id="419845" name="Rectangle 3">
            <a:extLst>
              <a:ext uri="{FF2B5EF4-FFF2-40B4-BE49-F238E27FC236}">
                <a16:creationId xmlns:a16="http://schemas.microsoft.com/office/drawing/2014/main" id="{38E43B15-A5C6-4D2F-B910-09C8A9DD99D3}"/>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Modularisation via la balise &lt;import&gt;,&lt;include&gt;</a:t>
            </a:r>
          </a:p>
          <a:p>
            <a:pPr>
              <a:buFont typeface="Arial" panose="020B0604020202020204" pitchFamily="34" charset="0"/>
              <a:buNone/>
            </a:pPr>
            <a:r>
              <a:rPr lang="fr-FR" altLang="fr-FR" sz="1800">
                <a:cs typeface="Courier New" panose="02070309020205020404"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Font typeface="Arial" panose="020B0604020202020204" pitchFamily="34" charset="0"/>
              <a:buNone/>
            </a:pPr>
            <a:r>
              <a:rPr lang="fr-FR" altLang="fr-FR" sz="1800">
                <a:cs typeface="Courier New" panose="02070309020205020404" pitchFamily="49" charset="0"/>
              </a:rPr>
              <a:t> </a:t>
            </a:r>
          </a:p>
          <a:p>
            <a:pPr lvl="1"/>
            <a:r>
              <a:rPr lang="fr-FR" altLang="fr-FR" sz="2000" b="1">
                <a:cs typeface="Courier New" panose="02070309020205020404" pitchFamily="49" charset="0"/>
              </a:rPr>
              <a:t>Import : </a:t>
            </a:r>
            <a:r>
              <a:rPr lang="fr-FR" altLang="fr-FR" sz="1600">
                <a:cs typeface="Courier New" panose="02070309020205020404" pitchFamily="49" charset="0"/>
              </a:rPr>
              <a:t>Priorité basse, en cas de conflit, les éléments définis dans la feuille appelante restent prioritaires</a:t>
            </a:r>
            <a:endParaRPr lang="fr-FR" altLang="fr-FR" sz="2000">
              <a:cs typeface="Courier New" panose="02070309020205020404" pitchFamily="49" charset="0"/>
            </a:endParaRPr>
          </a:p>
          <a:p>
            <a:pPr lvl="2"/>
            <a:r>
              <a:rPr lang="fr-FR" altLang="fr-FR" sz="2000">
                <a:cs typeface="Courier New" panose="02070309020205020404" pitchFamily="49" charset="0"/>
              </a:rPr>
              <a:t>Ex import  : </a:t>
            </a:r>
            <a:r>
              <a:rPr lang="fr-FR" altLang="fr-FR" sz="2200">
                <a:cs typeface="Courier New" panose="02070309020205020404" pitchFamily="49" charset="0"/>
              </a:rPr>
              <a:t>	</a:t>
            </a:r>
          </a:p>
          <a:p>
            <a:pPr lvl="2">
              <a:buFont typeface="Arial" panose="020B0604020202020204" pitchFamily="34" charset="0"/>
              <a:buNone/>
            </a:pPr>
            <a:endParaRPr lang="fr-FR" altLang="fr-FR" sz="2200" b="1" i="1">
              <a:solidFill>
                <a:srgbClr val="C00000"/>
              </a:solidFill>
              <a:cs typeface="Courier New" panose="02070309020205020404" pitchFamily="49" charset="0"/>
            </a:endParaRPr>
          </a:p>
          <a:p>
            <a:pPr lvl="2">
              <a:buFont typeface="Arial" panose="020B0604020202020204" pitchFamily="34" charset="0"/>
              <a:buNone/>
            </a:pPr>
            <a:endParaRPr lang="fr-FR" altLang="fr-FR" sz="2200" b="1" i="1">
              <a:solidFill>
                <a:srgbClr val="C00000"/>
              </a:solidFill>
              <a:cs typeface="Courier New" panose="02070309020205020404" pitchFamily="49" charset="0"/>
            </a:endParaRPr>
          </a:p>
          <a:p>
            <a:pPr lvl="1"/>
            <a:r>
              <a:rPr lang="fr-FR" altLang="fr-FR" sz="2000" b="1">
                <a:cs typeface="Courier New" panose="02070309020205020404" pitchFamily="49" charset="0"/>
              </a:rPr>
              <a:t>Include :</a:t>
            </a:r>
            <a:r>
              <a:rPr lang="fr-FR" altLang="fr-FR" sz="2000">
                <a:cs typeface="Courier New" panose="02070309020205020404" pitchFamily="49" charset="0"/>
              </a:rPr>
              <a:t> </a:t>
            </a:r>
            <a:r>
              <a:rPr lang="fr-FR" altLang="fr-FR" sz="1600">
                <a:cs typeface="Courier New" panose="02070309020205020404" pitchFamily="49" charset="0"/>
              </a:rPr>
              <a:t>Priorité haute en cas de conflit, la feuille appelée sera prioritaire</a:t>
            </a:r>
            <a:endParaRPr lang="fr-FR" altLang="fr-FR" sz="2000" b="1" i="1">
              <a:solidFill>
                <a:srgbClr val="C00000"/>
              </a:solidFill>
            </a:endParaRPr>
          </a:p>
          <a:p>
            <a:pPr lvl="2"/>
            <a:r>
              <a:rPr lang="fr-FR" altLang="fr-FR" sz="2000">
                <a:cs typeface="Courier New" panose="02070309020205020404" pitchFamily="49" charset="0"/>
              </a:rPr>
              <a:t>Ex include : </a:t>
            </a:r>
            <a:r>
              <a:rPr lang="fr-FR" altLang="fr-FR">
                <a:cs typeface="Courier New" panose="02070309020205020404" pitchFamily="49" charset="0"/>
              </a:rPr>
              <a:t>	</a:t>
            </a:r>
          </a:p>
          <a:p>
            <a:pPr lvl="2"/>
            <a:endParaRPr lang="fr-FR" altLang="fr-FR" b="1" i="1">
              <a:solidFill>
                <a:srgbClr val="C00000"/>
              </a:solidFill>
            </a:endParaRPr>
          </a:p>
          <a:p>
            <a:pPr lvl="2"/>
            <a:endParaRPr lang="fr-FR" altLang="fr-FR" b="1" i="1">
              <a:solidFill>
                <a:srgbClr val="C00000"/>
              </a:solidFill>
            </a:endParaRPr>
          </a:p>
          <a:p>
            <a:endParaRPr lang="fr-FR" altLang="fr-FR"/>
          </a:p>
        </p:txBody>
      </p:sp>
      <p:sp>
        <p:nvSpPr>
          <p:cNvPr id="6" name="Rectangle 13">
            <a:extLst>
              <a:ext uri="{FF2B5EF4-FFF2-40B4-BE49-F238E27FC236}">
                <a16:creationId xmlns:a16="http://schemas.microsoft.com/office/drawing/2014/main" id="{10D854C9-5C7A-4EB9-B164-9D5B44C9EC8A}"/>
              </a:ext>
            </a:extLst>
          </p:cNvPr>
          <p:cNvSpPr>
            <a:spLocks noGrp="1" noChangeArrowheads="1"/>
          </p:cNvSpPr>
          <p:nvPr>
            <p:ph type="sldNum" sz="quarter" idx="12"/>
          </p:nvPr>
        </p:nvSpPr>
        <p:spPr/>
        <p:txBody>
          <a:bodyPr>
            <a:normAutofit/>
          </a:bodyPr>
          <a:lstStyle/>
          <a:p>
            <a:pPr>
              <a:defRPr/>
            </a:pPr>
            <a:fld id="{7A1C691B-BE20-4486-AC7A-DA2C3C28AAE5}" type="slidenum">
              <a:rPr lang="fr-FR"/>
              <a:pPr>
                <a:defRPr/>
              </a:pPr>
              <a:t>201</a:t>
            </a:fld>
            <a:endParaRPr lang="fr-FR"/>
          </a:p>
        </p:txBody>
      </p:sp>
      <p:sp>
        <p:nvSpPr>
          <p:cNvPr id="5" name="ZoneTexte 4">
            <a:extLst>
              <a:ext uri="{FF2B5EF4-FFF2-40B4-BE49-F238E27FC236}">
                <a16:creationId xmlns:a16="http://schemas.microsoft.com/office/drawing/2014/main" id="{0A568FB7-0ECD-4976-B09E-1D731146EDEC}"/>
              </a:ext>
            </a:extLst>
          </p:cNvPr>
          <p:cNvSpPr txBox="1"/>
          <p:nvPr/>
        </p:nvSpPr>
        <p:spPr>
          <a:xfrm>
            <a:off x="2051050" y="4357688"/>
            <a:ext cx="4529138" cy="369887"/>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eaLnBrk="1" fontAlgn="auto" hangingPunct="1">
              <a:spcBef>
                <a:spcPts val="0"/>
              </a:spcBef>
              <a:spcAft>
                <a:spcPts val="0"/>
              </a:spcAft>
              <a:defRPr/>
            </a:pPr>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a:extLst>
              <a:ext uri="{FF2B5EF4-FFF2-40B4-BE49-F238E27FC236}">
                <a16:creationId xmlns:a16="http://schemas.microsoft.com/office/drawing/2014/main" id="{93F0739A-B14D-4DA3-95FF-FF20E2201A70}"/>
              </a:ext>
            </a:extLst>
          </p:cNvPr>
          <p:cNvSpPr txBox="1"/>
          <p:nvPr/>
        </p:nvSpPr>
        <p:spPr>
          <a:xfrm>
            <a:off x="2051050" y="5857875"/>
            <a:ext cx="4598988" cy="369888"/>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eaLnBrk="1" fontAlgn="auto" hangingPunct="1">
              <a:spcBef>
                <a:spcPts val="0"/>
              </a:spcBef>
              <a:spcAft>
                <a:spcPts val="0"/>
              </a:spcAft>
              <a:defRPr/>
            </a:pPr>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BA4AFA-F56D-476E-A8E8-99D4569D103D}"/>
              </a:ext>
            </a:extLst>
          </p:cNvPr>
          <p:cNvSpPr>
            <a:spLocks noGrp="1"/>
          </p:cNvSpPr>
          <p:nvPr>
            <p:ph type="title"/>
          </p:nvPr>
        </p:nvSpPr>
        <p:spPr>
          <a:xfrm>
            <a:off x="0" y="142852"/>
            <a:ext cx="9144000" cy="785818"/>
          </a:xfrm>
        </p:spPr>
        <p:txBody>
          <a:bodyPr>
            <a:normAutofit/>
          </a:bodyPr>
          <a:lstStyle/>
          <a:p>
            <a:pPr fontAlgn="auto">
              <a:spcAft>
                <a:spcPts val="0"/>
              </a:spcAft>
              <a:defRPr/>
            </a:pPr>
            <a:r>
              <a:rPr lang="fr-FR" dirty="0"/>
              <a:t>Le langage XSL-T Fonctions</a:t>
            </a:r>
            <a:endParaRPr lang="en-US" dirty="0"/>
          </a:p>
        </p:txBody>
      </p:sp>
      <p:sp>
        <p:nvSpPr>
          <p:cNvPr id="3" name="Espace réservé du contenu 2">
            <a:extLst>
              <a:ext uri="{FF2B5EF4-FFF2-40B4-BE49-F238E27FC236}">
                <a16:creationId xmlns:a16="http://schemas.microsoft.com/office/drawing/2014/main" id="{73CCE0AD-7ACC-4418-B483-2F42573E0539}"/>
              </a:ext>
            </a:extLst>
          </p:cNvPr>
          <p:cNvSpPr>
            <a:spLocks noGrp="1"/>
          </p:cNvSpPr>
          <p:nvPr>
            <p:ph idx="1"/>
          </p:nvPr>
        </p:nvSpPr>
        <p:spPr>
          <a:xfrm>
            <a:off x="285720" y="1142984"/>
            <a:ext cx="8572560" cy="5286412"/>
          </a:xfrm>
        </p:spPr>
        <p:txBody>
          <a:bodyPr>
            <a:normAutofit fontScale="70000" lnSpcReduction="20000"/>
          </a:bodyPr>
          <a:lstStyle/>
          <a:p>
            <a:pPr fontAlgn="auto">
              <a:spcAft>
                <a:spcPts val="0"/>
              </a:spcAft>
              <a:defRPr/>
            </a:pPr>
            <a:r>
              <a:rPr lang="fr-FR" dirty="0"/>
              <a:t>Les fonctions pour XSLT</a:t>
            </a:r>
          </a:p>
          <a:p>
            <a:pPr lvl="1" fontAlgn="auto">
              <a:spcAft>
                <a:spcPts val="0"/>
              </a:spcAft>
              <a:defRPr/>
            </a:pPr>
            <a:endParaRPr lang="fr-FR" b="1" dirty="0"/>
          </a:p>
          <a:p>
            <a:pPr lvl="1" fontAlgn="auto">
              <a:spcAft>
                <a:spcPts val="0"/>
              </a:spcAft>
              <a:defRPr/>
            </a:pPr>
            <a:r>
              <a:rPr lang="fr-FR" b="1" dirty="0"/>
              <a:t>curent</a:t>
            </a:r>
            <a:r>
              <a:rPr lang="fr-FR" dirty="0"/>
              <a:t>() renvoie le nœud courant</a:t>
            </a:r>
          </a:p>
          <a:p>
            <a:pPr lvl="1" fontAlgn="auto">
              <a:spcAft>
                <a:spcPts val="0"/>
              </a:spcAft>
              <a:defRPr/>
            </a:pPr>
            <a:endParaRPr lang="fr-FR" b="1" dirty="0"/>
          </a:p>
          <a:p>
            <a:pPr lvl="1" fontAlgn="auto">
              <a:spcAft>
                <a:spcPts val="0"/>
              </a:spcAft>
              <a:defRPr/>
            </a:pPr>
            <a:endParaRPr lang="fr-FR" b="1" dirty="0"/>
          </a:p>
          <a:p>
            <a:pPr lvl="1" fontAlgn="auto">
              <a:spcAft>
                <a:spcPts val="0"/>
              </a:spcAft>
              <a:defRPr/>
            </a:pPr>
            <a:r>
              <a:rPr lang="fr-FR" b="1" dirty="0"/>
              <a:t>document</a:t>
            </a:r>
            <a:r>
              <a:rPr lang="fr-FR" dirty="0"/>
              <a:t>(‘doc.xml’[,</a:t>
            </a:r>
            <a:r>
              <a:rPr lang="fr-FR" dirty="0" err="1"/>
              <a:t>NodeSet</a:t>
            </a:r>
            <a:r>
              <a:rPr lang="fr-FR" dirty="0"/>
              <a:t>]) renvoie le nœud racine ou </a:t>
            </a:r>
            <a:r>
              <a:rPr lang="fr-FR" dirty="0" err="1"/>
              <a:t>nodeset</a:t>
            </a:r>
            <a:r>
              <a:rPr lang="fr-FR" dirty="0"/>
              <a:t> du document doc.xml</a:t>
            </a:r>
          </a:p>
          <a:p>
            <a:pPr lvl="1" fontAlgn="auto">
              <a:spcAft>
                <a:spcPts val="0"/>
              </a:spcAft>
              <a:defRPr/>
            </a:pPr>
            <a:endParaRPr lang="fr-FR" dirty="0"/>
          </a:p>
          <a:p>
            <a:pPr lvl="1" fontAlgn="auto">
              <a:spcAft>
                <a:spcPts val="0"/>
              </a:spcAft>
              <a:defRPr/>
            </a:pPr>
            <a:endParaRPr lang="fr-FR" b="1" dirty="0"/>
          </a:p>
          <a:p>
            <a:pPr lvl="1" fontAlgn="auto">
              <a:spcAft>
                <a:spcPts val="0"/>
              </a:spcAft>
              <a:defRPr/>
            </a:pPr>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defRPr/>
            </a:pPr>
            <a:endParaRPr lang="fr-FR" dirty="0"/>
          </a:p>
          <a:p>
            <a:pPr lvl="5">
              <a:defRPr/>
            </a:pPr>
            <a:endParaRPr lang="fr-FR" b="1" dirty="0"/>
          </a:p>
          <a:p>
            <a:pPr lvl="5">
              <a:defRPr/>
            </a:pPr>
            <a:endParaRPr lang="fr-FR" b="1" dirty="0"/>
          </a:p>
          <a:p>
            <a:pPr lvl="5">
              <a:defRPr/>
            </a:pPr>
            <a:endParaRPr lang="fr-FR" b="1" dirty="0"/>
          </a:p>
          <a:p>
            <a:pPr lvl="5">
              <a:defRPr/>
            </a:pPr>
            <a:endParaRPr lang="fr-FR" b="1" dirty="0"/>
          </a:p>
          <a:p>
            <a:pPr lvl="5">
              <a:defRPr/>
            </a:pPr>
            <a:endParaRPr lang="fr-FR" b="1" dirty="0"/>
          </a:p>
          <a:p>
            <a:pPr lvl="5">
              <a:defRPr/>
            </a:pPr>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fontAlgn="auto">
              <a:spcAft>
                <a:spcPts val="0"/>
              </a:spcAft>
              <a:defRPr/>
            </a:pPr>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a:extLst>
              <a:ext uri="{FF2B5EF4-FFF2-40B4-BE49-F238E27FC236}">
                <a16:creationId xmlns:a16="http://schemas.microsoft.com/office/drawing/2014/main" id="{043BD9A6-9BC6-4DA4-B88C-F27F4D755249}"/>
              </a:ext>
            </a:extLst>
          </p:cNvPr>
          <p:cNvSpPr>
            <a:spLocks noGrp="1" noChangeArrowheads="1"/>
          </p:cNvSpPr>
          <p:nvPr>
            <p:ph type="sldNum" sz="quarter" idx="12"/>
          </p:nvPr>
        </p:nvSpPr>
        <p:spPr/>
        <p:txBody>
          <a:bodyPr>
            <a:normAutofit/>
          </a:bodyPr>
          <a:lstStyle/>
          <a:p>
            <a:pPr>
              <a:defRPr/>
            </a:pPr>
            <a:fld id="{5325982B-4ACE-406B-91CB-ED4D79CFE8C1}" type="slidenum">
              <a:rPr lang="fr-FR"/>
              <a:pPr>
                <a:defRPr/>
              </a:pPr>
              <a:t>202</a:t>
            </a:fld>
            <a:endParaRPr lang="fr-FR"/>
          </a:p>
        </p:txBody>
      </p:sp>
      <p:sp>
        <p:nvSpPr>
          <p:cNvPr id="5" name="Rectangle 4">
            <a:extLst>
              <a:ext uri="{FF2B5EF4-FFF2-40B4-BE49-F238E27FC236}">
                <a16:creationId xmlns:a16="http://schemas.microsoft.com/office/drawing/2014/main" id="{0B36BC62-07EF-4B39-9F1E-815251460F65}"/>
              </a:ext>
            </a:extLst>
          </p:cNvPr>
          <p:cNvSpPr/>
          <p:nvPr/>
        </p:nvSpPr>
        <p:spPr>
          <a:xfrm>
            <a:off x="2555776" y="2202248"/>
            <a:ext cx="4176464"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5">
              <a:defRPr/>
            </a:pPr>
            <a:r>
              <a:rPr lang="fr-FR" i="1" dirty="0"/>
              <a:t>&lt;</a:t>
            </a:r>
            <a:r>
              <a:rPr lang="fr-FR" i="1" dirty="0" err="1"/>
              <a:t>xsl:value-of</a:t>
            </a:r>
            <a:r>
              <a:rPr lang="fr-FR" i="1" dirty="0"/>
              <a:t> select="</a:t>
            </a:r>
            <a:r>
              <a:rPr lang="fr-FR" b="1" i="1" dirty="0" err="1"/>
              <a:t>current</a:t>
            </a:r>
            <a:r>
              <a:rPr lang="fr-FR" i="1" dirty="0"/>
              <a:t>()"/&gt;</a:t>
            </a:r>
          </a:p>
        </p:txBody>
      </p:sp>
      <p:sp>
        <p:nvSpPr>
          <p:cNvPr id="6" name="Rectangle 5">
            <a:extLst>
              <a:ext uri="{FF2B5EF4-FFF2-40B4-BE49-F238E27FC236}">
                <a16:creationId xmlns:a16="http://schemas.microsoft.com/office/drawing/2014/main" id="{E4B4D494-0BBA-4694-9498-8D4C8B387B9B}"/>
              </a:ext>
            </a:extLst>
          </p:cNvPr>
          <p:cNvSpPr/>
          <p:nvPr/>
        </p:nvSpPr>
        <p:spPr>
          <a:xfrm>
            <a:off x="1475656" y="3345084"/>
            <a:ext cx="6768752"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5">
              <a:defRPr/>
            </a:pPr>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a:extLst>
              <a:ext uri="{FF2B5EF4-FFF2-40B4-BE49-F238E27FC236}">
                <a16:creationId xmlns:a16="http://schemas.microsoft.com/office/drawing/2014/main" id="{9B36EAF1-AABC-41CB-BB72-02E1B74A87B4}"/>
              </a:ext>
            </a:extLst>
          </p:cNvPr>
          <p:cNvSpPr/>
          <p:nvPr/>
        </p:nvSpPr>
        <p:spPr>
          <a:xfrm>
            <a:off x="1979712" y="4434496"/>
            <a:ext cx="5293568"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5">
              <a:defRPr/>
            </a:pPr>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defRPr/>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defRPr/>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484D79-22B8-4D9D-843A-B77A9D33D6E4}"/>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Le langage XSL-T</a:t>
            </a:r>
            <a:br>
              <a:rPr lang="fr-FR" dirty="0"/>
            </a:br>
            <a:r>
              <a:rPr lang="fr-FR" dirty="0"/>
              <a:t>	 XSL Applications courante</a:t>
            </a:r>
          </a:p>
        </p:txBody>
      </p:sp>
      <p:sp>
        <p:nvSpPr>
          <p:cNvPr id="3" name="Espace réservé du contenu 2">
            <a:extLst>
              <a:ext uri="{FF2B5EF4-FFF2-40B4-BE49-F238E27FC236}">
                <a16:creationId xmlns:a16="http://schemas.microsoft.com/office/drawing/2014/main" id="{71A022AE-C3D7-4886-A51E-DAD1532E88A4}"/>
              </a:ext>
            </a:extLst>
          </p:cNvPr>
          <p:cNvSpPr>
            <a:spLocks noGrp="1"/>
          </p:cNvSpPr>
          <p:nvPr>
            <p:ph idx="1"/>
          </p:nvPr>
        </p:nvSpPr>
        <p:spPr/>
        <p:txBody>
          <a:bodyPr>
            <a:normAutofit fontScale="85000" lnSpcReduction="20000"/>
          </a:bodyPr>
          <a:lstStyle/>
          <a:p>
            <a:pPr fontAlgn="auto">
              <a:spcAft>
                <a:spcPts val="0"/>
              </a:spcAft>
              <a:defRPr/>
            </a:pPr>
            <a:r>
              <a:rPr lang="fr-FR" dirty="0"/>
              <a:t>Il est très courant que plusieurs fichiers xml soient nécessaires au traitement </a:t>
            </a:r>
            <a:r>
              <a:rPr lang="fr-FR" dirty="0" err="1"/>
              <a:t>xsl</a:t>
            </a:r>
            <a:r>
              <a:rPr lang="fr-FR" dirty="0"/>
              <a:t> que vous souhaiterez effectuer. Ex: liste d’éléments faisant référence à des éléments présents sur un autre fichier xml que celui chargé</a:t>
            </a:r>
          </a:p>
          <a:p>
            <a:pPr fontAlgn="auto">
              <a:spcAft>
                <a:spcPts val="0"/>
              </a:spcAft>
              <a:defRPr/>
            </a:pPr>
            <a:endParaRPr lang="fr-FR" dirty="0"/>
          </a:p>
          <a:p>
            <a:pPr fontAlgn="auto">
              <a:spcAft>
                <a:spcPts val="0"/>
              </a:spcAft>
              <a:defRPr/>
            </a:pPr>
            <a:r>
              <a:rPr lang="fr-FR" dirty="0"/>
              <a:t>Pour garder un coté logique a l’appel de transformation nous allons dissocié les données en plusieurs types les fichiers xml :</a:t>
            </a:r>
          </a:p>
          <a:p>
            <a:pPr lvl="3" fontAlgn="auto">
              <a:spcAft>
                <a:spcPts val="0"/>
              </a:spcAft>
              <a:defRPr/>
            </a:pPr>
            <a:r>
              <a:rPr lang="fr-FR" dirty="0"/>
              <a:t>Données référencées</a:t>
            </a:r>
          </a:p>
          <a:p>
            <a:pPr lvl="3" fontAlgn="auto">
              <a:spcAft>
                <a:spcPts val="0"/>
              </a:spcAft>
              <a:defRPr/>
            </a:pPr>
            <a:r>
              <a:rPr lang="fr-FR" dirty="0"/>
              <a:t>Document d’appel unique</a:t>
            </a:r>
          </a:p>
          <a:p>
            <a:pPr lvl="3" fontAlgn="auto">
              <a:spcAft>
                <a:spcPts val="0"/>
              </a:spcAft>
              <a:defRPr/>
            </a:pPr>
            <a:endParaRPr lang="fr-FR" dirty="0"/>
          </a:p>
          <a:p>
            <a:pPr fontAlgn="auto">
              <a:spcAft>
                <a:spcPts val="0"/>
              </a:spcAft>
              <a:defRPr/>
            </a:pPr>
            <a:r>
              <a:rPr lang="fr-FR" dirty="0"/>
              <a:t>Dans le </a:t>
            </a:r>
            <a:r>
              <a:rPr lang="fr-FR" dirty="0" err="1"/>
              <a:t>xsl</a:t>
            </a:r>
            <a:r>
              <a:rPr lang="fr-FR" dirty="0"/>
              <a:t> nous accéderons aux nœuds grâce au document(uriXmlLocation.xml) qui nous place a la racine du document placé à </a:t>
            </a:r>
            <a:r>
              <a:rPr lang="fr-FR" dirty="0" err="1"/>
              <a:t>uriXmlLocation</a:t>
            </a:r>
            <a:endParaRPr lang="fr-FR" dirty="0"/>
          </a:p>
          <a:p>
            <a:pPr fontAlgn="auto">
              <a:spcAft>
                <a:spcPts val="0"/>
              </a:spcAft>
              <a:defRPr/>
            </a:pPr>
            <a:endParaRPr lang="fr-FR" dirty="0"/>
          </a:p>
        </p:txBody>
      </p:sp>
      <p:sp>
        <p:nvSpPr>
          <p:cNvPr id="4" name="Rectangle 13">
            <a:extLst>
              <a:ext uri="{FF2B5EF4-FFF2-40B4-BE49-F238E27FC236}">
                <a16:creationId xmlns:a16="http://schemas.microsoft.com/office/drawing/2014/main" id="{629A9026-6AE6-4A87-9838-51A34EB2AA85}"/>
              </a:ext>
            </a:extLst>
          </p:cNvPr>
          <p:cNvSpPr>
            <a:spLocks noGrp="1" noChangeArrowheads="1"/>
          </p:cNvSpPr>
          <p:nvPr>
            <p:ph type="sldNum" sz="quarter" idx="12"/>
          </p:nvPr>
        </p:nvSpPr>
        <p:spPr/>
        <p:txBody>
          <a:bodyPr>
            <a:normAutofit/>
          </a:bodyPr>
          <a:lstStyle/>
          <a:p>
            <a:pPr>
              <a:defRPr/>
            </a:pPr>
            <a:fld id="{7E8C29B9-51D0-45BF-9C4C-DF3DCA3BEB6A}" type="slidenum">
              <a:rPr lang="fr-FR"/>
              <a:pPr>
                <a:defRPr/>
              </a:pPr>
              <a:t>203</a:t>
            </a:fld>
            <a:endParaRPr lang="fr-F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B0F0BB-A16D-4E87-9489-47D2687DEEEC}"/>
              </a:ext>
            </a:extLst>
          </p:cNvPr>
          <p:cNvSpPr>
            <a:spLocks noGrp="1"/>
          </p:cNvSpPr>
          <p:nvPr>
            <p:ph type="title"/>
          </p:nvPr>
        </p:nvSpPr>
        <p:spPr>
          <a:xfrm>
            <a:off x="0" y="142852"/>
            <a:ext cx="9144000" cy="785818"/>
          </a:xfrm>
        </p:spPr>
        <p:txBody>
          <a:bodyPr/>
          <a:lstStyle/>
          <a:p>
            <a:pPr fontAlgn="auto">
              <a:spcAft>
                <a:spcPts val="0"/>
              </a:spcAft>
              <a:defRPr/>
            </a:pPr>
            <a:r>
              <a:rPr lang="fr-FR" sz="3600" dirty="0"/>
              <a:t>Le langage XSL-T</a:t>
            </a:r>
            <a:br>
              <a:rPr lang="fr-FR" sz="3600" dirty="0"/>
            </a:br>
            <a:r>
              <a:rPr lang="fr-FR" sz="2400" dirty="0"/>
              <a:t>	</a:t>
            </a:r>
            <a:r>
              <a:rPr lang="fr-FR" sz="2000" dirty="0"/>
              <a:t>XSL Applications courante conversion de base</a:t>
            </a:r>
            <a:endParaRPr lang="fr-FR" sz="3600" dirty="0"/>
          </a:p>
        </p:txBody>
      </p:sp>
      <p:sp>
        <p:nvSpPr>
          <p:cNvPr id="3" name="Espace réservé du contenu 2">
            <a:extLst>
              <a:ext uri="{FF2B5EF4-FFF2-40B4-BE49-F238E27FC236}">
                <a16:creationId xmlns:a16="http://schemas.microsoft.com/office/drawing/2014/main" id="{45C25B4E-0A80-46D1-B5F1-5D17CCDAADAF}"/>
              </a:ext>
            </a:extLst>
          </p:cNvPr>
          <p:cNvSpPr>
            <a:spLocks noGrp="1"/>
          </p:cNvSpPr>
          <p:nvPr>
            <p:ph idx="1"/>
          </p:nvPr>
        </p:nvSpPr>
        <p:spPr/>
        <p:txBody>
          <a:bodyPr>
            <a:normAutofit fontScale="92500" lnSpcReduction="10000"/>
          </a:bodyPr>
          <a:lstStyle/>
          <a:p>
            <a:pPr fontAlgn="auto">
              <a:spcAft>
                <a:spcPts val="0"/>
              </a:spcAft>
              <a:defRPr/>
            </a:pPr>
            <a:r>
              <a:rPr lang="fr-FR" dirty="0"/>
              <a:t>Transformation de structure xml</a:t>
            </a:r>
            <a:r>
              <a:rPr lang="fr-FR" dirty="0">
                <a:sym typeface="Wingdings" pitchFamily="2" charset="2"/>
              </a:rPr>
              <a:t>rss</a:t>
            </a:r>
          </a:p>
          <a:p>
            <a:pPr fontAlgn="auto">
              <a:spcAft>
                <a:spcPts val="0"/>
              </a:spcAft>
              <a:defRPr/>
            </a:pPr>
            <a:endParaRPr lang="fr-FR" dirty="0">
              <a:sym typeface="Wingdings" pitchFamily="2" charset="2"/>
            </a:endParaRPr>
          </a:p>
          <a:p>
            <a:pPr fontAlgn="auto">
              <a:spcAft>
                <a:spcPts val="0"/>
              </a:spcAft>
              <a:defRPr/>
            </a:pPr>
            <a:r>
              <a:rPr lang="fr-FR" dirty="0">
                <a:sym typeface="Wingdings" pitchFamily="2" charset="2"/>
              </a:rPr>
              <a:t>Imaginons 2 bases de données contenant les mêmes données mais avec une structure différente, auxquelles nous voulons permettre l’intégration par xml des données de l’un vers l’autre et inversement.</a:t>
            </a:r>
          </a:p>
          <a:p>
            <a:pPr fontAlgn="auto">
              <a:spcAft>
                <a:spcPts val="0"/>
              </a:spcAft>
              <a:defRPr/>
            </a:pPr>
            <a:endParaRPr lang="fr-FR" dirty="0">
              <a:sym typeface="Wingdings" pitchFamily="2" charset="2"/>
            </a:endParaRPr>
          </a:p>
          <a:p>
            <a:pPr fontAlgn="auto">
              <a:spcAft>
                <a:spcPts val="0"/>
              </a:spcAft>
              <a:defRPr/>
            </a:pPr>
            <a:r>
              <a:rPr lang="fr-FR" dirty="0">
                <a:sym typeface="Wingdings" pitchFamily="2" charset="2"/>
              </a:rPr>
              <a:t>Les balises suivantes remplissent cette mission </a:t>
            </a:r>
          </a:p>
          <a:p>
            <a:pPr lvl="2" fontAlgn="auto">
              <a:spcAft>
                <a:spcPts val="0"/>
              </a:spcAft>
              <a:defRPr/>
            </a:pPr>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fontAlgn="auto">
              <a:spcAft>
                <a:spcPts val="0"/>
              </a:spcAft>
              <a:defRPr/>
            </a:pPr>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a:extLst>
              <a:ext uri="{FF2B5EF4-FFF2-40B4-BE49-F238E27FC236}">
                <a16:creationId xmlns:a16="http://schemas.microsoft.com/office/drawing/2014/main" id="{327858F4-5BAD-4B16-9FA9-B4A3C21F4729}"/>
              </a:ext>
            </a:extLst>
          </p:cNvPr>
          <p:cNvSpPr>
            <a:spLocks noGrp="1"/>
          </p:cNvSpPr>
          <p:nvPr>
            <p:ph type="sldNum" sz="quarter" idx="12"/>
          </p:nvPr>
        </p:nvSpPr>
        <p:spPr/>
        <p:txBody>
          <a:bodyPr/>
          <a:lstStyle/>
          <a:p>
            <a:pPr>
              <a:defRPr/>
            </a:pPr>
            <a:fld id="{054FE32C-3639-4693-B309-E88DC038932D}" type="slidenum">
              <a:rPr lang="fr-FR"/>
              <a:pPr>
                <a:defRPr/>
              </a:pPr>
              <a:t>204</a:t>
            </a:fld>
            <a:endParaRPr lang="fr-F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a:extLst>
              <a:ext uri="{FF2B5EF4-FFF2-40B4-BE49-F238E27FC236}">
                <a16:creationId xmlns:a16="http://schemas.microsoft.com/office/drawing/2014/main" id="{03A61C61-CD0A-4218-B6C6-EE79578BD05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 langage XSL-T</a:t>
            </a:r>
          </a:p>
        </p:txBody>
      </p:sp>
      <p:sp>
        <p:nvSpPr>
          <p:cNvPr id="156676" name="Rectangle 3">
            <a:extLst>
              <a:ext uri="{FF2B5EF4-FFF2-40B4-BE49-F238E27FC236}">
                <a16:creationId xmlns:a16="http://schemas.microsoft.com/office/drawing/2014/main" id="{2FDECC2B-704B-4FDA-8E49-0CD135F228A8}"/>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On peut aussi utiliser XSL-T pour générer des XSD dynamiques (règles dynamiques selon le contenu)</a:t>
            </a:r>
          </a:p>
          <a:p>
            <a:pPr lvl="1" fontAlgn="auto">
              <a:spcAft>
                <a:spcPts val="0"/>
              </a:spcAft>
              <a:defRPr/>
            </a:pPr>
            <a:endParaRPr lang="fr-FR" dirty="0"/>
          </a:p>
          <a:p>
            <a:pPr lvl="1" fontAlgn="auto">
              <a:spcAft>
                <a:spcPts val="0"/>
              </a:spcAft>
              <a:defRPr/>
            </a:pPr>
            <a:endParaRPr lang="fr-FR" dirty="0"/>
          </a:p>
          <a:p>
            <a:pPr fontAlgn="auto">
              <a:spcAft>
                <a:spcPts val="0"/>
              </a:spcAft>
              <a:defRPr/>
            </a:pPr>
            <a:r>
              <a:rPr lang="fr-FR" dirty="0"/>
              <a:t>Les modèles de contenu extensible</a:t>
            </a:r>
          </a:p>
          <a:p>
            <a:pPr lvl="1" fontAlgn="auto">
              <a:spcAft>
                <a:spcPts val="0"/>
              </a:spcAft>
              <a:defRPr/>
            </a:pPr>
            <a:r>
              <a:rPr lang="fr-FR" dirty="0"/>
              <a:t> il existe des design patterns pour les schémas classiques et des catalogues, mais aussi des modèles de contenu extensibles (en XSL-T ou via un </a:t>
            </a:r>
            <a:r>
              <a:rPr lang="fr-FR" dirty="0" err="1"/>
              <a:t>Schematron</a:t>
            </a:r>
            <a:r>
              <a:rPr lang="fr-FR" dirty="0"/>
              <a:t>)</a:t>
            </a:r>
          </a:p>
          <a:p>
            <a:pPr lvl="1" fontAlgn="auto">
              <a:spcAft>
                <a:spcPts val="0"/>
              </a:spcAft>
              <a:defRPr/>
            </a:pPr>
            <a:endParaRPr lang="fr-FR" dirty="0"/>
          </a:p>
          <a:p>
            <a:pPr lvl="1" fontAlgn="auto">
              <a:spcAft>
                <a:spcPts val="0"/>
              </a:spcAft>
              <a:defRPr/>
            </a:pPr>
            <a:endParaRPr lang="fr-FR" dirty="0"/>
          </a:p>
          <a:p>
            <a:pPr fontAlgn="auto">
              <a:spcAft>
                <a:spcPts val="0"/>
              </a:spcAft>
              <a:defRPr/>
            </a:pPr>
            <a:r>
              <a:rPr lang="fr-FR" dirty="0"/>
              <a:t>Étendre un schéma XML à l'aide d'un </a:t>
            </a:r>
            <a:r>
              <a:rPr lang="fr-FR" dirty="0" err="1"/>
              <a:t>Schematron</a:t>
            </a:r>
            <a:r>
              <a:rPr lang="fr-FR" dirty="0"/>
              <a:t>*</a:t>
            </a:r>
          </a:p>
          <a:p>
            <a:pPr lvl="1" fontAlgn="auto">
              <a:spcAft>
                <a:spcPts val="0"/>
              </a:spcAft>
              <a:defRPr/>
            </a:pPr>
            <a:r>
              <a:rPr lang="fr-FR" dirty="0"/>
              <a:t> </a:t>
            </a:r>
            <a:r>
              <a:rPr lang="fr-FR" dirty="0" err="1"/>
              <a:t>Schematron</a:t>
            </a:r>
            <a:r>
              <a:rPr lang="fr-FR" dirty="0"/>
              <a:t> : langage permettant d’effectuer des assertions concernant la validité d’un document XML à l’aide des expressions XPath</a:t>
            </a:r>
          </a:p>
          <a:p>
            <a:pPr lvl="1" fontAlgn="auto">
              <a:spcAft>
                <a:spcPts val="0"/>
              </a:spcAft>
              <a:defRPr/>
            </a:pPr>
            <a:r>
              <a:rPr lang="fr-FR" dirty="0"/>
              <a:t> Inconvénients : le </a:t>
            </a:r>
            <a:r>
              <a:rPr lang="fr-FR" dirty="0" err="1"/>
              <a:t>Schematron</a:t>
            </a:r>
            <a:r>
              <a:rPr lang="fr-FR" dirty="0"/>
              <a:t> rend la spécification de la structure d’un document XML difficile à lire et à gérer</a:t>
            </a:r>
          </a:p>
        </p:txBody>
      </p:sp>
      <p:sp>
        <p:nvSpPr>
          <p:cNvPr id="6" name="Rectangle 13">
            <a:extLst>
              <a:ext uri="{FF2B5EF4-FFF2-40B4-BE49-F238E27FC236}">
                <a16:creationId xmlns:a16="http://schemas.microsoft.com/office/drawing/2014/main" id="{4D251002-13CB-4182-AC40-75DFFD1335A1}"/>
              </a:ext>
            </a:extLst>
          </p:cNvPr>
          <p:cNvSpPr>
            <a:spLocks noGrp="1" noChangeArrowheads="1"/>
          </p:cNvSpPr>
          <p:nvPr>
            <p:ph type="sldNum" sz="quarter" idx="12"/>
          </p:nvPr>
        </p:nvSpPr>
        <p:spPr/>
        <p:txBody>
          <a:bodyPr>
            <a:normAutofit/>
          </a:bodyPr>
          <a:lstStyle/>
          <a:p>
            <a:pPr>
              <a:defRPr/>
            </a:pPr>
            <a:fld id="{16034E1E-90A1-4A39-8419-3505823379E1}" type="slidenum">
              <a:rPr lang="fr-FR"/>
              <a:pPr>
                <a:defRPr/>
              </a:pPr>
              <a:t>205</a:t>
            </a:fld>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a:extLst>
              <a:ext uri="{FF2B5EF4-FFF2-40B4-BE49-F238E27FC236}">
                <a16:creationId xmlns:a16="http://schemas.microsoft.com/office/drawing/2014/main" id="{CE4DBAC1-6BDC-4356-8A3E-991A0609099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Exploitation XML Côté client</a:t>
            </a:r>
          </a:p>
        </p:txBody>
      </p:sp>
      <p:sp>
        <p:nvSpPr>
          <p:cNvPr id="154628" name="Rectangle 3">
            <a:extLst>
              <a:ext uri="{FF2B5EF4-FFF2-40B4-BE49-F238E27FC236}">
                <a16:creationId xmlns:a16="http://schemas.microsoft.com/office/drawing/2014/main" id="{1B87C6D3-5FC8-4CA0-B01B-D43D558B8499}"/>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Visualisation dynamique côté client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passe ensuite le xml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dirty="0">
                <a:ea typeface="MS Mincho" pitchFamily="49" charset="-128"/>
              </a:rPr>
              <a:t>) </a:t>
            </a:r>
          </a:p>
          <a:p>
            <a:pPr lvl="2" fontAlgn="auto">
              <a:spcAft>
                <a:spcPts val="0"/>
              </a:spcAft>
              <a:defRPr/>
            </a:pPr>
            <a:endParaRPr lang="fr-FR" dirty="0">
              <a:ea typeface="MS Mincho" pitchFamily="49" charset="-128"/>
            </a:endParaRPr>
          </a:p>
          <a:p>
            <a:pPr lvl="2" fontAlgn="auto">
              <a:spcAft>
                <a:spcPts val="0"/>
              </a:spcAft>
              <a:defRPr/>
            </a:pPr>
            <a:r>
              <a:rPr lang="fr-FR" dirty="0">
                <a:ea typeface="MS Mincho" pitchFamily="49" charset="-128"/>
              </a:rPr>
              <a:t>et on affecte le DOM avec </a:t>
            </a:r>
          </a:p>
        </p:txBody>
      </p:sp>
      <p:sp>
        <p:nvSpPr>
          <p:cNvPr id="6" name="Rectangle 13">
            <a:extLst>
              <a:ext uri="{FF2B5EF4-FFF2-40B4-BE49-F238E27FC236}">
                <a16:creationId xmlns:a16="http://schemas.microsoft.com/office/drawing/2014/main" id="{97E13E2D-0D8F-40DB-B0C4-F9B3536C3214}"/>
              </a:ext>
            </a:extLst>
          </p:cNvPr>
          <p:cNvSpPr>
            <a:spLocks noGrp="1" noChangeArrowheads="1"/>
          </p:cNvSpPr>
          <p:nvPr>
            <p:ph type="sldNum" sz="quarter" idx="12"/>
          </p:nvPr>
        </p:nvSpPr>
        <p:spPr/>
        <p:txBody>
          <a:bodyPr>
            <a:normAutofit/>
          </a:bodyPr>
          <a:lstStyle/>
          <a:p>
            <a:pPr>
              <a:defRPr/>
            </a:pPr>
            <a:fld id="{C242C1A5-5710-4227-B41A-0866961BD4DB}" type="slidenum">
              <a:rPr lang="fr-FR"/>
              <a:pPr>
                <a:defRPr/>
              </a:pPr>
              <a:t>206</a:t>
            </a:fld>
            <a:endParaRPr lang="fr-FR"/>
          </a:p>
        </p:txBody>
      </p:sp>
      <p:sp>
        <p:nvSpPr>
          <p:cNvPr id="5" name="ZoneTexte 4">
            <a:extLst>
              <a:ext uri="{FF2B5EF4-FFF2-40B4-BE49-F238E27FC236}">
                <a16:creationId xmlns:a16="http://schemas.microsoft.com/office/drawing/2014/main" id="{09E98B39-0757-4DC4-AD84-857BF30EFF7C}"/>
              </a:ext>
            </a:extLst>
          </p:cNvPr>
          <p:cNvSpPr txBox="1"/>
          <p:nvPr/>
        </p:nvSpPr>
        <p:spPr>
          <a:xfrm>
            <a:off x="373063" y="3357563"/>
            <a:ext cx="8520112" cy="107791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eaLnBrk="1" fontAlgn="auto" hangingPunct="1">
              <a:spcBef>
                <a:spcPts val="0"/>
              </a:spcBef>
              <a:spcAft>
                <a:spcPts val="0"/>
              </a:spcAft>
              <a:defRPr/>
            </a:pPr>
            <a:r>
              <a:rPr lang="fr-FR" sz="1600" i="1" dirty="0">
                <a:ea typeface="MS Mincho" pitchFamily="49" charset="-128"/>
              </a:rPr>
              <a:t>xml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pPr eaLnBrk="1" fontAlgn="auto" hangingPunct="1">
              <a:spcBef>
                <a:spcPts val="0"/>
              </a:spcBef>
              <a:spcAft>
                <a:spcPts val="0"/>
              </a:spcAft>
              <a:defRPr/>
            </a:pPr>
            <a:r>
              <a:rPr lang="fr-FR" sz="1600" dirty="0">
                <a:ea typeface="MS Mincho" pitchFamily="49" charset="-128"/>
              </a:rPr>
              <a:t>        // sous MSIE, soit :</a:t>
            </a:r>
            <a:br>
              <a:rPr lang="fr-FR" sz="1600" dirty="0">
                <a:ea typeface="MS Mincho" pitchFamily="49" charset="-128"/>
              </a:rPr>
            </a:br>
            <a:r>
              <a:rPr lang="fr-FR" sz="1600" i="1" dirty="0">
                <a:ea typeface="MS Mincho" pitchFamily="49" charset="-128"/>
              </a:rPr>
              <a:t>xml = </a:t>
            </a:r>
            <a:r>
              <a:rPr lang="fr-FR" sz="1600" i="1" dirty="0" err="1">
                <a:ea typeface="MS Mincho" pitchFamily="49" charset="-128"/>
              </a:rPr>
              <a:t>document.implementation.createDocument</a:t>
            </a:r>
            <a:r>
              <a:rPr lang="fr-FR" sz="1600" i="1" dirty="0">
                <a:ea typeface="MS Mincho" pitchFamily="49" charset="-128"/>
              </a:rPr>
              <a:t>('','',</a:t>
            </a:r>
            <a:r>
              <a:rPr lang="fr-FR" sz="1600" b="1" i="1" dirty="0">
                <a:ea typeface="MS Mincho" pitchFamily="49" charset="-128"/>
              </a:rPr>
              <a:t>null</a:t>
            </a:r>
            <a:r>
              <a:rPr lang="fr-FR" sz="1600" i="1" dirty="0">
                <a:ea typeface="MS Mincho" pitchFamily="49" charset="-128"/>
              </a:rPr>
              <a:t>); </a:t>
            </a:r>
          </a:p>
          <a:p>
            <a:pPr eaLnBrk="1" fontAlgn="auto" hangingPunct="1">
              <a:spcBef>
                <a:spcPts val="0"/>
              </a:spcBef>
              <a:spcAft>
                <a:spcPts val="0"/>
              </a:spcAft>
              <a:defRPr/>
            </a:pPr>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a:extLst>
              <a:ext uri="{FF2B5EF4-FFF2-40B4-BE49-F238E27FC236}">
                <a16:creationId xmlns:a16="http://schemas.microsoft.com/office/drawing/2014/main" id="{84E1C8B4-D390-4B7C-B1ED-CFF4B2121194}"/>
              </a:ext>
            </a:extLst>
          </p:cNvPr>
          <p:cNvSpPr/>
          <p:nvPr/>
        </p:nvSpPr>
        <p:spPr>
          <a:xfrm>
            <a:off x="971550" y="5229225"/>
            <a:ext cx="7561263" cy="147796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361950" lvl="2" eaLnBrk="1" fontAlgn="auto" hangingPunct="1">
              <a:spcBef>
                <a:spcPts val="0"/>
              </a:spcBef>
              <a:spcAft>
                <a:spcPts val="0"/>
              </a:spcAft>
              <a:defRPr/>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xml, documen</a:t>
            </a:r>
            <a:r>
              <a:rPr lang="fr-FR" dirty="0">
                <a:ea typeface="MS Mincho" pitchFamily="49" charset="-128"/>
              </a:rPr>
              <a:t>t); //et… </a:t>
            </a:r>
          </a:p>
          <a:p>
            <a:pPr marL="361950" lvl="2" eaLnBrk="1" fontAlgn="auto" hangingPunct="1">
              <a:spcBef>
                <a:spcPts val="0"/>
              </a:spcBef>
              <a:spcAft>
                <a:spcPts val="0"/>
              </a:spcAft>
              <a:defRPr/>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a:extLst>
              <a:ext uri="{FF2B5EF4-FFF2-40B4-BE49-F238E27FC236}">
                <a16:creationId xmlns:a16="http://schemas.microsoft.com/office/drawing/2014/main" id="{5B173F95-5A30-475E-A233-919B182225C7}"/>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Exploitation XML Côté client</a:t>
            </a:r>
          </a:p>
        </p:txBody>
      </p:sp>
      <p:sp>
        <p:nvSpPr>
          <p:cNvPr id="432133" name="Rectangle 3">
            <a:extLst>
              <a:ext uri="{FF2B5EF4-FFF2-40B4-BE49-F238E27FC236}">
                <a16:creationId xmlns:a16="http://schemas.microsoft.com/office/drawing/2014/main" id="{5433976C-721E-4C8A-8578-8440A2A8827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Xsltjs (avec ou sans jQuery)</a:t>
            </a:r>
          </a:p>
          <a:p>
            <a:pPr lvl="1"/>
            <a:r>
              <a:rPr lang="fr-FR" altLang="fr-FR">
                <a:ea typeface="MS Mincho" panose="020B0400000000000000" pitchFamily="49" charset="-128"/>
              </a:rPr>
              <a:t>Facile a intégrer, java</a:t>
            </a:r>
          </a:p>
          <a:p>
            <a:pPr lvl="1"/>
            <a:r>
              <a:rPr lang="fr-FR" altLang="fr-FR">
                <a:ea typeface="MS Mincho" panose="020B0400000000000000" pitchFamily="49" charset="-128"/>
              </a:rPr>
              <a:t>Transformation dans le navigateur</a:t>
            </a:r>
          </a:p>
          <a:p>
            <a:pPr lvl="1"/>
            <a:r>
              <a:rPr lang="fr-FR" altLang="fr-FR">
                <a:ea typeface="MS Mincho" panose="020B0400000000000000" pitchFamily="49" charset="-128"/>
              </a:rPr>
              <a:t>Prise en charge :</a:t>
            </a:r>
          </a:p>
          <a:p>
            <a:pPr lvl="2"/>
            <a:r>
              <a:rPr lang="en-US" altLang="fr-FR"/>
              <a:t>Mozilla 0.9.4+, Ms IE 5+(6+ si jQuery plugin), Opera 9+, Safari 3+</a:t>
            </a:r>
          </a:p>
          <a:p>
            <a:pPr lvl="1"/>
            <a:endParaRPr lang="fr-FR" altLang="fr-FR">
              <a:ea typeface="MS Mincho" panose="020B0400000000000000" pitchFamily="49" charset="-128"/>
            </a:endParaRPr>
          </a:p>
        </p:txBody>
      </p:sp>
      <p:sp>
        <p:nvSpPr>
          <p:cNvPr id="6" name="Rectangle 13">
            <a:extLst>
              <a:ext uri="{FF2B5EF4-FFF2-40B4-BE49-F238E27FC236}">
                <a16:creationId xmlns:a16="http://schemas.microsoft.com/office/drawing/2014/main" id="{56AEF438-0D1F-40DF-8632-E69519E8947D}"/>
              </a:ext>
            </a:extLst>
          </p:cNvPr>
          <p:cNvSpPr>
            <a:spLocks noGrp="1" noChangeArrowheads="1"/>
          </p:cNvSpPr>
          <p:nvPr>
            <p:ph type="sldNum" sz="quarter" idx="12"/>
          </p:nvPr>
        </p:nvSpPr>
        <p:spPr/>
        <p:txBody>
          <a:bodyPr>
            <a:normAutofit/>
          </a:bodyPr>
          <a:lstStyle/>
          <a:p>
            <a:pPr>
              <a:defRPr/>
            </a:pPr>
            <a:fld id="{89088C2F-8510-4343-9E25-E89149F3DDB1}" type="slidenum">
              <a:rPr lang="fr-FR"/>
              <a:pPr>
                <a:defRPr/>
              </a:pPr>
              <a:t>207</a:t>
            </a:fld>
            <a:endParaRPr lang="fr-FR"/>
          </a:p>
        </p:txBody>
      </p:sp>
      <p:sp>
        <p:nvSpPr>
          <p:cNvPr id="2049" name="Rectangle 1">
            <a:extLst>
              <a:ext uri="{FF2B5EF4-FFF2-40B4-BE49-F238E27FC236}">
                <a16:creationId xmlns:a16="http://schemas.microsoft.com/office/drawing/2014/main" id="{0CA53134-742D-4D3B-8553-D4269F0E9D69}"/>
              </a:ext>
            </a:extLst>
          </p:cNvPr>
          <p:cNvSpPr>
            <a:spLocks noChangeArrowheads="1"/>
          </p:cNvSpPr>
          <p:nvPr/>
        </p:nvSpPr>
        <p:spPr bwMode="auto">
          <a:xfrm>
            <a:off x="1331913" y="4437063"/>
            <a:ext cx="6732587" cy="2133600"/>
          </a:xfrm>
          <a:prstGeom prst="rect">
            <a:avLst/>
          </a:prstGeom>
          <a:ln>
            <a:headEnd/>
            <a:tailEnd/>
          </a:ln>
        </p:spPr>
        <p:style>
          <a:lnRef idx="1">
            <a:schemeClr val="dk1"/>
          </a:lnRef>
          <a:fillRef idx="2">
            <a:schemeClr val="dk1"/>
          </a:fillRef>
          <a:effectRef idx="1">
            <a:schemeClr val="dk1"/>
          </a:effectRef>
          <a:fontRef idx="minor">
            <a:schemeClr val="dk1"/>
          </a:fontRef>
        </p:style>
        <p:txBody>
          <a:bodyPr lIns="0" tIns="0" rIns="0" bIns="253920" anchor="ctr">
            <a:spAutoFit/>
          </a:bodyPr>
          <a:lstStyle/>
          <a:p>
            <a:pPr eaLnBrk="1" hangingPunct="1">
              <a:defRPr/>
            </a:pPr>
            <a:r>
              <a:rPr lang="fr-FR" sz="1200" b="1" u="sng" dirty="0">
                <a:solidFill>
                  <a:srgbClr val="666600"/>
                </a:solidFill>
                <a:cs typeface="Arial" pitchFamily="34" charset="0"/>
              </a:rPr>
              <a:t>Code html / jQuery :</a:t>
            </a:r>
          </a:p>
          <a:p>
            <a:pPr eaLnBrk="1" hangingPunct="1">
              <a:defRPr/>
            </a:pPr>
            <a:endParaRPr lang="fr-FR" sz="1000" dirty="0">
              <a:solidFill>
                <a:srgbClr val="666600"/>
              </a:solidFill>
              <a:latin typeface="mono-space"/>
              <a:cs typeface="Arial" pitchFamily="34" charset="0"/>
            </a:endParaRPr>
          </a:p>
          <a:p>
            <a:pPr eaLnBrk="1" hangingPunct="1">
              <a:defRPr/>
            </a:pPr>
            <a:r>
              <a:rPr lang="fr-FR" sz="1600" dirty="0">
                <a:solidFill>
                  <a:srgbClr val="666600"/>
                </a:solidFill>
                <a:latin typeface="mono-space"/>
                <a:cs typeface="Arial" pitchFamily="34" charset="0"/>
              </a:rPr>
              <a:t>  &lt;</a:t>
            </a:r>
            <a:r>
              <a:rPr lang="fr-FR" sz="1600" dirty="0" err="1">
                <a:solidFill>
                  <a:srgbClr val="000088"/>
                </a:solidFill>
                <a:latin typeface="mono-space"/>
                <a:cs typeface="Arial" pitchFamily="34" charset="0"/>
              </a:rPr>
              <a:t>div</a:t>
            </a:r>
            <a:r>
              <a:rPr lang="fr-FR" sz="1600" dirty="0">
                <a:solidFill>
                  <a:srgbClr val="000000"/>
                </a:solidFill>
                <a:latin typeface="mono-space"/>
                <a:cs typeface="Arial" pitchFamily="34" charset="0"/>
              </a:rPr>
              <a:t> </a:t>
            </a:r>
            <a:r>
              <a:rPr lang="fr-FR" sz="1600" dirty="0">
                <a:solidFill>
                  <a:srgbClr val="000088"/>
                </a:solidFill>
                <a:latin typeface="mono-space"/>
                <a:cs typeface="Arial" pitchFamily="34" charset="0"/>
              </a:rPr>
              <a:t>id</a:t>
            </a:r>
            <a:r>
              <a:rPr lang="fr-FR" sz="1600" dirty="0">
                <a:solidFill>
                  <a:srgbClr val="666600"/>
                </a:solidFill>
                <a:latin typeface="mono-space"/>
                <a:cs typeface="Arial" pitchFamily="34" charset="0"/>
              </a:rPr>
              <a:t>=</a:t>
            </a:r>
            <a:r>
              <a:rPr lang="fr-FR" sz="1600" dirty="0">
                <a:solidFill>
                  <a:srgbClr val="008800"/>
                </a:solidFill>
                <a:latin typeface="mono-space"/>
                <a:cs typeface="Arial" pitchFamily="34" charset="0"/>
              </a:rPr>
              <a:t>"</a:t>
            </a:r>
            <a:r>
              <a:rPr lang="fr-FR" sz="1600" dirty="0" err="1">
                <a:solidFill>
                  <a:srgbClr val="008800"/>
                </a:solidFill>
                <a:latin typeface="mono-space"/>
                <a:cs typeface="Arial" pitchFamily="34" charset="0"/>
              </a:rPr>
              <a:t>transformResult</a:t>
            </a:r>
            <a:r>
              <a:rPr lang="fr-FR" sz="1600" dirty="0">
                <a:solidFill>
                  <a:srgbClr val="008800"/>
                </a:solidFill>
                <a:latin typeface="mono-space"/>
                <a:cs typeface="Arial" pitchFamily="34" charset="0"/>
              </a:rPr>
              <a:t>"</a:t>
            </a:r>
            <a:r>
              <a:rPr lang="fr-FR" sz="1600" dirty="0">
                <a:solidFill>
                  <a:srgbClr val="666600"/>
                </a:solidFill>
                <a:latin typeface="mono-space"/>
                <a:cs typeface="Arial" pitchFamily="34" charset="0"/>
              </a:rPr>
              <a:t>&gt;&lt;/</a:t>
            </a:r>
            <a:r>
              <a:rPr lang="fr-FR" sz="1600" dirty="0" err="1">
                <a:solidFill>
                  <a:srgbClr val="000088"/>
                </a:solidFill>
                <a:latin typeface="mono-space"/>
                <a:cs typeface="Arial" pitchFamily="34" charset="0"/>
              </a:rPr>
              <a:t>div</a:t>
            </a:r>
            <a:r>
              <a:rPr lang="fr-FR" sz="1600" dirty="0">
                <a:solidFill>
                  <a:srgbClr val="666600"/>
                </a:solidFill>
                <a:latin typeface="mono-space"/>
                <a:cs typeface="Arial" pitchFamily="34" charset="0"/>
              </a:rPr>
              <a:t>&gt;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&lt;</a:t>
            </a:r>
            <a:r>
              <a:rPr lang="fr-FR" sz="1600" dirty="0">
                <a:solidFill>
                  <a:srgbClr val="000088"/>
                </a:solidFill>
                <a:latin typeface="mono-space"/>
                <a:cs typeface="Arial" pitchFamily="34" charset="0"/>
              </a:rPr>
              <a:t>script</a:t>
            </a:r>
            <a:r>
              <a:rPr lang="fr-FR" sz="1600" dirty="0">
                <a:solidFill>
                  <a:srgbClr val="000000"/>
                </a:solidFill>
                <a:latin typeface="mono-space"/>
                <a:cs typeface="Arial" pitchFamily="34" charset="0"/>
              </a:rPr>
              <a:t> </a:t>
            </a:r>
            <a:r>
              <a:rPr lang="fr-FR" sz="1600" dirty="0">
                <a:solidFill>
                  <a:srgbClr val="000088"/>
                </a:solidFill>
                <a:latin typeface="mono-space"/>
                <a:cs typeface="Arial" pitchFamily="34" charset="0"/>
              </a:rPr>
              <a:t>type</a:t>
            </a:r>
            <a:r>
              <a:rPr lang="fr-FR" sz="1600" dirty="0">
                <a:solidFill>
                  <a:srgbClr val="666600"/>
                </a:solidFill>
                <a:latin typeface="mono-space"/>
                <a:cs typeface="Arial" pitchFamily="34" charset="0"/>
              </a:rPr>
              <a:t>=</a:t>
            </a:r>
            <a:r>
              <a:rPr lang="fr-FR" sz="1600" dirty="0">
                <a:solidFill>
                  <a:srgbClr val="008800"/>
                </a:solidFill>
                <a:latin typeface="mono-space"/>
                <a:cs typeface="Arial" pitchFamily="34" charset="0"/>
              </a:rPr>
              <a:t>"</a:t>
            </a:r>
            <a:r>
              <a:rPr lang="fr-FR" sz="1600" dirty="0" err="1">
                <a:solidFill>
                  <a:srgbClr val="008800"/>
                </a:solidFill>
                <a:latin typeface="mono-space"/>
                <a:cs typeface="Arial" pitchFamily="34" charset="0"/>
              </a:rPr>
              <a:t>text</a:t>
            </a:r>
            <a:r>
              <a:rPr lang="fr-FR" sz="1600" dirty="0">
                <a:solidFill>
                  <a:srgbClr val="008800"/>
                </a:solidFill>
                <a:latin typeface="mono-space"/>
                <a:cs typeface="Arial" pitchFamily="34" charset="0"/>
              </a:rPr>
              <a:t>/</a:t>
            </a:r>
            <a:r>
              <a:rPr lang="fr-FR" sz="1600" dirty="0" err="1">
                <a:solidFill>
                  <a:srgbClr val="008800"/>
                </a:solidFill>
                <a:latin typeface="mono-space"/>
                <a:cs typeface="Arial" pitchFamily="34" charset="0"/>
              </a:rPr>
              <a:t>javascript</a:t>
            </a:r>
            <a:r>
              <a:rPr lang="fr-FR" sz="1600" dirty="0">
                <a:solidFill>
                  <a:srgbClr val="008800"/>
                </a:solidFill>
                <a:latin typeface="mono-space"/>
                <a:cs typeface="Arial" pitchFamily="34" charset="0"/>
              </a:rPr>
              <a:t>"</a:t>
            </a:r>
            <a:r>
              <a:rPr lang="fr-FR" sz="1600" dirty="0">
                <a:solidFill>
                  <a:srgbClr val="666600"/>
                </a:solidFill>
                <a:latin typeface="mono-space"/>
                <a:cs typeface="Arial" pitchFamily="34" charset="0"/>
              </a:rPr>
              <a:t>&gt;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r>
              <a:rPr lang="fr-FR" sz="1600" b="1" dirty="0" err="1">
                <a:solidFill>
                  <a:srgbClr val="7F0055"/>
                </a:solidFill>
                <a:latin typeface="mono-space"/>
                <a:cs typeface="Arial" pitchFamily="34" charset="0"/>
              </a:rPr>
              <a:t>function</a:t>
            </a:r>
            <a:r>
              <a:rPr lang="fr-FR" sz="1600" dirty="0">
                <a:solidFill>
                  <a:srgbClr val="666600"/>
                </a:solidFill>
                <a:latin typeface="mono-space"/>
                <a:cs typeface="Arial" pitchFamily="34" charset="0"/>
              </a:rPr>
              <a:t>()</a:t>
            </a: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r>
              <a:rPr lang="fr-FR" sz="1600" dirty="0">
                <a:solidFill>
                  <a:srgbClr val="2A00FF"/>
                </a:solidFill>
                <a:latin typeface="mono-space"/>
                <a:cs typeface="Arial" pitchFamily="34" charset="0"/>
              </a:rPr>
              <a:t>'#</a:t>
            </a:r>
            <a:r>
              <a:rPr lang="fr-FR" sz="1600" dirty="0" err="1">
                <a:solidFill>
                  <a:srgbClr val="2A00FF"/>
                </a:solidFill>
                <a:latin typeface="mono-space"/>
                <a:cs typeface="Arial" pitchFamily="34" charset="0"/>
              </a:rPr>
              <a:t>transformResult</a:t>
            </a:r>
            <a:r>
              <a:rPr lang="fr-FR" sz="1600" dirty="0">
                <a:solidFill>
                  <a:srgbClr val="2A00FF"/>
                </a:solidFill>
                <a:latin typeface="mono-space"/>
                <a:cs typeface="Arial" pitchFamily="34" charset="0"/>
              </a:rPr>
              <a:t>'</a:t>
            </a:r>
            <a:r>
              <a:rPr lang="fr-FR" sz="1600" dirty="0">
                <a:solidFill>
                  <a:srgbClr val="666600"/>
                </a:solidFill>
                <a:latin typeface="mono-space"/>
                <a:cs typeface="Arial" pitchFamily="34" charset="0"/>
              </a:rPr>
              <a:t>).</a:t>
            </a:r>
            <a:r>
              <a:rPr lang="fr-FR" sz="1600" dirty="0" err="1">
                <a:solidFill>
                  <a:srgbClr val="000000"/>
                </a:solidFill>
                <a:latin typeface="mono-space"/>
                <a:cs typeface="Arial" pitchFamily="34" charset="0"/>
              </a:rPr>
              <a:t>xslt</a:t>
            </a:r>
            <a:r>
              <a:rPr lang="fr-FR" sz="1600" dirty="0">
                <a:solidFill>
                  <a:srgbClr val="666600"/>
                </a:solidFill>
                <a:latin typeface="mono-space"/>
                <a:cs typeface="Arial" pitchFamily="34" charset="0"/>
              </a:rPr>
              <a:t>(</a:t>
            </a:r>
            <a:r>
              <a:rPr lang="fr-FR" sz="1600" dirty="0">
                <a:solidFill>
                  <a:srgbClr val="2A00FF"/>
                </a:solidFill>
                <a:latin typeface="mono-space"/>
                <a:cs typeface="Arial" pitchFamily="34" charset="0"/>
              </a:rPr>
              <a:t>"document.xml"</a:t>
            </a:r>
            <a:r>
              <a:rPr lang="fr-FR" sz="1600" dirty="0">
                <a:solidFill>
                  <a:srgbClr val="666600"/>
                </a:solidFill>
                <a:latin typeface="mono-space"/>
                <a:cs typeface="Arial" pitchFamily="34" charset="0"/>
              </a:rPr>
              <a:t>,</a:t>
            </a:r>
            <a:r>
              <a:rPr lang="fr-FR" sz="1600" dirty="0">
                <a:solidFill>
                  <a:srgbClr val="000000"/>
                </a:solidFill>
                <a:latin typeface="mono-space"/>
                <a:cs typeface="Arial" pitchFamily="34" charset="0"/>
              </a:rPr>
              <a:t> </a:t>
            </a:r>
            <a:r>
              <a:rPr lang="fr-FR" sz="1600" dirty="0">
                <a:solidFill>
                  <a:srgbClr val="2A00FF"/>
                </a:solidFill>
                <a:latin typeface="mono-space"/>
                <a:cs typeface="Arial" pitchFamily="34" charset="0"/>
              </a:rPr>
              <a:t>"document.xsl"</a:t>
            </a:r>
            <a:r>
              <a:rPr lang="fr-FR" sz="1600" dirty="0">
                <a:solidFill>
                  <a:srgbClr val="666600"/>
                </a:solidFill>
                <a:latin typeface="mono-space"/>
                <a:cs typeface="Arial" pitchFamily="34" charset="0"/>
              </a:rPr>
              <a: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a:t>
            </a:r>
            <a:br>
              <a:rPr lang="fr-FR" sz="1600" dirty="0">
                <a:solidFill>
                  <a:srgbClr val="000000"/>
                </a:solidFill>
                <a:latin typeface="mono-space"/>
                <a:cs typeface="Arial" pitchFamily="34" charset="0"/>
              </a:rPr>
            </a:br>
            <a:r>
              <a:rPr lang="fr-FR" sz="1600" dirty="0">
                <a:solidFill>
                  <a:srgbClr val="000000"/>
                </a:solidFill>
                <a:latin typeface="mono-space"/>
                <a:cs typeface="Arial" pitchFamily="34" charset="0"/>
              </a:rPr>
              <a:t>  </a:t>
            </a:r>
            <a:r>
              <a:rPr lang="fr-FR" sz="1600" dirty="0">
                <a:solidFill>
                  <a:srgbClr val="666600"/>
                </a:solidFill>
                <a:latin typeface="mono-space"/>
                <a:cs typeface="Arial" pitchFamily="34" charset="0"/>
              </a:rPr>
              <a:t>&lt;/</a:t>
            </a:r>
            <a:r>
              <a:rPr lang="fr-FR" sz="1600" dirty="0">
                <a:solidFill>
                  <a:srgbClr val="000088"/>
                </a:solidFill>
                <a:latin typeface="mono-space"/>
                <a:cs typeface="Arial" pitchFamily="34" charset="0"/>
              </a:rPr>
              <a:t>script</a:t>
            </a:r>
            <a:r>
              <a:rPr lang="fr-FR" sz="1600" dirty="0">
                <a:solidFill>
                  <a:srgbClr val="666600"/>
                </a:solidFill>
                <a:latin typeface="mono-space"/>
                <a:cs typeface="Arial" pitchFamily="34" charset="0"/>
              </a:rPr>
              <a:t>&gt;</a:t>
            </a:r>
            <a:r>
              <a:rPr lang="fr-FR" sz="1400" dirty="0">
                <a:solidFill>
                  <a:schemeClr val="tx1"/>
                </a:solidFill>
                <a:latin typeface="Arial" pitchFamily="34" charset="0"/>
                <a:cs typeface="Arial" pitchFamily="34" charset="0"/>
              </a:rPr>
              <a:t> </a:t>
            </a:r>
            <a:endParaRPr lang="fr-FR" sz="4000" dirty="0">
              <a:solidFill>
                <a:schemeClr val="tx1"/>
              </a:solidFill>
              <a:latin typeface="Arial" pitchFamily="34" charset="0"/>
              <a:cs typeface="Arial" pitchFamily="34" charset="0"/>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a:extLst>
              <a:ext uri="{FF2B5EF4-FFF2-40B4-BE49-F238E27FC236}">
                <a16:creationId xmlns:a16="http://schemas.microsoft.com/office/drawing/2014/main" id="{619A0C9A-E1E5-4EEA-A4FB-CF246B98CA70}"/>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Exploitation XML Côté serveur</a:t>
            </a:r>
          </a:p>
        </p:txBody>
      </p:sp>
      <p:sp>
        <p:nvSpPr>
          <p:cNvPr id="154628" name="Rectangle 3">
            <a:extLst>
              <a:ext uri="{FF2B5EF4-FFF2-40B4-BE49-F238E27FC236}">
                <a16:creationId xmlns:a16="http://schemas.microsoft.com/office/drawing/2014/main" id="{0B734A9A-7DC0-44C9-9D69-31D0ABF0CBEA}"/>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Visualisation dynamique côté serveur</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Enfin, 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xml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xml et </a:t>
            </a:r>
            <a:r>
              <a:rPr lang="fr-FR" dirty="0" err="1"/>
              <a:t>xsl</a:t>
            </a:r>
            <a:endParaRPr lang="fr-FR" dirty="0">
              <a:ea typeface="MS Mincho" pitchFamily="49" charset="-128"/>
            </a:endParaRP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passe ensuite le xml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a:extLst>
              <a:ext uri="{FF2B5EF4-FFF2-40B4-BE49-F238E27FC236}">
                <a16:creationId xmlns:a16="http://schemas.microsoft.com/office/drawing/2014/main" id="{4278A0C6-CA3E-447D-B997-0EE3A7E38E91}"/>
              </a:ext>
            </a:extLst>
          </p:cNvPr>
          <p:cNvSpPr>
            <a:spLocks noGrp="1" noChangeArrowheads="1"/>
          </p:cNvSpPr>
          <p:nvPr>
            <p:ph type="sldNum" sz="quarter" idx="12"/>
          </p:nvPr>
        </p:nvSpPr>
        <p:spPr/>
        <p:txBody>
          <a:bodyPr>
            <a:normAutofit/>
          </a:bodyPr>
          <a:lstStyle/>
          <a:p>
            <a:pPr>
              <a:defRPr/>
            </a:pPr>
            <a:fld id="{FE9810D3-DF49-4C82-8197-D7E072FD8499}" type="slidenum">
              <a:rPr lang="fr-FR"/>
              <a:pPr>
                <a:defRPr/>
              </a:pPr>
              <a:t>208</a:t>
            </a:fld>
            <a:endParaRPr lang="fr-F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24100DA-FF77-4CC6-A2C2-795404AE854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XSL2.0 </a:t>
            </a:r>
            <a:r>
              <a:rPr lang="fr-FR" dirty="0" err="1"/>
              <a:t>Nouveautées</a:t>
            </a:r>
            <a:endParaRPr lang="fr-FR" dirty="0"/>
          </a:p>
        </p:txBody>
      </p:sp>
      <p:sp>
        <p:nvSpPr>
          <p:cNvPr id="436229" name="Espace réservé du contenu 5">
            <a:extLst>
              <a:ext uri="{FF2B5EF4-FFF2-40B4-BE49-F238E27FC236}">
                <a16:creationId xmlns:a16="http://schemas.microsoft.com/office/drawing/2014/main" id="{6AC3C11A-5DB6-44E1-9366-3586934BA2D2}"/>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a:t>Conversion auto fragments d’arbre / node-sets</a:t>
            </a:r>
          </a:p>
          <a:p>
            <a:endParaRPr lang="en-US" altLang="fr-FR"/>
          </a:p>
          <a:p>
            <a:r>
              <a:rPr lang="en-US" altLang="fr-FR"/>
              <a:t>Multiple &lt; output /&gt;</a:t>
            </a:r>
          </a:p>
          <a:p>
            <a:pPr lvl="1"/>
            <a:r>
              <a:rPr lang="en-US" altLang="fr-FR"/>
              <a:t>xsl:result-document </a:t>
            </a:r>
          </a:p>
          <a:p>
            <a:pPr lvl="2"/>
            <a:r>
              <a:rPr lang="en-US" altLang="fr-FR"/>
              <a:t>nécessite </a:t>
            </a:r>
          </a:p>
          <a:p>
            <a:pPr lvl="3">
              <a:buFont typeface="Arial" panose="020B0604020202020204" pitchFamily="34" charset="0"/>
              <a:buNone/>
            </a:pPr>
            <a:r>
              <a:rPr lang="en-US" altLang="fr-FR"/>
              <a:t>	&lt;xsl:output method="type" name="nom" […]/&gt;</a:t>
            </a:r>
          </a:p>
          <a:p>
            <a:pPr lvl="2"/>
            <a:endParaRPr lang="en-US" altLang="fr-FR"/>
          </a:p>
          <a:p>
            <a:pPr lvl="2"/>
            <a:r>
              <a:rPr lang="en-US" altLang="fr-FR"/>
              <a:t>Usage</a:t>
            </a:r>
          </a:p>
          <a:p>
            <a:pPr lvl="3">
              <a:buFont typeface="Arial" panose="020B0604020202020204" pitchFamily="34" charset="0"/>
              <a:buNone/>
            </a:pPr>
            <a:r>
              <a:rPr lang="en-US" altLang="fr-FR"/>
              <a:t>	&lt;xsl:result-document href="doc.ext" method="nom"&gt;</a:t>
            </a:r>
          </a:p>
          <a:p>
            <a:pPr lvl="3">
              <a:buFont typeface="Arial" panose="020B0604020202020204" pitchFamily="34" charset="0"/>
              <a:buNone/>
            </a:pPr>
            <a:r>
              <a:rPr lang="en-US" altLang="fr-FR"/>
              <a:t>		&lt;!--contenu doc.ext--&gt;</a:t>
            </a:r>
          </a:p>
          <a:p>
            <a:pPr lvl="3">
              <a:buFont typeface="Arial" panose="020B0604020202020204" pitchFamily="34" charset="0"/>
              <a:buNone/>
            </a:pPr>
            <a:r>
              <a:rPr lang="en-US" altLang="fr-FR"/>
              <a:t>	&lt;/xsl:result-document&gt;</a:t>
            </a:r>
          </a:p>
        </p:txBody>
      </p:sp>
      <p:sp>
        <p:nvSpPr>
          <p:cNvPr id="4" name="Espace réservé du numéro de diapositive 3">
            <a:extLst>
              <a:ext uri="{FF2B5EF4-FFF2-40B4-BE49-F238E27FC236}">
                <a16:creationId xmlns:a16="http://schemas.microsoft.com/office/drawing/2014/main" id="{3E2E7BD8-E6F4-4E9E-880D-6F90FB2AFBFB}"/>
              </a:ext>
            </a:extLst>
          </p:cNvPr>
          <p:cNvSpPr>
            <a:spLocks noGrp="1"/>
          </p:cNvSpPr>
          <p:nvPr>
            <p:ph type="sldNum" sz="quarter" idx="12"/>
          </p:nvPr>
        </p:nvSpPr>
        <p:spPr/>
        <p:txBody>
          <a:bodyPr/>
          <a:lstStyle/>
          <a:p>
            <a:pPr>
              <a:defRPr/>
            </a:pPr>
            <a:fld id="{5D85AC83-2E2C-4165-8668-D525288D3CB7}" type="slidenum">
              <a:rPr lang="fr-FR"/>
              <a:pPr>
                <a:defRPr/>
              </a:pPr>
              <a:t>209</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9B1E17-692E-400A-BA0E-753782BD1575}"/>
              </a:ext>
            </a:extLst>
          </p:cNvPr>
          <p:cNvSpPr>
            <a:spLocks noGrp="1"/>
          </p:cNvSpPr>
          <p:nvPr>
            <p:ph type="title"/>
          </p:nvPr>
        </p:nvSpPr>
        <p:spPr>
          <a:xfrm>
            <a:off x="0" y="142852"/>
            <a:ext cx="9144000" cy="785818"/>
          </a:xfrm>
        </p:spPr>
        <p:txBody>
          <a:bodyPr/>
          <a:lstStyle/>
          <a:p>
            <a:pPr fontAlgn="auto">
              <a:spcAft>
                <a:spcPts val="0"/>
              </a:spcAft>
              <a:defRPr/>
            </a:pPr>
            <a:r>
              <a:rPr lang="fr-FR" dirty="0"/>
              <a:t>HTML</a:t>
            </a:r>
          </a:p>
        </p:txBody>
      </p:sp>
      <p:sp>
        <p:nvSpPr>
          <p:cNvPr id="67589" name="Espace réservé du contenu 2">
            <a:extLst>
              <a:ext uri="{FF2B5EF4-FFF2-40B4-BE49-F238E27FC236}">
                <a16:creationId xmlns:a16="http://schemas.microsoft.com/office/drawing/2014/main" id="{3B2AA292-2DBA-4B9A-9594-664507C221C4}"/>
              </a:ext>
            </a:extLst>
          </p:cNvPr>
          <p:cNvSpPr>
            <a:spLocks noGrp="1"/>
          </p:cNvSpPr>
          <p:nvPr>
            <p:ph sz="half" idx="1"/>
          </p:nvPr>
        </p:nvSpPr>
        <p:spPr bwMode="auto">
          <a:xfrm>
            <a:off x="214313" y="1071563"/>
            <a:ext cx="8572500" cy="5357812"/>
          </a:xfrm>
          <a:ln>
            <a:solidFill>
              <a:srgbClr val="D9D9D9"/>
            </a:solidFill>
            <a:miter lim="800000"/>
            <a:headEnd/>
            <a:tailEnd/>
          </a:ln>
        </p:spPr>
        <p:txBody>
          <a:bodyPr wrap="square" numCol="1" anchor="t" anchorCtr="0" compatLnSpc="1">
            <a:prstTxWarp prst="textNoShape">
              <a:avLst/>
            </a:prstTxWarp>
          </a:bodyPr>
          <a:lstStyle/>
          <a:p>
            <a:r>
              <a:rPr lang="fr-FR" altLang="fr-FR"/>
              <a:t>Le HTML en moins permissif</a:t>
            </a:r>
          </a:p>
          <a:p>
            <a:endParaRPr lang="fr-FR" altLang="fr-FR"/>
          </a:p>
          <a:p>
            <a:r>
              <a:rPr lang="fr-FR" altLang="fr-FR"/>
              <a:t>Les règles XML</a:t>
            </a:r>
          </a:p>
          <a:p>
            <a:pPr lvl="2"/>
            <a:endParaRPr lang="fr-FR" altLang="fr-FR"/>
          </a:p>
          <a:p>
            <a:pPr lvl="1"/>
            <a:r>
              <a:rPr lang="fr-FR" altLang="fr-FR"/>
              <a:t>Wellformdness</a:t>
            </a:r>
          </a:p>
          <a:p>
            <a:pPr lvl="2"/>
            <a:r>
              <a:rPr lang="fr-FR" altLang="fr-FR"/>
              <a:t>6 règles de syntaxe et de structure</a:t>
            </a:r>
          </a:p>
          <a:p>
            <a:pPr lvl="2"/>
            <a:r>
              <a:rPr lang="fr-FR" altLang="fr-FR"/>
              <a:t>attribut avec valeurs</a:t>
            </a:r>
          </a:p>
          <a:p>
            <a:endParaRPr lang="fr-FR" altLang="fr-FR"/>
          </a:p>
          <a:p>
            <a:r>
              <a:rPr lang="fr-FR" altLang="fr-FR"/>
              <a:t>Validation forte de la structure </a:t>
            </a:r>
          </a:p>
        </p:txBody>
      </p:sp>
      <p:pic>
        <p:nvPicPr>
          <p:cNvPr id="67590" name="Picture 4" descr="https://upload.wikimedia.org/wikipedia/commons/thumb/1/1f/Valid_XHTML_1.0.svg/512px-Valid_XHTML_1.0.svg.png">
            <a:extLst>
              <a:ext uri="{FF2B5EF4-FFF2-40B4-BE49-F238E27FC236}">
                <a16:creationId xmlns:a16="http://schemas.microsoft.com/office/drawing/2014/main" id="{2F8C37CE-22C9-4FDF-8EBB-0E9E7E8F1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50" y="5072063"/>
            <a:ext cx="33575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679CC0B-B6E8-4828-89B3-B7884D7B2A6E}"/>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XSL2.0 </a:t>
            </a:r>
            <a:r>
              <a:rPr lang="fr-FR" dirty="0" err="1"/>
              <a:t>Nouveautées</a:t>
            </a:r>
            <a:endParaRPr lang="fr-FR" dirty="0"/>
          </a:p>
        </p:txBody>
      </p:sp>
      <p:sp>
        <p:nvSpPr>
          <p:cNvPr id="438277" name="Espace réservé du contenu 5">
            <a:extLst>
              <a:ext uri="{FF2B5EF4-FFF2-40B4-BE49-F238E27FC236}">
                <a16:creationId xmlns:a16="http://schemas.microsoft.com/office/drawing/2014/main" id="{C7022E9D-A57C-420C-99F9-17BCC276993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a:t>Xpath 2.0 </a:t>
            </a:r>
          </a:p>
          <a:p>
            <a:pPr marL="638175" lvl="2" indent="-219075"/>
            <a:r>
              <a:rPr lang="fr-FR" altLang="fr-FR"/>
              <a:t>Typage</a:t>
            </a:r>
            <a:r>
              <a:rPr lang="en-US" altLang="fr-FR"/>
              <a:t> fort , mode XML-schema</a:t>
            </a:r>
          </a:p>
          <a:p>
            <a:pPr marL="638175" lvl="2" indent="-219075"/>
            <a:endParaRPr lang="en-US" altLang="fr-FR"/>
          </a:p>
          <a:p>
            <a:pPr marL="638175" lvl="2" indent="-219075"/>
            <a:r>
              <a:rPr lang="en-US" altLang="fr-FR"/>
              <a:t>Lot de </a:t>
            </a:r>
            <a:r>
              <a:rPr lang="fr-FR" altLang="fr-FR"/>
              <a:t>fonctions</a:t>
            </a:r>
            <a:r>
              <a:rPr lang="en-US" altLang="fr-FR"/>
              <a:t> :</a:t>
            </a:r>
          </a:p>
          <a:p>
            <a:pPr marL="800100" lvl="3" indent="-200025"/>
            <a:endParaRPr lang="en-US" altLang="fr-FR"/>
          </a:p>
          <a:p>
            <a:pPr marL="800100" lvl="3" indent="-200025"/>
            <a:r>
              <a:rPr lang="en-US" altLang="fr-FR"/>
              <a:t>temps : year-from-date, hour-from-date, minute-duration,…</a:t>
            </a:r>
          </a:p>
          <a:p>
            <a:pPr marL="800100" lvl="3" indent="-200025"/>
            <a:endParaRPr lang="en-US" altLang="fr-FR"/>
          </a:p>
          <a:p>
            <a:pPr marL="800100" lvl="3" indent="-200025"/>
            <a:r>
              <a:rPr lang="fr-FR" altLang="fr-FR"/>
              <a:t>agrégat</a:t>
            </a:r>
            <a:r>
              <a:rPr lang="en-US" altLang="fr-FR"/>
              <a:t> : min, max, avg, …</a:t>
            </a:r>
          </a:p>
          <a:p>
            <a:pPr marL="800100" lvl="3" indent="-200025"/>
            <a:endParaRPr lang="en-US" altLang="fr-FR"/>
          </a:p>
          <a:p>
            <a:pPr marL="800100" lvl="3" indent="-200025"/>
            <a:r>
              <a:rPr lang="en-US" altLang="fr-FR"/>
              <a:t>string : ends-with, …</a:t>
            </a:r>
          </a:p>
          <a:p>
            <a:pPr marL="800100" lvl="3" indent="-200025"/>
            <a:endParaRPr lang="en-US" altLang="fr-FR"/>
          </a:p>
          <a:p>
            <a:pPr marL="800100" lvl="3" indent="-200025"/>
            <a:r>
              <a:rPr lang="fr-FR" altLang="fr-FR"/>
              <a:t>système</a:t>
            </a:r>
            <a:r>
              <a:rPr lang="en-US" altLang="fr-FR"/>
              <a:t> : </a:t>
            </a:r>
            <a:r>
              <a:rPr lang="fr-FR" altLang="fr-FR"/>
              <a:t>system-property, current-dateTime, distinct-values,…</a:t>
            </a:r>
          </a:p>
          <a:p>
            <a:pPr>
              <a:buFont typeface="Arial" panose="020B0604020202020204" pitchFamily="34" charset="0"/>
              <a:buNone/>
            </a:pPr>
            <a:endParaRPr lang="en-US" altLang="fr-FR"/>
          </a:p>
          <a:p>
            <a:endParaRPr lang="en-US" altLang="fr-FR"/>
          </a:p>
        </p:txBody>
      </p:sp>
      <p:sp>
        <p:nvSpPr>
          <p:cNvPr id="4" name="Espace réservé du numéro de diapositive 3">
            <a:extLst>
              <a:ext uri="{FF2B5EF4-FFF2-40B4-BE49-F238E27FC236}">
                <a16:creationId xmlns:a16="http://schemas.microsoft.com/office/drawing/2014/main" id="{5209FFF5-4D88-499F-9EE8-09169580E53B}"/>
              </a:ext>
            </a:extLst>
          </p:cNvPr>
          <p:cNvSpPr>
            <a:spLocks noGrp="1"/>
          </p:cNvSpPr>
          <p:nvPr>
            <p:ph type="sldNum" sz="quarter" idx="12"/>
          </p:nvPr>
        </p:nvSpPr>
        <p:spPr/>
        <p:txBody>
          <a:bodyPr/>
          <a:lstStyle/>
          <a:p>
            <a:pPr>
              <a:defRPr/>
            </a:pPr>
            <a:fld id="{97E695E7-2110-4156-BB54-90D076672FA9}" type="slidenum">
              <a:rPr lang="fr-FR"/>
              <a:pPr>
                <a:defRPr/>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03F416-360A-4DB6-B4B6-64F90DC94008}"/>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XSL2.0 </a:t>
            </a:r>
            <a:r>
              <a:rPr lang="fr-FR" dirty="0" err="1"/>
              <a:t>Nouveautées</a:t>
            </a:r>
            <a:endParaRPr lang="fr-FR" dirty="0"/>
          </a:p>
        </p:txBody>
      </p:sp>
      <p:sp>
        <p:nvSpPr>
          <p:cNvPr id="440325" name="Espace réservé du contenu 5">
            <a:extLst>
              <a:ext uri="{FF2B5EF4-FFF2-40B4-BE49-F238E27FC236}">
                <a16:creationId xmlns:a16="http://schemas.microsoft.com/office/drawing/2014/main" id="{57D2F787-A039-41D8-A321-80FC61555C9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a:t>Grouping natif XSL</a:t>
            </a:r>
          </a:p>
          <a:p>
            <a:pPr lvl="2"/>
            <a:r>
              <a:rPr lang="fr-FR" altLang="fr-FR" i="1"/>
              <a:t>&lt;xsl:</a:t>
            </a:r>
            <a:r>
              <a:rPr lang="fr-FR" altLang="fr-FR" b="1" i="1"/>
              <a:t>for-each-group</a:t>
            </a:r>
            <a:r>
              <a:rPr lang="fr-FR" altLang="fr-FR" i="1"/>
              <a:t>/&gt;</a:t>
            </a:r>
            <a:endParaRPr lang="en-US" altLang="fr-FR" i="1"/>
          </a:p>
          <a:p>
            <a:endParaRPr lang="en-US" altLang="fr-FR"/>
          </a:p>
          <a:p>
            <a:r>
              <a:rPr lang="en-US" altLang="fr-FR"/>
              <a:t>Definition de functions personnel</a:t>
            </a:r>
          </a:p>
          <a:p>
            <a:pPr lvl="2"/>
            <a:r>
              <a:rPr lang="fr-FR" altLang="fr-FR" i="1"/>
              <a:t>&lt;xsl:</a:t>
            </a:r>
            <a:r>
              <a:rPr lang="fr-FR" altLang="fr-FR" b="1" i="1"/>
              <a:t>function name</a:t>
            </a:r>
            <a:r>
              <a:rPr lang="fr-FR" altLang="fr-FR" i="1"/>
              <a:t>="nsPerso:nom"/&gt;</a:t>
            </a:r>
          </a:p>
          <a:p>
            <a:pPr lvl="2"/>
            <a:endParaRPr lang="fr-FR" altLang="fr-FR" b="1" i="1"/>
          </a:p>
          <a:p>
            <a:pPr lvl="2"/>
            <a:r>
              <a:rPr lang="fr-FR" altLang="fr-FR" b="1" i="1"/>
              <a:t>Usage :</a:t>
            </a:r>
          </a:p>
          <a:p>
            <a:pPr lvl="3">
              <a:buFont typeface="Arial" panose="020B0604020202020204" pitchFamily="34" charset="0"/>
              <a:buNone/>
            </a:pPr>
            <a:r>
              <a:rPr lang="fr-FR" altLang="fr-FR" i="1"/>
              <a:t>		</a:t>
            </a:r>
            <a:r>
              <a:rPr lang="fr-FR" altLang="fr-FR" b="1" i="1"/>
              <a:t>select</a:t>
            </a:r>
            <a:r>
              <a:rPr lang="fr-FR" altLang="fr-FR" i="1"/>
              <a:t>="nsPerso:nom()"</a:t>
            </a:r>
          </a:p>
          <a:p>
            <a:pPr lvl="2">
              <a:buFont typeface="Arial" panose="020B0604020202020204" pitchFamily="34" charset="0"/>
              <a:buNone/>
            </a:pPr>
            <a:endParaRPr lang="fr-FR" altLang="fr-FR" b="1" i="1"/>
          </a:p>
          <a:p>
            <a:pPr lvl="2"/>
            <a:r>
              <a:rPr lang="fr-FR" altLang="fr-FR" b="1" i="1"/>
              <a:t>nécessite:</a:t>
            </a:r>
          </a:p>
          <a:p>
            <a:pPr lvl="3">
              <a:buFont typeface="Arial" panose="020B0604020202020204" pitchFamily="34" charset="0"/>
              <a:buNone/>
            </a:pPr>
            <a:r>
              <a:rPr lang="fr-FR" altLang="fr-FR" b="1" i="1"/>
              <a:t>		xmlns:nsPerso="urn:Identifier"</a:t>
            </a:r>
          </a:p>
        </p:txBody>
      </p:sp>
      <p:sp>
        <p:nvSpPr>
          <p:cNvPr id="4" name="Espace réservé du numéro de diapositive 3">
            <a:extLst>
              <a:ext uri="{FF2B5EF4-FFF2-40B4-BE49-F238E27FC236}">
                <a16:creationId xmlns:a16="http://schemas.microsoft.com/office/drawing/2014/main" id="{64D4E1BC-5660-457F-AB1F-54E0DED8AF28}"/>
              </a:ext>
            </a:extLst>
          </p:cNvPr>
          <p:cNvSpPr>
            <a:spLocks noGrp="1"/>
          </p:cNvSpPr>
          <p:nvPr>
            <p:ph type="sldNum" sz="quarter" idx="12"/>
          </p:nvPr>
        </p:nvSpPr>
        <p:spPr/>
        <p:txBody>
          <a:bodyPr/>
          <a:lstStyle/>
          <a:p>
            <a:pPr>
              <a:defRPr/>
            </a:pPr>
            <a:fld id="{5F819093-8DF5-458C-AAD4-F9FE93F98160}" type="slidenum">
              <a:rPr lang="fr-FR"/>
              <a:pPr>
                <a:defRPr/>
              </a:pPr>
              <a:t>211</a:t>
            </a:fld>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E5767B1-B2FA-4677-87BE-972D536C5A0C}"/>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Nouveautées</a:t>
            </a:r>
            <a:endParaRPr lang="fr-FR" dirty="0"/>
          </a:p>
        </p:txBody>
      </p:sp>
      <p:sp>
        <p:nvSpPr>
          <p:cNvPr id="442373" name="Espace réservé du contenu 5">
            <a:extLst>
              <a:ext uri="{FF2B5EF4-FFF2-40B4-BE49-F238E27FC236}">
                <a16:creationId xmlns:a16="http://schemas.microsoft.com/office/drawing/2014/main" id="{FB705B2D-7826-43DE-8979-364892DC439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XSL Transformations (XSLT) Version 3.0</a:t>
            </a:r>
          </a:p>
          <a:p>
            <a:pPr lvl="1"/>
            <a:r>
              <a:rPr lang="fr-FR" altLang="fr-FR" b="1" u="sng"/>
              <a:t>Candidat</a:t>
            </a:r>
            <a:r>
              <a:rPr lang="fr-FR" altLang="fr-FR"/>
              <a:t> du W3C du 19 novembre 2015</a:t>
            </a:r>
          </a:p>
          <a:p>
            <a:endParaRPr lang="fr-FR" altLang="fr-FR"/>
          </a:p>
          <a:p>
            <a:r>
              <a:rPr lang="fr-FR" altLang="fr-FR"/>
              <a:t>XML Path Language (XPath) 3.0 </a:t>
            </a:r>
          </a:p>
          <a:p>
            <a:pPr lvl="1"/>
            <a:r>
              <a:rPr lang="fr-FR" altLang="fr-FR" b="1" u="sng"/>
              <a:t>recommandation</a:t>
            </a:r>
            <a:r>
              <a:rPr lang="fr-FR" altLang="fr-FR"/>
              <a:t> du W3C du 8 avril 2014</a:t>
            </a:r>
          </a:p>
          <a:p>
            <a:pPr lvl="1"/>
            <a:r>
              <a:rPr lang="fr-FR" altLang="fr-FR"/>
              <a:t>3.1  candidat du W3C du 17 Decembre 2015</a:t>
            </a:r>
          </a:p>
          <a:p>
            <a:endParaRPr lang="fr-FR" altLang="fr-FR"/>
          </a:p>
          <a:p>
            <a:pPr lvl="1">
              <a:buFont typeface="Arial" panose="020B0604020202020204" pitchFamily="34" charset="0"/>
              <a:buNone/>
            </a:pPr>
            <a:endParaRPr lang="fr-FR" altLang="fr-FR"/>
          </a:p>
        </p:txBody>
      </p:sp>
      <p:sp>
        <p:nvSpPr>
          <p:cNvPr id="4" name="Espace réservé du numéro de diapositive 3">
            <a:extLst>
              <a:ext uri="{FF2B5EF4-FFF2-40B4-BE49-F238E27FC236}">
                <a16:creationId xmlns:a16="http://schemas.microsoft.com/office/drawing/2014/main" id="{8168563D-C2E2-42F8-ACB2-A6D73F6D00C5}"/>
              </a:ext>
            </a:extLst>
          </p:cNvPr>
          <p:cNvSpPr>
            <a:spLocks noGrp="1"/>
          </p:cNvSpPr>
          <p:nvPr>
            <p:ph type="sldNum" sz="quarter" idx="12"/>
          </p:nvPr>
        </p:nvSpPr>
        <p:spPr/>
        <p:txBody>
          <a:bodyPr/>
          <a:lstStyle/>
          <a:p>
            <a:pPr>
              <a:defRPr/>
            </a:pPr>
            <a:fld id="{7CC9499E-AC91-4658-AD04-B50414429D03}" type="slidenum">
              <a:rPr lang="fr-FR"/>
              <a:pPr>
                <a:defRPr/>
              </a:pPr>
              <a:t>212</a:t>
            </a:fld>
            <a:endParaRPr lang="fr-F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E2625A9-72BD-42A1-A62C-1D589B435276}"/>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Processeurs &amp; éditeurs</a:t>
            </a:r>
          </a:p>
        </p:txBody>
      </p:sp>
      <p:sp>
        <p:nvSpPr>
          <p:cNvPr id="6" name="Espace réservé du contenu 5">
            <a:extLst>
              <a:ext uri="{FF2B5EF4-FFF2-40B4-BE49-F238E27FC236}">
                <a16:creationId xmlns:a16="http://schemas.microsoft.com/office/drawing/2014/main" id="{FC460F8C-C54C-4836-B640-8301ABDA39D1}"/>
              </a:ext>
            </a:extLst>
          </p:cNvPr>
          <p:cNvSpPr>
            <a:spLocks noGrp="1"/>
          </p:cNvSpPr>
          <p:nvPr>
            <p:ph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Editeurs</a:t>
            </a:r>
          </a:p>
          <a:p>
            <a:pPr lvl="1" fontAlgn="auto">
              <a:spcAft>
                <a:spcPts val="0"/>
              </a:spcAft>
              <a:defRPr/>
            </a:pPr>
            <a:r>
              <a:rPr lang="fr-FR" b="1" u="sng" dirty="0" err="1"/>
              <a:t>Altova</a:t>
            </a:r>
            <a:r>
              <a:rPr lang="fr-FR" b="1" u="sng" dirty="0"/>
              <a:t> XML </a:t>
            </a:r>
            <a:r>
              <a:rPr lang="fr-FR" b="1" u="sng" dirty="0" err="1"/>
              <a:t>Spy</a:t>
            </a:r>
            <a:r>
              <a:rPr lang="fr-FR" b="1" u="sng" dirty="0"/>
              <a:t> 2016 </a:t>
            </a:r>
            <a:r>
              <a:rPr lang="fr-FR" dirty="0"/>
              <a:t>(</a:t>
            </a:r>
            <a:r>
              <a:rPr lang="fr-FR" b="1" dirty="0"/>
              <a:t>300</a:t>
            </a:r>
            <a:r>
              <a:rPr lang="fr-FR" dirty="0"/>
              <a:t>$</a:t>
            </a:r>
            <a:r>
              <a:rPr lang="fr-FR" dirty="0">
                <a:sym typeface="Wingdings" pitchFamily="2" charset="2"/>
              </a:rPr>
              <a:t>∞$ en pack)</a:t>
            </a:r>
            <a:endParaRPr lang="fr-FR" dirty="0"/>
          </a:p>
          <a:p>
            <a:pPr lvl="1" fontAlgn="auto">
              <a:spcAft>
                <a:spcPts val="0"/>
              </a:spcAft>
              <a:defRPr/>
            </a:pPr>
            <a:r>
              <a:rPr lang="fr-FR" b="1" u="sng" dirty="0" err="1"/>
              <a:t>Oxygen</a:t>
            </a:r>
            <a:r>
              <a:rPr lang="fr-FR" dirty="0"/>
              <a:t> (</a:t>
            </a:r>
            <a:r>
              <a:rPr lang="fr-FR" b="1" dirty="0"/>
              <a:t>300</a:t>
            </a:r>
            <a:r>
              <a:rPr lang="fr-FR" dirty="0"/>
              <a:t>$ </a:t>
            </a:r>
            <a:r>
              <a:rPr lang="fr-FR" dirty="0">
                <a:sym typeface="Wingdings" pitchFamily="2" charset="2"/>
              </a:rPr>
              <a:t>2,500$)</a:t>
            </a:r>
          </a:p>
          <a:p>
            <a:pPr lvl="1" fontAlgn="auto">
              <a:spcAft>
                <a:spcPts val="0"/>
              </a:spcAft>
              <a:defRPr/>
            </a:pPr>
            <a:r>
              <a:rPr lang="fr-FR" dirty="0" err="1">
                <a:sym typeface="Wingdings" pitchFamily="2" charset="2"/>
              </a:rPr>
              <a:t>Editix</a:t>
            </a:r>
            <a:r>
              <a:rPr lang="fr-FR" dirty="0">
                <a:sym typeface="Wingdings" pitchFamily="2" charset="2"/>
              </a:rPr>
              <a:t> 2016 (80$150$)</a:t>
            </a:r>
          </a:p>
          <a:p>
            <a:pPr lvl="1" fontAlgn="auto">
              <a:spcAft>
                <a:spcPts val="0"/>
              </a:spcAft>
              <a:defRPr/>
            </a:pPr>
            <a:r>
              <a:rPr lang="fr-FR" dirty="0">
                <a:sym typeface="Wingdings" pitchFamily="2" charset="2"/>
              </a:rPr>
              <a:t>Stylus studio (80$700$)</a:t>
            </a:r>
          </a:p>
          <a:p>
            <a:pPr lvl="1" fontAlgn="auto">
              <a:spcAft>
                <a:spcPts val="0"/>
              </a:spcAft>
              <a:defRPr/>
            </a:pPr>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fontAlgn="auto">
              <a:spcAft>
                <a:spcPts val="0"/>
              </a:spcAft>
              <a:buFont typeface="Arial" panose="020B0604020202020204" pitchFamily="34" charset="0"/>
              <a:buNone/>
              <a:defRPr/>
            </a:pPr>
            <a:endParaRPr lang="fr-FR" dirty="0"/>
          </a:p>
          <a:p>
            <a:pPr fontAlgn="auto">
              <a:spcAft>
                <a:spcPts val="0"/>
              </a:spcAft>
              <a:defRPr/>
            </a:pPr>
            <a:r>
              <a:rPr lang="fr-FR" dirty="0"/>
              <a:t>Processeurs</a:t>
            </a:r>
          </a:p>
          <a:p>
            <a:pPr lvl="1" fontAlgn="auto">
              <a:spcAft>
                <a:spcPts val="0"/>
              </a:spcAft>
              <a:defRPr/>
            </a:pPr>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payant</a:t>
            </a:r>
          </a:p>
          <a:p>
            <a:pPr lvl="1" fontAlgn="auto">
              <a:spcAft>
                <a:spcPts val="0"/>
              </a:spcAft>
              <a:defRPr/>
            </a:pPr>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pPr fontAlgn="auto">
              <a:spcAft>
                <a:spcPts val="0"/>
              </a:spcAft>
              <a:defRPr/>
            </a:pPr>
            <a:endParaRPr lang="fr-FR" dirty="0"/>
          </a:p>
          <a:p>
            <a:pPr lvl="1" fontAlgn="auto">
              <a:spcAft>
                <a:spcPts val="0"/>
              </a:spcAft>
              <a:buFont typeface="Arial" panose="020B0604020202020204" pitchFamily="34" charset="0"/>
              <a:buNone/>
              <a:defRPr/>
            </a:pPr>
            <a:endParaRPr lang="fr-FR" dirty="0"/>
          </a:p>
        </p:txBody>
      </p:sp>
      <p:sp>
        <p:nvSpPr>
          <p:cNvPr id="4" name="Espace réservé du numéro de diapositive 3">
            <a:extLst>
              <a:ext uri="{FF2B5EF4-FFF2-40B4-BE49-F238E27FC236}">
                <a16:creationId xmlns:a16="http://schemas.microsoft.com/office/drawing/2014/main" id="{9C76F64C-6A2F-41CA-AEA9-CAB8B6B4A633}"/>
              </a:ext>
            </a:extLst>
          </p:cNvPr>
          <p:cNvSpPr>
            <a:spLocks noGrp="1"/>
          </p:cNvSpPr>
          <p:nvPr>
            <p:ph type="sldNum" sz="quarter" idx="12"/>
          </p:nvPr>
        </p:nvSpPr>
        <p:spPr/>
        <p:txBody>
          <a:bodyPr/>
          <a:lstStyle/>
          <a:p>
            <a:pPr>
              <a:defRPr/>
            </a:pPr>
            <a:fld id="{A613B205-7D8A-40D8-9A5D-94B69743075A}" type="slidenum">
              <a:rPr lang="fr-FR"/>
              <a:pPr>
                <a:defRPr/>
              </a:pPr>
              <a:t>213</a:t>
            </a:fld>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B000151-53BA-4B7E-849F-9A97CAA2727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Nouveautées</a:t>
            </a:r>
            <a:endParaRPr lang="fr-FR" dirty="0"/>
          </a:p>
        </p:txBody>
      </p:sp>
      <p:sp>
        <p:nvSpPr>
          <p:cNvPr id="446469" name="Espace réservé du contenu 5">
            <a:extLst>
              <a:ext uri="{FF2B5EF4-FFF2-40B4-BE49-F238E27FC236}">
                <a16:creationId xmlns:a16="http://schemas.microsoft.com/office/drawing/2014/main" id="{7EF439AF-1D0B-486C-AA0E-0708BADF14F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Maps ou tableaux associatifs</a:t>
            </a:r>
          </a:p>
          <a:p>
            <a:pPr lvl="2"/>
            <a:endParaRPr lang="fr-FR" altLang="fr-FR" i="1"/>
          </a:p>
          <a:p>
            <a:pPr lvl="2"/>
            <a:r>
              <a:rPr lang="fr-FR" altLang="fr-FR" i="1"/>
              <a:t>select="maps:new(…)" </a:t>
            </a:r>
          </a:p>
          <a:p>
            <a:pPr lvl="2"/>
            <a:r>
              <a:rPr lang="fr-FR" altLang="fr-FR" i="1"/>
              <a:t>map.get(…)</a:t>
            </a:r>
          </a:p>
          <a:p>
            <a:endParaRPr lang="fr-FR" altLang="fr-FR"/>
          </a:p>
          <a:p>
            <a:r>
              <a:rPr lang="fr-FR" altLang="fr-FR"/>
              <a:t>Gestion d’erreur</a:t>
            </a:r>
          </a:p>
          <a:p>
            <a:pPr lvl="2"/>
            <a:endParaRPr lang="fr-FR" altLang="fr-FR" i="1"/>
          </a:p>
          <a:p>
            <a:pPr lvl="2"/>
            <a:r>
              <a:rPr lang="fr-FR" altLang="fr-FR" i="1"/>
              <a:t>&lt;xsl:try /&gt;</a:t>
            </a:r>
          </a:p>
          <a:p>
            <a:pPr lvl="2"/>
            <a:r>
              <a:rPr lang="fr-FR" altLang="fr-FR" i="1"/>
              <a:t>&lt;xsl:catch/&gt; </a:t>
            </a:r>
          </a:p>
          <a:p>
            <a:pPr lvl="1">
              <a:buFont typeface="Arial" panose="020B0604020202020204" pitchFamily="34" charset="0"/>
              <a:buNone/>
            </a:pPr>
            <a:endParaRPr lang="fr-FR" altLang="fr-FR"/>
          </a:p>
        </p:txBody>
      </p:sp>
      <p:sp>
        <p:nvSpPr>
          <p:cNvPr id="4" name="Espace réservé du numéro de diapositive 3">
            <a:extLst>
              <a:ext uri="{FF2B5EF4-FFF2-40B4-BE49-F238E27FC236}">
                <a16:creationId xmlns:a16="http://schemas.microsoft.com/office/drawing/2014/main" id="{4AF428CC-44A6-457B-97C2-F15EA56CFF0D}"/>
              </a:ext>
            </a:extLst>
          </p:cNvPr>
          <p:cNvSpPr>
            <a:spLocks noGrp="1"/>
          </p:cNvSpPr>
          <p:nvPr>
            <p:ph type="sldNum" sz="quarter" idx="12"/>
          </p:nvPr>
        </p:nvSpPr>
        <p:spPr/>
        <p:txBody>
          <a:bodyPr/>
          <a:lstStyle/>
          <a:p>
            <a:pPr>
              <a:defRPr/>
            </a:pPr>
            <a:fld id="{164995AE-D302-48E2-A930-F407C2F93945}" type="slidenum">
              <a:rPr lang="fr-FR"/>
              <a:pPr>
                <a:defRPr/>
              </a:pPr>
              <a:t>214</a:t>
            </a:fld>
            <a:endParaRPr lang="fr-F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F8B2EA7-2A25-42D8-9362-55D8B51413D7}"/>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xsl:stream</a:t>
            </a:r>
            <a:endParaRPr lang="fr-FR" dirty="0"/>
          </a:p>
        </p:txBody>
      </p:sp>
      <p:sp>
        <p:nvSpPr>
          <p:cNvPr id="6" name="Espace réservé du contenu 5">
            <a:extLst>
              <a:ext uri="{FF2B5EF4-FFF2-40B4-BE49-F238E27FC236}">
                <a16:creationId xmlns:a16="http://schemas.microsoft.com/office/drawing/2014/main" id="{761AB249-04BF-46BD-B4E6-61AD778DFBD3}"/>
              </a:ext>
            </a:extLst>
          </p:cNvPr>
          <p:cNvSpPr>
            <a:spLocks noGrp="1"/>
          </p:cNvSpPr>
          <p:nvPr>
            <p:ph idx="1"/>
          </p:nvPr>
        </p:nvSpPr>
        <p:spPr/>
        <p:txBody>
          <a:bodyPr/>
          <a:lstStyle/>
          <a:p>
            <a:pPr fontAlgn="auto">
              <a:spcAft>
                <a:spcPts val="0"/>
              </a:spcAft>
              <a:defRPr/>
            </a:pPr>
            <a:r>
              <a:rPr lang="fr-FR" dirty="0"/>
              <a:t>Stream xml</a:t>
            </a: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stream</a:t>
            </a:r>
            <a:r>
              <a:rPr lang="fr-FR" i="1" dirty="0"/>
              <a:t> /&gt;</a:t>
            </a:r>
          </a:p>
          <a:p>
            <a:pPr marL="794195" lvl="3" indent="-219075" fontAlgn="auto">
              <a:spcAft>
                <a:spcPts val="0"/>
              </a:spcAft>
              <a:defRPr/>
            </a:pPr>
            <a:r>
              <a:rPr lang="fr-FR" i="1" dirty="0" err="1">
                <a:solidFill>
                  <a:schemeClr val="accent4"/>
                </a:solidFill>
              </a:rPr>
              <a:t>Defintion</a:t>
            </a:r>
            <a:r>
              <a:rPr lang="fr-FR" i="1" dirty="0">
                <a:solidFill>
                  <a:schemeClr val="accent4"/>
                </a:solidFill>
              </a:rPr>
              <a:t> primaire</a:t>
            </a:r>
          </a:p>
          <a:p>
            <a:pPr marL="794195" lvl="3" indent="-219075" fontAlgn="auto">
              <a:spcAft>
                <a:spcPts val="0"/>
              </a:spcAft>
              <a:defRPr/>
            </a:pPr>
            <a:endParaRPr lang="fr-FR" i="1" dirty="0">
              <a:solidFill>
                <a:schemeClr val="accent4"/>
              </a:solidFill>
            </a:endParaRPr>
          </a:p>
          <a:p>
            <a:pPr marL="794195" lvl="3" indent="-219075" fontAlgn="auto">
              <a:spcAft>
                <a:spcPts val="0"/>
              </a:spcAft>
              <a:defRPr/>
            </a:pPr>
            <a:r>
              <a:rPr lang="fr-FR" i="1" dirty="0" err="1">
                <a:solidFill>
                  <a:schemeClr val="accent4"/>
                </a:solidFill>
              </a:rPr>
              <a:t>Definition</a:t>
            </a:r>
            <a:r>
              <a:rPr lang="fr-FR" i="1" dirty="0">
                <a:solidFill>
                  <a:schemeClr val="accent4"/>
                </a:solidFill>
              </a:rPr>
              <a:t> de contexte</a:t>
            </a:r>
          </a:p>
          <a:p>
            <a:pPr marL="794195" lvl="3" indent="-219075" fontAlgn="auto">
              <a:spcAft>
                <a:spcPts val="0"/>
              </a:spcAft>
              <a:buFont typeface="Arial" panose="020B0604020202020204" pitchFamily="34" charset="0"/>
              <a:buNone/>
              <a:defRPr/>
            </a:pPr>
            <a:r>
              <a:rPr lang="fr-FR" i="1" dirty="0">
                <a:solidFill>
                  <a:schemeClr val="accent4"/>
                </a:solidFill>
              </a:rPr>
              <a:t>en flux</a:t>
            </a:r>
          </a:p>
          <a:p>
            <a:pPr marL="538163" lvl="2" indent="-219075" fontAlgn="auto">
              <a:spcAft>
                <a:spcPts val="0"/>
              </a:spcAft>
              <a:defRPr/>
            </a:pP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i="1" dirty="0"/>
              <a:t>:</a:t>
            </a:r>
            <a:r>
              <a:rPr lang="en-US" b="1" dirty="0"/>
              <a:t>fork</a:t>
            </a:r>
            <a:r>
              <a:rPr lang="fr-FR" i="1" dirty="0"/>
              <a:t>/&gt;</a:t>
            </a:r>
          </a:p>
          <a:p>
            <a:pPr marL="794195" lvl="3" indent="-219075" fontAlgn="auto">
              <a:spcAft>
                <a:spcPts val="0"/>
              </a:spcAft>
              <a:defRPr/>
            </a:pPr>
            <a:r>
              <a:rPr lang="fr-FR" i="1" dirty="0">
                <a:solidFill>
                  <a:schemeClr val="accent4"/>
                </a:solidFill>
              </a:rPr>
              <a:t>Duplication processus</a:t>
            </a:r>
          </a:p>
          <a:p>
            <a:pPr lvl="2" fontAlgn="auto">
              <a:spcAft>
                <a:spcPts val="0"/>
              </a:spcAft>
              <a:defRPr/>
            </a:pPr>
            <a:endParaRPr lang="fr-FR" i="1" dirty="0"/>
          </a:p>
          <a:p>
            <a:pPr lvl="2"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6A9AD431-D83A-473A-834A-EC6B33A9494D}"/>
              </a:ext>
            </a:extLst>
          </p:cNvPr>
          <p:cNvSpPr>
            <a:spLocks noGrp="1"/>
          </p:cNvSpPr>
          <p:nvPr>
            <p:ph type="sldNum" sz="quarter" idx="12"/>
          </p:nvPr>
        </p:nvSpPr>
        <p:spPr/>
        <p:txBody>
          <a:bodyPr/>
          <a:lstStyle/>
          <a:p>
            <a:pPr>
              <a:defRPr/>
            </a:pPr>
            <a:fld id="{48784D54-EF62-4AD3-B8B4-8483124C0D1E}" type="slidenum">
              <a:rPr lang="fr-FR"/>
              <a:pPr>
                <a:defRPr/>
              </a:pPr>
              <a:t>215</a:t>
            </a:fld>
            <a:endParaRPr lang="fr-FR"/>
          </a:p>
        </p:txBody>
      </p:sp>
      <p:sp>
        <p:nvSpPr>
          <p:cNvPr id="7" name="ZoneTexte 6">
            <a:extLst>
              <a:ext uri="{FF2B5EF4-FFF2-40B4-BE49-F238E27FC236}">
                <a16:creationId xmlns:a16="http://schemas.microsoft.com/office/drawing/2014/main" id="{8A6AB01C-653A-403F-AA6C-318A17FED40D}"/>
              </a:ext>
            </a:extLst>
          </p:cNvPr>
          <p:cNvSpPr txBox="1"/>
          <p:nvPr/>
        </p:nvSpPr>
        <p:spPr>
          <a:xfrm>
            <a:off x="3995936" y="2348880"/>
            <a:ext cx="5040560" cy="2400657"/>
          </a:xfrm>
          <a:prstGeom prst="rect">
            <a:avLst/>
          </a:prstGeom>
        </p:spPr>
        <p:style>
          <a:lnRef idx="2">
            <a:schemeClr val="dk1">
              <a:shade val="50000"/>
            </a:schemeClr>
          </a:lnRef>
          <a:fillRef idx="1003">
            <a:schemeClr val="dk1"/>
          </a:fillRef>
          <a:effectRef idx="0">
            <a:schemeClr val="dk1"/>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fr-FR" sz="1200" b="1" i="1" u="sng" dirty="0"/>
          </a:p>
          <a:p>
            <a:pPr eaLnBrk="1" fontAlgn="auto" hangingPunct="1">
              <a:spcBef>
                <a:spcPts val="0"/>
              </a:spcBef>
              <a:spcAft>
                <a:spcPts val="0"/>
              </a:spcAft>
              <a:defRPr/>
            </a:pPr>
            <a:r>
              <a:rPr lang="fr-FR" dirty="0"/>
              <a:t>&lt;</a:t>
            </a:r>
            <a:r>
              <a:rPr lang="fr-FR" dirty="0" err="1"/>
              <a:t>xsl:stream</a:t>
            </a:r>
            <a:br>
              <a:rPr lang="fr-FR"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a:extLst>
              <a:ext uri="{FF2B5EF4-FFF2-40B4-BE49-F238E27FC236}">
                <a16:creationId xmlns:a16="http://schemas.microsoft.com/office/drawing/2014/main" id="{6BE20FCE-F03D-4949-9EF4-00091EFD382D}"/>
              </a:ext>
            </a:extLst>
          </p:cNvPr>
          <p:cNvSpPr/>
          <p:nvPr/>
        </p:nvSpPr>
        <p:spPr>
          <a:xfrm>
            <a:off x="288032" y="5766936"/>
            <a:ext cx="8820472" cy="1046440"/>
          </a:xfrm>
          <a:prstGeom prst="rect">
            <a:avLst/>
          </a:prstGeom>
        </p:spPr>
        <p:style>
          <a:lnRef idx="3">
            <a:schemeClr val="lt1"/>
          </a:lnRef>
          <a:fillRef idx="1003">
            <a:schemeClr val="dk1"/>
          </a:fillRef>
          <a:effectRef idx="1">
            <a:schemeClr val="accent5"/>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en-US" sz="800" i="1" dirty="0"/>
          </a:p>
          <a:p>
            <a:pPr eaLnBrk="1" fontAlgn="auto" hangingPunct="1">
              <a:spcBef>
                <a:spcPts val="0"/>
              </a:spcBef>
              <a:spcAft>
                <a:spcPts val="0"/>
              </a:spcAft>
              <a:defRPr/>
            </a:pPr>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A16BF22-4155-4A30-95DC-D163DAE2915C}"/>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xsl:iterate</a:t>
            </a:r>
            <a:endParaRPr lang="fr-FR" dirty="0"/>
          </a:p>
        </p:txBody>
      </p:sp>
      <p:sp>
        <p:nvSpPr>
          <p:cNvPr id="6" name="Espace réservé du contenu 5">
            <a:extLst>
              <a:ext uri="{FF2B5EF4-FFF2-40B4-BE49-F238E27FC236}">
                <a16:creationId xmlns:a16="http://schemas.microsoft.com/office/drawing/2014/main" id="{553CD243-C27E-426B-AC95-FB6B7C4B7581}"/>
              </a:ext>
            </a:extLst>
          </p:cNvPr>
          <p:cNvSpPr>
            <a:spLocks noGrp="1"/>
          </p:cNvSpPr>
          <p:nvPr>
            <p:ph idx="1"/>
          </p:nvPr>
        </p:nvSpPr>
        <p:spPr/>
        <p:txBody>
          <a:bodyPr/>
          <a:lstStyle/>
          <a:p>
            <a:pPr fontAlgn="auto">
              <a:spcAft>
                <a:spcPts val="0"/>
              </a:spcAft>
              <a:defRPr/>
            </a:pPr>
            <a:r>
              <a:rPr lang="fr-FR" dirty="0"/>
              <a:t>Itération</a:t>
            </a: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iterate</a:t>
            </a:r>
            <a:r>
              <a:rPr lang="fr-FR" i="1" dirty="0"/>
              <a:t> /&gt;</a:t>
            </a:r>
          </a:p>
          <a:p>
            <a:pPr marL="794195" lvl="3" indent="-219075" fontAlgn="auto">
              <a:spcAft>
                <a:spcPts val="0"/>
              </a:spcAft>
              <a:defRPr/>
            </a:pPr>
            <a:r>
              <a:rPr lang="fr-FR" i="1" dirty="0" err="1">
                <a:solidFill>
                  <a:schemeClr val="accent4"/>
                </a:solidFill>
              </a:rPr>
              <a:t>Defintion</a:t>
            </a:r>
            <a:r>
              <a:rPr lang="fr-FR" i="1" dirty="0">
                <a:solidFill>
                  <a:schemeClr val="accent4"/>
                </a:solidFill>
              </a:rPr>
              <a:t> primaire</a:t>
            </a:r>
          </a:p>
          <a:p>
            <a:pPr marL="794195" lvl="3" indent="-219075" fontAlgn="auto">
              <a:spcAft>
                <a:spcPts val="0"/>
              </a:spcAft>
              <a:defRPr/>
            </a:pPr>
            <a:endParaRPr lang="fr-FR" i="1" dirty="0">
              <a:solidFill>
                <a:schemeClr val="accent4"/>
              </a:solidFill>
            </a:endParaRPr>
          </a:p>
          <a:p>
            <a:pPr marL="794195" lvl="3" indent="-219075" fontAlgn="auto">
              <a:spcAft>
                <a:spcPts val="0"/>
              </a:spcAft>
              <a:defRPr/>
            </a:pPr>
            <a:r>
              <a:rPr lang="fr-FR" i="1" dirty="0" err="1">
                <a:solidFill>
                  <a:schemeClr val="accent4"/>
                </a:solidFill>
              </a:rPr>
              <a:t>Definition</a:t>
            </a:r>
            <a:r>
              <a:rPr lang="fr-FR" i="1" dirty="0">
                <a:solidFill>
                  <a:schemeClr val="accent4"/>
                </a:solidFill>
              </a:rPr>
              <a:t> de contexte</a:t>
            </a:r>
          </a:p>
          <a:p>
            <a:pPr marL="794195" lvl="3" indent="-219075" fontAlgn="auto">
              <a:spcAft>
                <a:spcPts val="0"/>
              </a:spcAft>
              <a:buFont typeface="Arial" panose="020B0604020202020204" pitchFamily="34" charset="0"/>
              <a:buNone/>
              <a:defRPr/>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fontAlgn="auto">
              <a:spcAft>
                <a:spcPts val="0"/>
              </a:spcAft>
              <a:defRPr/>
            </a:pPr>
            <a:endParaRPr lang="fr-FR" i="1" dirty="0">
              <a:solidFill>
                <a:schemeClr val="accent4"/>
              </a:solidFill>
            </a:endParaRPr>
          </a:p>
          <a:p>
            <a:pPr marL="794195" lvl="3" indent="-219075" fontAlgn="auto">
              <a:spcAft>
                <a:spcPts val="0"/>
              </a:spcAft>
              <a:defRPr/>
            </a:pPr>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i="1" dirty="0"/>
              <a:t>:</a:t>
            </a:r>
            <a:r>
              <a:rPr lang="en-US" b="1" dirty="0"/>
              <a:t>next-iteration</a:t>
            </a:r>
            <a:r>
              <a:rPr lang="fr-FR" i="1" dirty="0"/>
              <a:t>/&gt;</a:t>
            </a:r>
          </a:p>
          <a:p>
            <a:pPr marL="794195" lvl="3" indent="-219075" fontAlgn="auto">
              <a:spcAft>
                <a:spcPts val="0"/>
              </a:spcAft>
              <a:defRPr/>
            </a:pPr>
            <a:r>
              <a:rPr lang="fr-FR" i="1" dirty="0">
                <a:solidFill>
                  <a:schemeClr val="accent4"/>
                </a:solidFill>
              </a:rPr>
              <a:t>Gestion des itérations</a:t>
            </a:r>
          </a:p>
          <a:p>
            <a:pPr lvl="2" fontAlgn="auto">
              <a:spcAft>
                <a:spcPts val="0"/>
              </a:spcAft>
              <a:defRPr/>
            </a:pPr>
            <a:endParaRPr lang="fr-FR" i="1" dirty="0"/>
          </a:p>
          <a:p>
            <a:pPr lvl="2"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24589635-C078-456B-87A2-0D334F9F9B58}"/>
              </a:ext>
            </a:extLst>
          </p:cNvPr>
          <p:cNvSpPr>
            <a:spLocks noGrp="1"/>
          </p:cNvSpPr>
          <p:nvPr>
            <p:ph type="sldNum" sz="quarter" idx="12"/>
          </p:nvPr>
        </p:nvSpPr>
        <p:spPr/>
        <p:txBody>
          <a:bodyPr/>
          <a:lstStyle/>
          <a:p>
            <a:pPr>
              <a:defRPr/>
            </a:pPr>
            <a:fld id="{44ACA5EF-D2C4-4D55-A564-DB6BC128C267}" type="slidenum">
              <a:rPr lang="fr-FR"/>
              <a:pPr>
                <a:defRPr/>
              </a:pPr>
              <a:t>216</a:t>
            </a:fld>
            <a:endParaRPr lang="fr-FR"/>
          </a:p>
        </p:txBody>
      </p:sp>
      <p:sp>
        <p:nvSpPr>
          <p:cNvPr id="7" name="ZoneTexte 6">
            <a:extLst>
              <a:ext uri="{FF2B5EF4-FFF2-40B4-BE49-F238E27FC236}">
                <a16:creationId xmlns:a16="http://schemas.microsoft.com/office/drawing/2014/main" id="{75D9E037-C305-46A2-80DD-841D6513355F}"/>
              </a:ext>
            </a:extLst>
          </p:cNvPr>
          <p:cNvSpPr txBox="1"/>
          <p:nvPr/>
        </p:nvSpPr>
        <p:spPr>
          <a:xfrm>
            <a:off x="3923928" y="2348880"/>
            <a:ext cx="5076056" cy="1908215"/>
          </a:xfrm>
          <a:prstGeom prst="rect">
            <a:avLst/>
          </a:prstGeom>
        </p:spPr>
        <p:style>
          <a:lnRef idx="2">
            <a:schemeClr val="dk1">
              <a:shade val="50000"/>
            </a:schemeClr>
          </a:lnRef>
          <a:fillRef idx="1003">
            <a:schemeClr val="dk1"/>
          </a:fillRef>
          <a:effectRef idx="0">
            <a:schemeClr val="dk1"/>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fr-FR" sz="1200" b="1" i="1" u="sng" dirty="0"/>
          </a:p>
          <a:p>
            <a:pPr eaLnBrk="1" fontAlgn="auto" hangingPunct="1">
              <a:spcBef>
                <a:spcPts val="0"/>
              </a:spcBef>
              <a:spcAft>
                <a:spcPts val="0"/>
              </a:spcAft>
              <a:defRPr/>
            </a:pPr>
            <a:r>
              <a:rPr lang="fr-FR" i="1" dirty="0"/>
              <a:t>&lt;</a:t>
            </a:r>
            <a:r>
              <a:rPr lang="fr-FR" i="1" dirty="0" err="1"/>
              <a:t>xsl:iterate</a:t>
            </a:r>
            <a:br>
              <a:rPr lang="fr-FR"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i="1" dirty="0" err="1"/>
              <a:t>xsl:iterate</a:t>
            </a:r>
            <a:r>
              <a:rPr lang="fr-FR" i="1" dirty="0"/>
              <a:t>&gt;</a:t>
            </a:r>
          </a:p>
        </p:txBody>
      </p:sp>
      <p:sp>
        <p:nvSpPr>
          <p:cNvPr id="9" name="Rectangle 8">
            <a:extLst>
              <a:ext uri="{FF2B5EF4-FFF2-40B4-BE49-F238E27FC236}">
                <a16:creationId xmlns:a16="http://schemas.microsoft.com/office/drawing/2014/main" id="{F0583949-E006-4126-9711-ADD50335E432}"/>
              </a:ext>
            </a:extLst>
          </p:cNvPr>
          <p:cNvSpPr/>
          <p:nvPr/>
        </p:nvSpPr>
        <p:spPr>
          <a:xfrm>
            <a:off x="4860032" y="5301208"/>
            <a:ext cx="4032448" cy="1269578"/>
          </a:xfrm>
          <a:prstGeom prst="rect">
            <a:avLst/>
          </a:prstGeom>
        </p:spPr>
        <p:style>
          <a:lnRef idx="3">
            <a:schemeClr val="lt1"/>
          </a:lnRef>
          <a:fillRef idx="1003">
            <a:schemeClr val="dk1"/>
          </a:fillRef>
          <a:effectRef idx="1">
            <a:schemeClr val="accent5"/>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en-US" sz="800" i="1" dirty="0"/>
          </a:p>
          <a:p>
            <a:pPr eaLnBrk="1" fontAlgn="auto" hangingPunct="1">
              <a:spcBef>
                <a:spcPts val="0"/>
              </a:spcBef>
              <a:spcAft>
                <a:spcPts val="0"/>
              </a:spcAft>
              <a:defRPr/>
            </a:pPr>
            <a:r>
              <a:rPr lang="en-US" i="1" dirty="0"/>
              <a:t>&lt;</a:t>
            </a:r>
            <a:r>
              <a:rPr lang="en-US" i="1" dirty="0" err="1"/>
              <a:t>xsl:next</a:t>
            </a:r>
            <a:r>
              <a:rPr lang="en-US" i="1" dirty="0"/>
              <a:t>-iteration&gt;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i="1" dirty="0" err="1"/>
              <a:t>xsl:next</a:t>
            </a:r>
            <a:r>
              <a:rPr lang="en-US" i="1" dirty="0"/>
              <a:t>-iteration&gt;</a:t>
            </a:r>
            <a:endParaRPr lang="fr-FR" i="1"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9F844F1-140B-4B8F-B7B1-389BA1C8B2B0}"/>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xsl:iterate</a:t>
            </a:r>
            <a:endParaRPr lang="fr-FR" dirty="0"/>
          </a:p>
        </p:txBody>
      </p:sp>
      <p:sp>
        <p:nvSpPr>
          <p:cNvPr id="6" name="Espace réservé du contenu 5">
            <a:extLst>
              <a:ext uri="{FF2B5EF4-FFF2-40B4-BE49-F238E27FC236}">
                <a16:creationId xmlns:a16="http://schemas.microsoft.com/office/drawing/2014/main" id="{861E031A-E5A0-4523-89A6-8F22E1D38BCB}"/>
              </a:ext>
            </a:extLst>
          </p:cNvPr>
          <p:cNvSpPr>
            <a:spLocks noGrp="1"/>
          </p:cNvSpPr>
          <p:nvPr>
            <p:ph idx="1"/>
          </p:nvPr>
        </p:nvSpPr>
        <p:spPr/>
        <p:txBody>
          <a:bodyPr/>
          <a:lstStyle/>
          <a:p>
            <a:pPr fontAlgn="auto">
              <a:spcAft>
                <a:spcPts val="0"/>
              </a:spcAft>
              <a:defRPr/>
            </a:pPr>
            <a:r>
              <a:rPr lang="fr-FR" dirty="0"/>
              <a:t>Itération</a:t>
            </a: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break</a:t>
            </a:r>
            <a:r>
              <a:rPr lang="fr-FR" i="1" dirty="0"/>
              <a:t>/&gt;</a:t>
            </a:r>
          </a:p>
          <a:p>
            <a:pPr marL="794195" lvl="3" indent="-219075" fontAlgn="auto">
              <a:spcAft>
                <a:spcPts val="0"/>
              </a:spcAft>
              <a:defRPr/>
            </a:pPr>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fontAlgn="auto">
              <a:spcAft>
                <a:spcPts val="0"/>
              </a:spcAft>
              <a:buFont typeface="Arial" panose="020B0604020202020204" pitchFamily="34" charset="0"/>
              <a:buNone/>
              <a:defRPr/>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fontAlgn="auto">
              <a:spcAft>
                <a:spcPts val="0"/>
              </a:spcAft>
              <a:defRPr/>
            </a:pPr>
            <a:endParaRPr lang="fr-FR" i="1" dirty="0"/>
          </a:p>
          <a:p>
            <a:pPr marL="538163" lvl="2" indent="-219075" fontAlgn="auto">
              <a:spcAft>
                <a:spcPts val="0"/>
              </a:spcAft>
              <a:defRPr/>
            </a:pPr>
            <a:endParaRPr lang="fr-FR" i="1" dirty="0"/>
          </a:p>
          <a:p>
            <a:pPr marL="538163" lvl="2"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i="1" dirty="0"/>
              <a:t>:</a:t>
            </a:r>
            <a:r>
              <a:rPr lang="en-US" b="1" dirty="0"/>
              <a:t>on-completion</a:t>
            </a:r>
            <a:r>
              <a:rPr lang="fr-FR" i="1" dirty="0"/>
              <a:t>/&gt;</a:t>
            </a:r>
          </a:p>
          <a:p>
            <a:pPr marL="794195" lvl="3" indent="-219075" fontAlgn="auto">
              <a:spcAft>
                <a:spcPts val="0"/>
              </a:spcAft>
              <a:defRPr/>
            </a:pPr>
            <a:r>
              <a:rPr lang="fr-FR" i="1" dirty="0">
                <a:solidFill>
                  <a:schemeClr val="accent4"/>
                </a:solidFill>
              </a:rPr>
              <a:t>Gestion de sortie de boucle</a:t>
            </a:r>
          </a:p>
          <a:p>
            <a:pPr lvl="2" fontAlgn="auto">
              <a:spcAft>
                <a:spcPts val="0"/>
              </a:spcAft>
              <a:defRPr/>
            </a:pPr>
            <a:endParaRPr lang="fr-FR" i="1" dirty="0"/>
          </a:p>
          <a:p>
            <a:pPr lvl="2"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7EC67C0E-4016-4DDA-94EA-72D867B238A7}"/>
              </a:ext>
            </a:extLst>
          </p:cNvPr>
          <p:cNvSpPr>
            <a:spLocks noGrp="1"/>
          </p:cNvSpPr>
          <p:nvPr>
            <p:ph type="sldNum" sz="quarter" idx="12"/>
          </p:nvPr>
        </p:nvSpPr>
        <p:spPr/>
        <p:txBody>
          <a:bodyPr/>
          <a:lstStyle/>
          <a:p>
            <a:pPr>
              <a:defRPr/>
            </a:pPr>
            <a:fld id="{D6D9ED62-99B2-4481-9129-EED7BFFBB756}" type="slidenum">
              <a:rPr lang="fr-FR"/>
              <a:pPr>
                <a:defRPr/>
              </a:pPr>
              <a:t>217</a:t>
            </a:fld>
            <a:endParaRPr lang="fr-FR"/>
          </a:p>
        </p:txBody>
      </p:sp>
      <p:sp>
        <p:nvSpPr>
          <p:cNvPr id="9" name="Rectangle 8">
            <a:extLst>
              <a:ext uri="{FF2B5EF4-FFF2-40B4-BE49-F238E27FC236}">
                <a16:creationId xmlns:a16="http://schemas.microsoft.com/office/drawing/2014/main" id="{45F2C624-2A5A-4C7B-B24E-3AE4EC402396}"/>
              </a:ext>
            </a:extLst>
          </p:cNvPr>
          <p:cNvSpPr/>
          <p:nvPr/>
        </p:nvSpPr>
        <p:spPr>
          <a:xfrm>
            <a:off x="4499992" y="5085184"/>
            <a:ext cx="4283968" cy="1508105"/>
          </a:xfrm>
          <a:prstGeom prst="rect">
            <a:avLst/>
          </a:prstGeom>
        </p:spPr>
        <p:style>
          <a:lnRef idx="3">
            <a:schemeClr val="lt1"/>
          </a:lnRef>
          <a:fillRef idx="1003">
            <a:schemeClr val="dk1"/>
          </a:fillRef>
          <a:effectRef idx="1">
            <a:schemeClr val="accent5"/>
          </a:effectRef>
          <a:fontRef idx="minor">
            <a:schemeClr val="lt1"/>
          </a:fontRef>
        </p:style>
        <p:txBody>
          <a:bodyPr>
            <a:spAutoFit/>
          </a:bodyPr>
          <a:lstStyle/>
          <a:p>
            <a:pPr eaLnBrk="1" fontAlgn="auto" hangingPunct="1">
              <a:spcBef>
                <a:spcPts val="0"/>
              </a:spcBef>
              <a:spcAft>
                <a:spcPts val="0"/>
              </a:spcAft>
              <a:defRPr/>
            </a:pPr>
            <a:r>
              <a:rPr lang="fr-FR" sz="1200" b="1" i="1" u="sng" dirty="0"/>
              <a:t>Code </a:t>
            </a:r>
            <a:r>
              <a:rPr lang="fr-FR" sz="1200" b="1" i="1" u="sng" dirty="0" err="1"/>
              <a:t>xsl</a:t>
            </a:r>
            <a:r>
              <a:rPr lang="fr-FR" sz="1200" b="1" i="1" u="sng" dirty="0"/>
              <a:t> 3.0 :</a:t>
            </a:r>
          </a:p>
          <a:p>
            <a:pPr eaLnBrk="1" fontAlgn="auto" hangingPunct="1">
              <a:spcBef>
                <a:spcPts val="0"/>
              </a:spcBef>
              <a:spcAft>
                <a:spcPts val="0"/>
              </a:spcAft>
              <a:defRPr/>
            </a:pPr>
            <a:endParaRPr lang="en-US" sz="800" i="1" dirty="0"/>
          </a:p>
          <a:p>
            <a:pPr eaLnBrk="1" fontAlgn="auto" hangingPunct="1">
              <a:spcBef>
                <a:spcPts val="0"/>
              </a:spcBef>
              <a:spcAft>
                <a:spcPts val="0"/>
              </a:spcAft>
              <a:defRPr/>
            </a:pPr>
            <a:r>
              <a:rPr lang="fr-FR" i="1" dirty="0"/>
              <a:t>&lt;</a:t>
            </a:r>
            <a:r>
              <a:rPr lang="fr-FR" i="1" dirty="0" err="1"/>
              <a:t>xsl:on-completion</a:t>
            </a:r>
            <a:br>
              <a:rPr lang="fr-FR"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i="1" dirty="0" err="1"/>
              <a:t>xsl:on-completion</a:t>
            </a:r>
            <a:r>
              <a:rPr lang="fr-FR" i="1" dirty="0"/>
              <a:t>&gt;</a:t>
            </a:r>
          </a:p>
        </p:txBody>
      </p:sp>
      <p:sp>
        <p:nvSpPr>
          <p:cNvPr id="11" name="Rectangle 10">
            <a:extLst>
              <a:ext uri="{FF2B5EF4-FFF2-40B4-BE49-F238E27FC236}">
                <a16:creationId xmlns:a16="http://schemas.microsoft.com/office/drawing/2014/main" id="{7F261FAE-213B-44AB-A90A-512063EE5F34}"/>
              </a:ext>
            </a:extLst>
          </p:cNvPr>
          <p:cNvSpPr/>
          <p:nvPr/>
        </p:nvSpPr>
        <p:spPr>
          <a:xfrm>
            <a:off x="4283968" y="2450792"/>
            <a:ext cx="4536504" cy="1492716"/>
          </a:xfrm>
          <a:prstGeom prst="rect">
            <a:avLst/>
          </a:prstGeom>
        </p:spPr>
        <p:style>
          <a:lnRef idx="0">
            <a:scrgbClr r="0" g="0" b="0"/>
          </a:lnRef>
          <a:fillRef idx="1003">
            <a:schemeClr val="dk1"/>
          </a:fillRef>
          <a:effectRef idx="0">
            <a:scrgbClr r="0" g="0" b="0"/>
          </a:effectRef>
          <a:fontRef idx="major"/>
        </p:style>
        <p:txBody>
          <a:bodyPr>
            <a:spAutoFit/>
          </a:bodyPr>
          <a:lstStyle/>
          <a:p>
            <a:pPr eaLnBrk="1" fontAlgn="auto" hangingPunct="1">
              <a:spcBef>
                <a:spcPts val="0"/>
              </a:spcBef>
              <a:spcAft>
                <a:spcPts val="0"/>
              </a:spcAft>
              <a:defRPr/>
            </a:pPr>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pPr eaLnBrk="1" fontAlgn="auto" hangingPunct="1">
              <a:spcBef>
                <a:spcPts val="0"/>
              </a:spcBef>
              <a:spcAft>
                <a:spcPts val="0"/>
              </a:spcAft>
              <a:defRPr/>
            </a:pPr>
            <a:endParaRPr lang="en-US" sz="900" i="1" dirty="0">
              <a:solidFill>
                <a:schemeClr val="bg1"/>
              </a:solidFill>
            </a:endParaRPr>
          </a:p>
          <a:p>
            <a:pPr eaLnBrk="1" fontAlgn="auto" hangingPunct="1">
              <a:spcBef>
                <a:spcPts val="0"/>
              </a:spcBef>
              <a:spcAft>
                <a:spcPts val="0"/>
              </a:spcAft>
              <a:defRPr/>
            </a:pPr>
            <a:r>
              <a:rPr lang="en-US" i="1" dirty="0">
                <a:solidFill>
                  <a:schemeClr val="bg1"/>
                </a:solidFill>
              </a:rPr>
              <a:t>&lt;</a:t>
            </a:r>
            <a:r>
              <a:rPr lang="en-US" i="1" dirty="0" err="1">
                <a:solidFill>
                  <a:schemeClr val="bg1"/>
                </a:solidFill>
              </a:rPr>
              <a:t>xsl:break</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F641EE8-E98A-4E0B-84CB-63CD65A8B80D}"/>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2.0, 3.0, les évolutions</a:t>
            </a:r>
            <a:br>
              <a:rPr lang="fr-FR" dirty="0"/>
            </a:br>
            <a:r>
              <a:rPr lang="fr-FR" dirty="0"/>
              <a:t>				XSL3.0 </a:t>
            </a:r>
            <a:r>
              <a:rPr lang="fr-FR" dirty="0" err="1"/>
              <a:t>xsl:accumulator</a:t>
            </a:r>
            <a:endParaRPr lang="fr-FR" dirty="0"/>
          </a:p>
        </p:txBody>
      </p:sp>
      <p:sp>
        <p:nvSpPr>
          <p:cNvPr id="6" name="Espace réservé du contenu 5">
            <a:extLst>
              <a:ext uri="{FF2B5EF4-FFF2-40B4-BE49-F238E27FC236}">
                <a16:creationId xmlns:a16="http://schemas.microsoft.com/office/drawing/2014/main" id="{78155E49-2E89-4852-9EBA-841577668277}"/>
              </a:ext>
            </a:extLst>
          </p:cNvPr>
          <p:cNvSpPr>
            <a:spLocks noGrp="1"/>
          </p:cNvSpPr>
          <p:nvPr>
            <p:ph idx="1"/>
          </p:nvPr>
        </p:nvSpPr>
        <p:spPr/>
        <p:txBody>
          <a:bodyPr/>
          <a:lstStyle/>
          <a:p>
            <a:pPr fontAlgn="auto">
              <a:spcAft>
                <a:spcPts val="0"/>
              </a:spcAft>
              <a:defRPr/>
            </a:pPr>
            <a:r>
              <a:rPr lang="fr-FR" dirty="0"/>
              <a:t>Accumulateur</a:t>
            </a:r>
          </a:p>
          <a:p>
            <a:pPr fontAlgn="auto">
              <a:spcAft>
                <a:spcPts val="0"/>
              </a:spcAft>
              <a:defRPr/>
            </a:pPr>
            <a:endParaRPr lang="fr-FR" dirty="0"/>
          </a:p>
          <a:p>
            <a:pPr marL="538163" lvl="2" indent="-219075" fontAlgn="auto">
              <a:spcAft>
                <a:spcPts val="0"/>
              </a:spcAft>
              <a:defRPr/>
            </a:pPr>
            <a:r>
              <a:rPr lang="fr-FR" i="1" dirty="0"/>
              <a:t>&lt;</a:t>
            </a:r>
            <a:r>
              <a:rPr lang="fr-FR" i="1" dirty="0" err="1"/>
              <a:t>xsl:</a:t>
            </a:r>
            <a:r>
              <a:rPr lang="fr-FR" b="1" i="1" dirty="0" err="1"/>
              <a:t>accumulator</a:t>
            </a:r>
            <a:r>
              <a:rPr lang="fr-FR" i="1" dirty="0"/>
              <a:t>/&gt;</a:t>
            </a:r>
          </a:p>
          <a:p>
            <a:pPr marL="714375" lvl="3" indent="-219075" fontAlgn="auto">
              <a:spcAft>
                <a:spcPts val="0"/>
              </a:spcAft>
              <a:defRPr/>
            </a:pPr>
            <a:endParaRPr lang="fr-FR" b="1" i="1" dirty="0">
              <a:solidFill>
                <a:schemeClr val="accent4"/>
              </a:solidFill>
            </a:endParaRPr>
          </a:p>
          <a:p>
            <a:pPr marL="714375" lvl="3" indent="-219075" fontAlgn="auto">
              <a:spcAft>
                <a:spcPts val="0"/>
              </a:spcAft>
              <a:defRPr/>
            </a:pPr>
            <a:r>
              <a:rPr lang="fr-FR" b="1" i="1" dirty="0" err="1">
                <a:solidFill>
                  <a:schemeClr val="accent4"/>
                </a:solidFill>
              </a:rPr>
              <a:t>Definition</a:t>
            </a:r>
            <a:r>
              <a:rPr lang="fr-FR" b="1" i="1" dirty="0">
                <a:solidFill>
                  <a:schemeClr val="accent4"/>
                </a:solidFill>
              </a:rPr>
              <a:t> primaire</a:t>
            </a:r>
          </a:p>
          <a:p>
            <a:pPr marL="714375" lvl="3" indent="-219075" fontAlgn="auto">
              <a:spcAft>
                <a:spcPts val="0"/>
              </a:spcAft>
              <a:defRPr/>
            </a:pPr>
            <a:endParaRPr lang="fr-FR" b="1" i="1" dirty="0">
              <a:solidFill>
                <a:schemeClr val="accent4"/>
              </a:solidFill>
            </a:endParaRPr>
          </a:p>
          <a:p>
            <a:pPr marL="714375" lvl="3" indent="-219075" fontAlgn="auto">
              <a:spcAft>
                <a:spcPts val="0"/>
              </a:spcAft>
              <a:defRPr/>
            </a:pPr>
            <a:endParaRPr lang="fr-FR" i="1" dirty="0"/>
          </a:p>
          <a:p>
            <a:pPr marL="538163" lvl="2" indent="-219075" fontAlgn="auto">
              <a:spcAft>
                <a:spcPts val="0"/>
              </a:spcAft>
              <a:defRPr/>
            </a:pPr>
            <a:r>
              <a:rPr lang="fr-FR" i="1" dirty="0"/>
              <a:t>&lt;</a:t>
            </a:r>
            <a:r>
              <a:rPr lang="fr-FR" i="1" dirty="0" err="1"/>
              <a:t>xsl:</a:t>
            </a:r>
            <a:r>
              <a:rPr lang="fr-FR" b="1" i="1" dirty="0" err="1"/>
              <a:t>accumulator-rule</a:t>
            </a:r>
            <a:r>
              <a:rPr lang="fr-FR" b="1" i="1" dirty="0"/>
              <a:t> /&gt;</a:t>
            </a:r>
          </a:p>
          <a:p>
            <a:pPr marL="538163" lvl="2" indent="-219075" fontAlgn="auto">
              <a:spcAft>
                <a:spcPts val="0"/>
              </a:spcAft>
              <a:defRPr/>
            </a:pPr>
            <a:endParaRPr lang="fr-FR" b="1" i="1" dirty="0"/>
          </a:p>
        </p:txBody>
      </p:sp>
      <p:sp>
        <p:nvSpPr>
          <p:cNvPr id="4" name="Espace réservé du numéro de diapositive 3">
            <a:extLst>
              <a:ext uri="{FF2B5EF4-FFF2-40B4-BE49-F238E27FC236}">
                <a16:creationId xmlns:a16="http://schemas.microsoft.com/office/drawing/2014/main" id="{B5635D35-4BDC-44FD-9B1F-1EBC36177BBD}"/>
              </a:ext>
            </a:extLst>
          </p:cNvPr>
          <p:cNvSpPr>
            <a:spLocks noGrp="1"/>
          </p:cNvSpPr>
          <p:nvPr>
            <p:ph type="sldNum" sz="quarter" idx="12"/>
          </p:nvPr>
        </p:nvSpPr>
        <p:spPr/>
        <p:txBody>
          <a:bodyPr/>
          <a:lstStyle/>
          <a:p>
            <a:pPr>
              <a:defRPr/>
            </a:pPr>
            <a:fld id="{02FF7148-B78F-4431-999C-746E02391CE6}" type="slidenum">
              <a:rPr lang="fr-FR"/>
              <a:pPr>
                <a:defRPr/>
              </a:pPr>
              <a:t>218</a:t>
            </a:fld>
            <a:endParaRPr lang="fr-FR"/>
          </a:p>
        </p:txBody>
      </p:sp>
      <p:sp>
        <p:nvSpPr>
          <p:cNvPr id="8" name="ZoneTexte 7">
            <a:extLst>
              <a:ext uri="{FF2B5EF4-FFF2-40B4-BE49-F238E27FC236}">
                <a16:creationId xmlns:a16="http://schemas.microsoft.com/office/drawing/2014/main" id="{3B26B58E-20A1-4ECE-B49F-A102F521A7C4}"/>
              </a:ext>
            </a:extLst>
          </p:cNvPr>
          <p:cNvSpPr txBox="1"/>
          <p:nvPr/>
        </p:nvSpPr>
        <p:spPr>
          <a:xfrm>
            <a:off x="4499992" y="1916832"/>
            <a:ext cx="4536504" cy="2354491"/>
          </a:xfrm>
          <a:prstGeom prst="rect">
            <a:avLst/>
          </a:prstGeom>
        </p:spPr>
        <p:style>
          <a:lnRef idx="0">
            <a:scrgbClr r="0" g="0" b="0"/>
          </a:lnRef>
          <a:fillRef idx="1003">
            <a:schemeClr val="dk1"/>
          </a:fillRef>
          <a:effectRef idx="0">
            <a:scrgbClr r="0" g="0" b="0"/>
          </a:effectRef>
          <a:fontRef idx="major"/>
        </p:style>
        <p:txBody>
          <a:bodyPr>
            <a:spAutoFit/>
          </a:bodyPr>
          <a:lstStyle/>
          <a:p>
            <a:pPr eaLnBrk="1" fontAlgn="auto" hangingPunct="1">
              <a:spcBef>
                <a:spcPts val="0"/>
              </a:spcBef>
              <a:spcAft>
                <a:spcPts val="0"/>
              </a:spcAft>
              <a:defRPr/>
            </a:pPr>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pPr eaLnBrk="1" fontAlgn="auto" hangingPunct="1">
              <a:spcBef>
                <a:spcPts val="0"/>
              </a:spcBef>
              <a:spcAft>
                <a:spcPts val="0"/>
              </a:spcAft>
              <a:defRPr/>
            </a:pPr>
            <a:endParaRPr lang="fr-FR" sz="1000" i="1" dirty="0">
              <a:solidFill>
                <a:schemeClr val="bg1"/>
              </a:solidFill>
            </a:endParaRPr>
          </a:p>
          <a:p>
            <a:pPr eaLnBrk="1" fontAlgn="auto" hangingPunct="1">
              <a:spcBef>
                <a:spcPts val="0"/>
              </a:spcBef>
              <a:spcAft>
                <a:spcPts val="0"/>
              </a:spcAft>
              <a:defRPr/>
            </a:pPr>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a:extLst>
              <a:ext uri="{FF2B5EF4-FFF2-40B4-BE49-F238E27FC236}">
                <a16:creationId xmlns:a16="http://schemas.microsoft.com/office/drawing/2014/main" id="{78025147-C373-4C51-8CBC-ADB6CF385C3C}"/>
              </a:ext>
            </a:extLst>
          </p:cNvPr>
          <p:cNvSpPr/>
          <p:nvPr/>
        </p:nvSpPr>
        <p:spPr>
          <a:xfrm>
            <a:off x="4464496" y="4843026"/>
            <a:ext cx="4572000" cy="1754326"/>
          </a:xfrm>
          <a:prstGeom prst="rect">
            <a:avLst/>
          </a:prstGeom>
        </p:spPr>
        <p:style>
          <a:lnRef idx="0">
            <a:scrgbClr r="0" g="0" b="0"/>
          </a:lnRef>
          <a:fillRef idx="1003">
            <a:schemeClr val="dk1"/>
          </a:fillRef>
          <a:effectRef idx="0">
            <a:scrgbClr r="0" g="0" b="0"/>
          </a:effectRef>
          <a:fontRef idx="major"/>
        </p:style>
        <p:txBody>
          <a:bodyPr>
            <a:spAutoFit/>
          </a:bodyPr>
          <a:lstStyle/>
          <a:p>
            <a:pPr eaLnBrk="1" fontAlgn="auto" hangingPunct="1">
              <a:spcBef>
                <a:spcPts val="0"/>
              </a:spcBef>
              <a:spcAft>
                <a:spcPts val="0"/>
              </a:spcAft>
              <a:defRPr/>
            </a:pPr>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a:extLst>
              <a:ext uri="{FF2B5EF4-FFF2-40B4-BE49-F238E27FC236}">
                <a16:creationId xmlns:a16="http://schemas.microsoft.com/office/drawing/2014/main" id="{0157D6FA-42E2-44A9-BAE3-88E44D7B37CC}"/>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 langage XSL-Fo Définition</a:t>
            </a:r>
          </a:p>
        </p:txBody>
      </p:sp>
      <p:sp>
        <p:nvSpPr>
          <p:cNvPr id="157700" name="Rectangle 3">
            <a:extLst>
              <a:ext uri="{FF2B5EF4-FFF2-40B4-BE49-F238E27FC236}">
                <a16:creationId xmlns:a16="http://schemas.microsoft.com/office/drawing/2014/main" id="{1AB9117F-37AC-4B30-B91E-2E5B6C0075B9}"/>
              </a:ext>
            </a:extLst>
          </p:cNvPr>
          <p:cNvSpPr>
            <a:spLocks noGrp="1" noChangeArrowheads="1"/>
          </p:cNvSpPr>
          <p:nvPr>
            <p:ph idx="1"/>
          </p:nvPr>
        </p:nvSpPr>
        <p:spPr>
          <a:xfrm>
            <a:off x="285720" y="1142984"/>
            <a:ext cx="8572560" cy="5286412"/>
          </a:xfrm>
        </p:spPr>
        <p:txBody>
          <a:bodyPr>
            <a:normAutofit fontScale="70000" lnSpcReduction="20000"/>
          </a:bodyPr>
          <a:lstStyle/>
          <a:p>
            <a:pPr fontAlgn="auto">
              <a:spcAft>
                <a:spcPts val="0"/>
              </a:spcAft>
              <a:defRPr/>
            </a:pPr>
            <a:r>
              <a:rPr lang="fr-FR" dirty="0"/>
              <a:t>Définition</a:t>
            </a:r>
          </a:p>
          <a:p>
            <a:pPr lvl="1" fontAlgn="auto">
              <a:spcAft>
                <a:spcPts val="0"/>
              </a:spcAft>
              <a:defRPr/>
            </a:pPr>
            <a:r>
              <a:rPr lang="fr-FR" dirty="0"/>
              <a:t>XSL-FO = eXtensible </a:t>
            </a:r>
            <a:r>
              <a:rPr lang="fr-FR" dirty="0" err="1"/>
              <a:t>Stylesheet</a:t>
            </a:r>
            <a:r>
              <a:rPr lang="fr-FR" dirty="0"/>
              <a:t> Language - </a:t>
            </a:r>
            <a:r>
              <a:rPr lang="fr-FR" dirty="0" err="1"/>
              <a:t>Formatting</a:t>
            </a:r>
            <a:endParaRPr lang="fr-FR" dirty="0"/>
          </a:p>
          <a:p>
            <a:pPr lvl="1" fontAlgn="auto">
              <a:spcAft>
                <a:spcPts val="0"/>
              </a:spcAft>
              <a:defRPr/>
            </a:pPr>
            <a:r>
              <a:rPr lang="fr-FR" dirty="0"/>
              <a:t>Langage de formatage des données (travaux de presse)</a:t>
            </a:r>
          </a:p>
          <a:p>
            <a:pPr lvl="1" fontAlgn="auto">
              <a:spcAft>
                <a:spcPts val="0"/>
              </a:spcAft>
              <a:defRPr/>
            </a:pPr>
            <a:r>
              <a:rPr lang="fr-FR" strike="sngStrike" dirty="0"/>
              <a:t>Recommandation du W3C</a:t>
            </a:r>
          </a:p>
          <a:p>
            <a:pPr lvl="1" fontAlgn="auto">
              <a:spcAft>
                <a:spcPts val="0"/>
              </a:spcAft>
              <a:defRPr/>
            </a:pPr>
            <a:r>
              <a:rPr lang="fr-FR" dirty="0"/>
              <a:t>Pas de DTD ni de Schéma précisés d'où une confusion (cf. XSD XEP)</a:t>
            </a:r>
          </a:p>
          <a:p>
            <a:pPr fontAlgn="auto">
              <a:spcAft>
                <a:spcPts val="0"/>
              </a:spcAft>
              <a:defRPr/>
            </a:pPr>
            <a:endParaRPr lang="fr-FR" dirty="0"/>
          </a:p>
          <a:p>
            <a:pPr fontAlgn="auto">
              <a:spcAft>
                <a:spcPts val="0"/>
              </a:spcAft>
              <a:defRPr/>
            </a:pPr>
            <a:r>
              <a:rPr lang="fr-FR" dirty="0"/>
              <a:t>Fonctionnement</a:t>
            </a:r>
          </a:p>
          <a:p>
            <a:pPr lvl="1" fontAlgn="auto">
              <a:spcAft>
                <a:spcPts val="0"/>
              </a:spcAft>
              <a:defRPr/>
            </a:pPr>
            <a:r>
              <a:rPr lang="fr-FR" dirty="0"/>
              <a:t>Un document XML (données) fusionne avec un document XSL-T via un processeur XSL-T qui génère un fichier XSL-FO qui passe par un processeur XSL-FO (ex: FOP) pour être traduit en document formaté (ex: PDF)</a:t>
            </a:r>
          </a:p>
          <a:p>
            <a:pPr lvl="1" fontAlgn="auto">
              <a:spcAft>
                <a:spcPts val="0"/>
              </a:spcAft>
              <a:defRPr/>
            </a:pPr>
            <a:r>
              <a:rPr lang="fr-FR" dirty="0"/>
              <a:t>Le fonctionnement dépend donc fortement du processeur FO (ex: FOP)</a:t>
            </a:r>
          </a:p>
          <a:p>
            <a:pPr lvl="1" fontAlgn="auto">
              <a:spcAft>
                <a:spcPts val="0"/>
              </a:spcAft>
              <a:defRPr/>
            </a:pPr>
            <a:endParaRPr lang="fr-FR" dirty="0"/>
          </a:p>
          <a:p>
            <a:pPr lvl="1" fontAlgn="auto">
              <a:spcAft>
                <a:spcPts val="0"/>
              </a:spcAft>
              <a:defRPr/>
            </a:pPr>
            <a:endParaRPr lang="fr-FR" dirty="0"/>
          </a:p>
          <a:p>
            <a:pPr lvl="1" fontAlgn="auto">
              <a:spcAft>
                <a:spcPts val="0"/>
              </a:spcAft>
              <a:defRPr/>
            </a:pPr>
            <a:r>
              <a:rPr lang="fr-FR" dirty="0"/>
              <a:t> </a:t>
            </a:r>
          </a:p>
          <a:p>
            <a:pPr lvl="1" fontAlgn="auto">
              <a:spcAft>
                <a:spcPts val="0"/>
              </a:spcAft>
              <a:defRPr/>
            </a:pPr>
            <a:endParaRPr lang="fr-FR" dirty="0"/>
          </a:p>
          <a:p>
            <a:pPr lvl="1" fontAlgn="auto">
              <a:spcAft>
                <a:spcPts val="0"/>
              </a:spcAft>
              <a:defRPr/>
            </a:pPr>
            <a:r>
              <a:rPr lang="fr-FR" dirty="0"/>
              <a:t> </a:t>
            </a:r>
          </a:p>
        </p:txBody>
      </p:sp>
      <p:sp>
        <p:nvSpPr>
          <p:cNvPr id="7" name="Rectangle 13">
            <a:extLst>
              <a:ext uri="{FF2B5EF4-FFF2-40B4-BE49-F238E27FC236}">
                <a16:creationId xmlns:a16="http://schemas.microsoft.com/office/drawing/2014/main" id="{58C20E74-9579-4F0F-850D-6860D49748CF}"/>
              </a:ext>
            </a:extLst>
          </p:cNvPr>
          <p:cNvSpPr>
            <a:spLocks noGrp="1" noChangeArrowheads="1"/>
          </p:cNvSpPr>
          <p:nvPr>
            <p:ph type="sldNum" sz="quarter" idx="12"/>
          </p:nvPr>
        </p:nvSpPr>
        <p:spPr/>
        <p:txBody>
          <a:bodyPr>
            <a:normAutofit/>
          </a:bodyPr>
          <a:lstStyle/>
          <a:p>
            <a:pPr>
              <a:defRPr/>
            </a:pPr>
            <a:fld id="{A5219E71-C958-47F4-839E-79697142ED4D}" type="slidenum">
              <a:rPr lang="fr-FR"/>
              <a:pPr>
                <a:defRPr/>
              </a:pPr>
              <a:t>219</a:t>
            </a:fld>
            <a:endParaRPr lang="fr-FR"/>
          </a:p>
        </p:txBody>
      </p:sp>
      <p:pic>
        <p:nvPicPr>
          <p:cNvPr id="456711" name="Picture 3" descr="C:\Users\itis\Downloads\xsl(1).png">
            <a:extLst>
              <a:ext uri="{FF2B5EF4-FFF2-40B4-BE49-F238E27FC236}">
                <a16:creationId xmlns:a16="http://schemas.microsoft.com/office/drawing/2014/main" id="{422EEBAD-AD82-42EF-84C4-D38CAFA7F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5084763"/>
            <a:ext cx="67468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6712" name="AutoShape 6" descr="http://mirrors.ibiblio.org/apache/xmlgraphics/fop/images/fop_logo.jpg">
            <a:extLst>
              <a:ext uri="{FF2B5EF4-FFF2-40B4-BE49-F238E27FC236}">
                <a16:creationId xmlns:a16="http://schemas.microsoft.com/office/drawing/2014/main" id="{3B762526-7A7B-4389-AA0A-8780AE8A5E3D}"/>
              </a:ext>
            </a:extLst>
          </p:cNvPr>
          <p:cNvSpPr>
            <a:spLocks noChangeAspect="1" noChangeArrowheads="1"/>
          </p:cNvSpPr>
          <p:nvPr/>
        </p:nvSpPr>
        <p:spPr bwMode="auto">
          <a:xfrm>
            <a:off x="155575" y="-555625"/>
            <a:ext cx="201930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grpSp>
        <p:nvGrpSpPr>
          <p:cNvPr id="456713" name="Groupe 22">
            <a:extLst>
              <a:ext uri="{FF2B5EF4-FFF2-40B4-BE49-F238E27FC236}">
                <a16:creationId xmlns:a16="http://schemas.microsoft.com/office/drawing/2014/main" id="{1F84B4F8-8EAE-42AF-BBE6-8105E9A80718}"/>
              </a:ext>
            </a:extLst>
          </p:cNvPr>
          <p:cNvGrpSpPr>
            <a:grpSpLocks/>
          </p:cNvGrpSpPr>
          <p:nvPr/>
        </p:nvGrpSpPr>
        <p:grpSpPr bwMode="auto">
          <a:xfrm>
            <a:off x="755650" y="5084763"/>
            <a:ext cx="7515225" cy="1522412"/>
            <a:chOff x="755576" y="5085184"/>
            <a:chExt cx="7515818" cy="1521460"/>
          </a:xfrm>
        </p:grpSpPr>
        <p:pic>
          <p:nvPicPr>
            <p:cNvPr id="456714" name="Picture 2" descr="C:\Users\itis\Downloads\xsl.png">
              <a:extLst>
                <a:ext uri="{FF2B5EF4-FFF2-40B4-BE49-F238E27FC236}">
                  <a16:creationId xmlns:a16="http://schemas.microsoft.com/office/drawing/2014/main" id="{7AC54E69-C510-4628-9A11-8CA310482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5157192"/>
              <a:ext cx="1224136" cy="12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15" name="Picture 4" descr="C:\Users\itis\Downloads\xml.png">
              <a:extLst>
                <a:ext uri="{FF2B5EF4-FFF2-40B4-BE49-F238E27FC236}">
                  <a16:creationId xmlns:a16="http://schemas.microsoft.com/office/drawing/2014/main" id="{50317AB3-3E6D-4777-B893-053C03AC6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5877272"/>
              <a:ext cx="674910" cy="6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Connecteur droit avec flèche 11">
              <a:extLst>
                <a:ext uri="{FF2B5EF4-FFF2-40B4-BE49-F238E27FC236}">
                  <a16:creationId xmlns:a16="http://schemas.microsoft.com/office/drawing/2014/main" id="{A245CD40-85D1-427A-9621-4A3FF5ED2CD1}"/>
                </a:ext>
              </a:extLst>
            </p:cNvPr>
            <p:cNvCxnSpPr>
              <a:stCxn id="456711" idx="3"/>
              <a:endCxn id="456714" idx="1"/>
            </p:cNvCxnSpPr>
            <p:nvPr/>
          </p:nvCxnSpPr>
          <p:spPr>
            <a:xfrm>
              <a:off x="1430317" y="5423110"/>
              <a:ext cx="693792" cy="3458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D96E37C9-4A8C-4902-9012-6AFDBEE9798C}"/>
                </a:ext>
              </a:extLst>
            </p:cNvPr>
            <p:cNvCxnSpPr>
              <a:stCxn id="456715" idx="3"/>
              <a:endCxn id="456714" idx="1"/>
            </p:cNvCxnSpPr>
            <p:nvPr/>
          </p:nvCxnSpPr>
          <p:spPr>
            <a:xfrm flipV="1">
              <a:off x="1430317" y="5768968"/>
              <a:ext cx="693792" cy="4458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56718" name="Picture 4" descr="C:\Users\itis\Downloads\xml.png">
              <a:extLst>
                <a:ext uri="{FF2B5EF4-FFF2-40B4-BE49-F238E27FC236}">
                  <a16:creationId xmlns:a16="http://schemas.microsoft.com/office/drawing/2014/main" id="{868D13F0-BCCE-40B9-AA56-2E29DA9203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5445224"/>
              <a:ext cx="674910" cy="6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19" name="Picture 8" descr="http://mirrors.ibiblio.org/apache/xmlgraphics/fop/images/fop_logo.jpg">
              <a:extLst>
                <a:ext uri="{FF2B5EF4-FFF2-40B4-BE49-F238E27FC236}">
                  <a16:creationId xmlns:a16="http://schemas.microsoft.com/office/drawing/2014/main" id="{7DB42D0E-1CC1-406D-8AA1-69BF9D785F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5373216"/>
              <a:ext cx="1393657" cy="80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20" name="Picture 9" descr="C:\Users\itis\Downloads\filetype_pdf.png">
              <a:extLst>
                <a:ext uri="{FF2B5EF4-FFF2-40B4-BE49-F238E27FC236}">
                  <a16:creationId xmlns:a16="http://schemas.microsoft.com/office/drawing/2014/main" id="{5122E342-E5E0-478E-9F8C-2F5B26AF6F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0272" y="5085184"/>
              <a:ext cx="616298" cy="6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6721" name="Picture 10" descr="C:\Users\itis\Downloads\file_rtf.png">
              <a:extLst>
                <a:ext uri="{FF2B5EF4-FFF2-40B4-BE49-F238E27FC236}">
                  <a16:creationId xmlns:a16="http://schemas.microsoft.com/office/drawing/2014/main" id="{6E3D5FA1-A2B0-46DA-B750-3147E7ECB6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5805264"/>
              <a:ext cx="529208" cy="52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Connecteur droit avec flèche 21">
              <a:extLst>
                <a:ext uri="{FF2B5EF4-FFF2-40B4-BE49-F238E27FC236}">
                  <a16:creationId xmlns:a16="http://schemas.microsoft.com/office/drawing/2014/main" id="{21D5050E-C5EF-4488-8F47-72EE9C8D0C22}"/>
                </a:ext>
              </a:extLst>
            </p:cNvPr>
            <p:cNvCxnSpPr>
              <a:stCxn id="456714" idx="3"/>
              <a:endCxn id="456718" idx="1"/>
            </p:cNvCxnSpPr>
            <p:nvPr/>
          </p:nvCxnSpPr>
          <p:spPr>
            <a:xfrm>
              <a:off x="3348169" y="5768968"/>
              <a:ext cx="503277" cy="142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5482DFFB-2259-4B30-AF2D-F635DA0CCC20}"/>
                </a:ext>
              </a:extLst>
            </p:cNvPr>
            <p:cNvCxnSpPr>
              <a:stCxn id="456718" idx="3"/>
              <a:endCxn id="456719" idx="1"/>
            </p:cNvCxnSpPr>
            <p:nvPr/>
          </p:nvCxnSpPr>
          <p:spPr>
            <a:xfrm flipV="1">
              <a:off x="4526187" y="5773728"/>
              <a:ext cx="477875" cy="95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D63FEFE3-0C73-4796-A303-F5A2BA63F135}"/>
                </a:ext>
              </a:extLst>
            </p:cNvPr>
            <p:cNvCxnSpPr>
              <a:stCxn id="456719" idx="3"/>
              <a:endCxn id="456720" idx="1"/>
            </p:cNvCxnSpPr>
            <p:nvPr/>
          </p:nvCxnSpPr>
          <p:spPr>
            <a:xfrm flipV="1">
              <a:off x="6397996" y="5392966"/>
              <a:ext cx="622349" cy="380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ABD962D-3B73-47D6-A74F-1D03F2CD0F27}"/>
                </a:ext>
              </a:extLst>
            </p:cNvPr>
            <p:cNvCxnSpPr>
              <a:stCxn id="456719" idx="3"/>
              <a:endCxn id="456721" idx="1"/>
            </p:cNvCxnSpPr>
            <p:nvPr/>
          </p:nvCxnSpPr>
          <p:spPr>
            <a:xfrm>
              <a:off x="6397996" y="5773728"/>
              <a:ext cx="766824" cy="2966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6726" name="ZoneTexte 43">
              <a:extLst>
                <a:ext uri="{FF2B5EF4-FFF2-40B4-BE49-F238E27FC236}">
                  <a16:creationId xmlns:a16="http://schemas.microsoft.com/office/drawing/2014/main" id="{F52B97A8-3DB2-4213-9E89-AB63117892C3}"/>
                </a:ext>
              </a:extLst>
            </p:cNvPr>
            <p:cNvSpPr txBox="1">
              <a:spLocks noChangeArrowheads="1"/>
            </p:cNvSpPr>
            <p:nvPr/>
          </p:nvSpPr>
          <p:spPr bwMode="auto">
            <a:xfrm>
              <a:off x="2123728" y="6237312"/>
              <a:ext cx="13067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Processeur </a:t>
              </a:r>
              <a:r>
                <a:rPr lang="fr-FR" altLang="fr-FR"/>
                <a:t>xsl</a:t>
              </a:r>
            </a:p>
          </p:txBody>
        </p:sp>
        <p:sp>
          <p:nvSpPr>
            <p:cNvPr id="456727" name="ZoneTexte 44">
              <a:extLst>
                <a:ext uri="{FF2B5EF4-FFF2-40B4-BE49-F238E27FC236}">
                  <a16:creationId xmlns:a16="http://schemas.microsoft.com/office/drawing/2014/main" id="{E5A52916-1A71-4023-BAC5-D152AC38F8D8}"/>
                </a:ext>
              </a:extLst>
            </p:cNvPr>
            <p:cNvSpPr txBox="1">
              <a:spLocks noChangeArrowheads="1"/>
            </p:cNvSpPr>
            <p:nvPr/>
          </p:nvSpPr>
          <p:spPr bwMode="auto">
            <a:xfrm>
              <a:off x="3707904" y="6237312"/>
              <a:ext cx="958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Fichier FO</a:t>
              </a:r>
            </a:p>
          </p:txBody>
        </p:sp>
        <p:sp>
          <p:nvSpPr>
            <p:cNvPr id="456728" name="ZoneTexte 45">
              <a:extLst>
                <a:ext uri="{FF2B5EF4-FFF2-40B4-BE49-F238E27FC236}">
                  <a16:creationId xmlns:a16="http://schemas.microsoft.com/office/drawing/2014/main" id="{91886B81-82B1-4B6F-9277-3064707154A4}"/>
                </a:ext>
              </a:extLst>
            </p:cNvPr>
            <p:cNvSpPr txBox="1">
              <a:spLocks noChangeArrowheads="1"/>
            </p:cNvSpPr>
            <p:nvPr/>
          </p:nvSpPr>
          <p:spPr bwMode="auto">
            <a:xfrm>
              <a:off x="7596336" y="5301208"/>
              <a:ext cx="5100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PDF</a:t>
              </a:r>
            </a:p>
          </p:txBody>
        </p:sp>
        <p:sp>
          <p:nvSpPr>
            <p:cNvPr id="456729" name="ZoneTexte 46">
              <a:extLst>
                <a:ext uri="{FF2B5EF4-FFF2-40B4-BE49-F238E27FC236}">
                  <a16:creationId xmlns:a16="http://schemas.microsoft.com/office/drawing/2014/main" id="{010EED37-474E-4744-8129-CB3FAF56C787}"/>
                </a:ext>
              </a:extLst>
            </p:cNvPr>
            <p:cNvSpPr txBox="1">
              <a:spLocks noChangeArrowheads="1"/>
            </p:cNvSpPr>
            <p:nvPr/>
          </p:nvSpPr>
          <p:spPr bwMode="auto">
            <a:xfrm>
              <a:off x="7668344" y="594928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Rtf,…</a:t>
              </a:r>
            </a:p>
          </p:txBody>
        </p:sp>
      </p:grpSp>
      <p:sp>
        <p:nvSpPr>
          <p:cNvPr id="2" name="Rectangle : coins arrondis 1">
            <a:extLst>
              <a:ext uri="{FF2B5EF4-FFF2-40B4-BE49-F238E27FC236}">
                <a16:creationId xmlns:a16="http://schemas.microsoft.com/office/drawing/2014/main" id="{D0CC2551-B447-CBF2-0FC0-C9E7B298935D}"/>
              </a:ext>
            </a:extLst>
          </p:cNvPr>
          <p:cNvSpPr/>
          <p:nvPr/>
        </p:nvSpPr>
        <p:spPr>
          <a:xfrm>
            <a:off x="1979612" y="4941168"/>
            <a:ext cx="4570435" cy="17739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323CE2-DFAA-40A9-AF60-86401D6CCDE1}"/>
              </a:ext>
            </a:extLst>
          </p:cNvPr>
          <p:cNvSpPr>
            <a:spLocks noGrp="1"/>
          </p:cNvSpPr>
          <p:nvPr>
            <p:ph type="title"/>
          </p:nvPr>
        </p:nvSpPr>
        <p:spPr>
          <a:xfrm>
            <a:off x="0" y="142852"/>
            <a:ext cx="9144000" cy="785818"/>
          </a:xfrm>
        </p:spPr>
        <p:txBody>
          <a:bodyPr/>
          <a:lstStyle/>
          <a:p>
            <a:pPr fontAlgn="auto">
              <a:spcAft>
                <a:spcPts val="0"/>
              </a:spcAft>
              <a:defRPr/>
            </a:pPr>
            <a:r>
              <a:rPr lang="fr-FR" dirty="0"/>
              <a:t>css</a:t>
            </a:r>
          </a:p>
        </p:txBody>
      </p:sp>
      <p:sp>
        <p:nvSpPr>
          <p:cNvPr id="69637" name="Espace réservé du contenu 2">
            <a:extLst>
              <a:ext uri="{FF2B5EF4-FFF2-40B4-BE49-F238E27FC236}">
                <a16:creationId xmlns:a16="http://schemas.microsoft.com/office/drawing/2014/main" id="{84A9EB52-048E-46FA-B0D4-F45AACCE98F4}"/>
              </a:ext>
            </a:extLst>
          </p:cNvPr>
          <p:cNvSpPr>
            <a:spLocks noGrp="1"/>
          </p:cNvSpPr>
          <p:nvPr>
            <p:ph sz="half" idx="1"/>
          </p:nvPr>
        </p:nvSpPr>
        <p:spPr bwMode="auto">
          <a:xfrm>
            <a:off x="2214563" y="1071563"/>
            <a:ext cx="6715125" cy="5357812"/>
          </a:xfrm>
          <a:ln>
            <a:solidFill>
              <a:srgbClr val="D9D9D9"/>
            </a:solidFill>
            <a:miter lim="800000"/>
            <a:headEnd/>
            <a:tailEnd/>
          </a:ln>
        </p:spPr>
        <p:txBody>
          <a:bodyPr wrap="square" numCol="1" anchor="t" anchorCtr="0" compatLnSpc="1">
            <a:prstTxWarp prst="textNoShape">
              <a:avLst/>
            </a:prstTxWarp>
          </a:bodyPr>
          <a:lstStyle/>
          <a:p>
            <a:r>
              <a:rPr lang="fr-FR" altLang="fr-FR"/>
              <a:t>Langage de style</a:t>
            </a:r>
          </a:p>
          <a:p>
            <a:r>
              <a:rPr lang="fr-FR" altLang="fr-FR"/>
              <a:t>plusieurs version 1/2  &amp; 3</a:t>
            </a:r>
          </a:p>
          <a:p>
            <a:pPr lvl="1"/>
            <a:r>
              <a:rPr lang="fr-FR" altLang="fr-FR"/>
              <a:t>3 formes :</a:t>
            </a:r>
          </a:p>
          <a:p>
            <a:pPr lvl="2"/>
            <a:r>
              <a:rPr lang="fr-FR" altLang="fr-FR"/>
              <a:t>Fichier : &lt;link src="fichier.css"&gt;</a:t>
            </a:r>
          </a:p>
          <a:p>
            <a:pPr lvl="2"/>
            <a:r>
              <a:rPr lang="fr-FR" altLang="fr-FR"/>
              <a:t>Balise : &lt;style type="text/css"&gt;</a:t>
            </a:r>
          </a:p>
          <a:p>
            <a:pPr lvl="2"/>
            <a:r>
              <a:rPr lang="fr-FR" altLang="fr-FR"/>
              <a:t>Inline style="prop:value;"</a:t>
            </a:r>
          </a:p>
          <a:p>
            <a:pPr lvl="1"/>
            <a:endParaRPr lang="fr-FR" altLang="fr-FR"/>
          </a:p>
          <a:p>
            <a:r>
              <a:rPr lang="fr-FR" altLang="fr-FR"/>
              <a:t>Logique</a:t>
            </a:r>
          </a:p>
          <a:p>
            <a:pPr lvl="2"/>
            <a:r>
              <a:rPr lang="fr-FR" altLang="fr-FR"/>
              <a:t>Balise : a, p, div, tr, …</a:t>
            </a:r>
          </a:p>
          <a:p>
            <a:pPr lvl="2"/>
            <a:r>
              <a:rPr lang="fr-FR" altLang="fr-FR"/>
              <a:t>Id : #idUnique, #formulaire, …</a:t>
            </a:r>
          </a:p>
          <a:p>
            <a:pPr lvl="2"/>
            <a:r>
              <a:rPr lang="fr-FR" altLang="fr-FR"/>
              <a:t>Class : .repetable, .rep-td, .rep-tr</a:t>
            </a:r>
          </a:p>
        </p:txBody>
      </p:sp>
      <p:pic>
        <p:nvPicPr>
          <p:cNvPr id="69638" name="Espace réservé pour une image  5" descr="10.png">
            <a:extLst>
              <a:ext uri="{FF2B5EF4-FFF2-40B4-BE49-F238E27FC236}">
                <a16:creationId xmlns:a16="http://schemas.microsoft.com/office/drawing/2014/main" id="{9DA279D2-9718-47C7-9944-08E129218277}"/>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5566" b="5566"/>
          <a:stretch>
            <a:fillRect/>
          </a:stretch>
        </p:blipFill>
        <p:spPr bwMode="auto">
          <a:xfrm>
            <a:off x="214313" y="1143000"/>
            <a:ext cx="1785937" cy="2286000"/>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B4568F-30C8-4114-8CE2-3800289B369C}"/>
              </a:ext>
            </a:extLst>
          </p:cNvPr>
          <p:cNvSpPr>
            <a:spLocks noGrp="1"/>
          </p:cNvSpPr>
          <p:nvPr>
            <p:ph type="title"/>
          </p:nvPr>
        </p:nvSpPr>
        <p:spPr>
          <a:xfrm>
            <a:off x="0" y="142852"/>
            <a:ext cx="9144000" cy="785818"/>
          </a:xfrm>
        </p:spPr>
        <p:txBody>
          <a:bodyPr/>
          <a:lstStyle/>
          <a:p>
            <a:pPr fontAlgn="auto">
              <a:spcAft>
                <a:spcPts val="0"/>
              </a:spcAft>
              <a:defRPr/>
            </a:pPr>
            <a:r>
              <a:rPr lang="fr-FR" dirty="0"/>
              <a:t>XSL FO</a:t>
            </a:r>
          </a:p>
        </p:txBody>
      </p:sp>
      <p:sp>
        <p:nvSpPr>
          <p:cNvPr id="458757" name="Espace réservé du contenu 2">
            <a:extLst>
              <a:ext uri="{FF2B5EF4-FFF2-40B4-BE49-F238E27FC236}">
                <a16:creationId xmlns:a16="http://schemas.microsoft.com/office/drawing/2014/main" id="{1D29279D-6001-4436-87F7-CF156435AAF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Ecrit en java</a:t>
            </a:r>
          </a:p>
          <a:p>
            <a:pPr lvl="2"/>
            <a:r>
              <a:rPr lang="fr-FR" altLang="fr-FR"/>
              <a:t>Fichiers class disponibles</a:t>
            </a:r>
          </a:p>
          <a:p>
            <a:pPr lvl="2"/>
            <a:endParaRPr lang="fr-FR" altLang="fr-FR"/>
          </a:p>
          <a:p>
            <a:pPr lvl="2"/>
            <a:r>
              <a:rPr lang="fr-FR" altLang="fr-FR"/>
              <a:t>intégration java possible </a:t>
            </a:r>
          </a:p>
          <a:p>
            <a:pPr lvl="2"/>
            <a:endParaRPr lang="fr-FR" altLang="fr-FR"/>
          </a:p>
          <a:p>
            <a:pPr lvl="2"/>
            <a:r>
              <a:rPr lang="fr-FR" altLang="fr-FR"/>
              <a:t>intégration en js possible aussi</a:t>
            </a:r>
          </a:p>
        </p:txBody>
      </p:sp>
      <p:grpSp>
        <p:nvGrpSpPr>
          <p:cNvPr id="458758" name="Groupe 3">
            <a:extLst>
              <a:ext uri="{FF2B5EF4-FFF2-40B4-BE49-F238E27FC236}">
                <a16:creationId xmlns:a16="http://schemas.microsoft.com/office/drawing/2014/main" id="{81778F92-5335-492A-81AA-ECD4F05E5B00}"/>
              </a:ext>
            </a:extLst>
          </p:cNvPr>
          <p:cNvGrpSpPr>
            <a:grpSpLocks/>
          </p:cNvGrpSpPr>
          <p:nvPr/>
        </p:nvGrpSpPr>
        <p:grpSpPr bwMode="auto">
          <a:xfrm>
            <a:off x="2286000" y="4500563"/>
            <a:ext cx="4564063" cy="1428750"/>
            <a:chOff x="3707904" y="5085184"/>
            <a:chExt cx="4563490" cy="1429127"/>
          </a:xfrm>
        </p:grpSpPr>
        <p:pic>
          <p:nvPicPr>
            <p:cNvPr id="458759" name="Picture 4" descr="C:\Users\itis\Downloads\xml.png">
              <a:extLst>
                <a:ext uri="{FF2B5EF4-FFF2-40B4-BE49-F238E27FC236}">
                  <a16:creationId xmlns:a16="http://schemas.microsoft.com/office/drawing/2014/main" id="{02FDEF7D-D1A7-44DD-8A55-C6F1483DC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5445224"/>
              <a:ext cx="674910" cy="6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0" name="Picture 8" descr="http://mirrors.ibiblio.org/apache/xmlgraphics/fop/images/fop_logo.jpg">
              <a:extLst>
                <a:ext uri="{FF2B5EF4-FFF2-40B4-BE49-F238E27FC236}">
                  <a16:creationId xmlns:a16="http://schemas.microsoft.com/office/drawing/2014/main" id="{A1374651-81F7-4B47-A906-E283CCD36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5373216"/>
              <a:ext cx="1393657" cy="80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1" name="Picture 9" descr="C:\Users\itis\Downloads\filetype_pdf.png">
              <a:extLst>
                <a:ext uri="{FF2B5EF4-FFF2-40B4-BE49-F238E27FC236}">
                  <a16:creationId xmlns:a16="http://schemas.microsoft.com/office/drawing/2014/main" id="{90B5700F-58AB-4EC4-9428-4508339F4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272" y="5085184"/>
              <a:ext cx="616298" cy="61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8762" name="Picture 10" descr="C:\Users\itis\Downloads\file_rtf.png">
              <a:extLst>
                <a:ext uri="{FF2B5EF4-FFF2-40B4-BE49-F238E27FC236}">
                  <a16:creationId xmlns:a16="http://schemas.microsoft.com/office/drawing/2014/main" id="{2E5C2734-DFA5-4E0B-AA4A-DB2440370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5805264"/>
              <a:ext cx="529208" cy="529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Connecteur droit avec flèche 13">
              <a:extLst>
                <a:ext uri="{FF2B5EF4-FFF2-40B4-BE49-F238E27FC236}">
                  <a16:creationId xmlns:a16="http://schemas.microsoft.com/office/drawing/2014/main" id="{ED8552A7-47CD-47A0-9B88-942D9F1BF4B8}"/>
                </a:ext>
              </a:extLst>
            </p:cNvPr>
            <p:cNvCxnSpPr>
              <a:stCxn id="458759" idx="3"/>
              <a:endCxn id="458760" idx="1"/>
            </p:cNvCxnSpPr>
            <p:nvPr/>
          </p:nvCxnSpPr>
          <p:spPr>
            <a:xfrm flipV="1">
              <a:off x="4526951" y="5774341"/>
              <a:ext cx="477778" cy="79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E7D75962-C118-442C-B82C-CE8D5DC9F912}"/>
                </a:ext>
              </a:extLst>
            </p:cNvPr>
            <p:cNvCxnSpPr>
              <a:stCxn id="458760" idx="3"/>
              <a:endCxn id="458761" idx="1"/>
            </p:cNvCxnSpPr>
            <p:nvPr/>
          </p:nvCxnSpPr>
          <p:spPr>
            <a:xfrm flipV="1">
              <a:off x="6398379" y="5393240"/>
              <a:ext cx="622222" cy="3811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1EFB79B1-4D31-4ECC-A16E-FA6ACDA6EE54}"/>
                </a:ext>
              </a:extLst>
            </p:cNvPr>
            <p:cNvCxnSpPr>
              <a:stCxn id="458760" idx="3"/>
              <a:endCxn id="458762" idx="1"/>
            </p:cNvCxnSpPr>
            <p:nvPr/>
          </p:nvCxnSpPr>
          <p:spPr>
            <a:xfrm>
              <a:off x="6398379" y="5774341"/>
              <a:ext cx="766666" cy="2953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8766" name="ZoneTexte 17">
              <a:extLst>
                <a:ext uri="{FF2B5EF4-FFF2-40B4-BE49-F238E27FC236}">
                  <a16:creationId xmlns:a16="http://schemas.microsoft.com/office/drawing/2014/main" id="{5F54DE0D-7EC8-4DC7-B453-5C6EA14B3106}"/>
                </a:ext>
              </a:extLst>
            </p:cNvPr>
            <p:cNvSpPr txBox="1">
              <a:spLocks noChangeArrowheads="1"/>
            </p:cNvSpPr>
            <p:nvPr/>
          </p:nvSpPr>
          <p:spPr bwMode="auto">
            <a:xfrm>
              <a:off x="3707904" y="6237312"/>
              <a:ext cx="9589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Fichier FO</a:t>
              </a:r>
            </a:p>
          </p:txBody>
        </p:sp>
        <p:sp>
          <p:nvSpPr>
            <p:cNvPr id="458767" name="ZoneTexte 18">
              <a:extLst>
                <a:ext uri="{FF2B5EF4-FFF2-40B4-BE49-F238E27FC236}">
                  <a16:creationId xmlns:a16="http://schemas.microsoft.com/office/drawing/2014/main" id="{68F63F59-6E92-449D-A2A4-B8348CA55A19}"/>
                </a:ext>
              </a:extLst>
            </p:cNvPr>
            <p:cNvSpPr txBox="1">
              <a:spLocks noChangeArrowheads="1"/>
            </p:cNvSpPr>
            <p:nvPr/>
          </p:nvSpPr>
          <p:spPr bwMode="auto">
            <a:xfrm>
              <a:off x="7596336" y="5301208"/>
              <a:ext cx="5100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PDF</a:t>
              </a:r>
            </a:p>
          </p:txBody>
        </p:sp>
        <p:sp>
          <p:nvSpPr>
            <p:cNvPr id="458768" name="ZoneTexte 19">
              <a:extLst>
                <a:ext uri="{FF2B5EF4-FFF2-40B4-BE49-F238E27FC236}">
                  <a16:creationId xmlns:a16="http://schemas.microsoft.com/office/drawing/2014/main" id="{765E3C50-27B1-41C9-8887-5776A8F1914A}"/>
                </a:ext>
              </a:extLst>
            </p:cNvPr>
            <p:cNvSpPr txBox="1">
              <a:spLocks noChangeArrowheads="1"/>
            </p:cNvSpPr>
            <p:nvPr/>
          </p:nvSpPr>
          <p:spPr bwMode="auto">
            <a:xfrm>
              <a:off x="7668344" y="5949280"/>
              <a:ext cx="60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sz="1200"/>
                <a:t>Rtf,…</a:t>
              </a: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a:extLst>
              <a:ext uri="{FF2B5EF4-FFF2-40B4-BE49-F238E27FC236}">
                <a16:creationId xmlns:a16="http://schemas.microsoft.com/office/drawing/2014/main" id="{4B8CC8F3-51DD-4B53-983D-A9CE80D32F7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 langage XSL-Fo Syntaxe</a:t>
            </a:r>
          </a:p>
        </p:txBody>
      </p:sp>
      <p:sp>
        <p:nvSpPr>
          <p:cNvPr id="159748" name="Rectangle 3">
            <a:extLst>
              <a:ext uri="{FF2B5EF4-FFF2-40B4-BE49-F238E27FC236}">
                <a16:creationId xmlns:a16="http://schemas.microsoft.com/office/drawing/2014/main" id="{287F57EB-819F-46C5-B19C-727E334DC675}"/>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t>Syntaxe</a:t>
            </a:r>
          </a:p>
          <a:p>
            <a:pPr lvl="1" fontAlgn="auto">
              <a:spcAft>
                <a:spcPts val="0"/>
              </a:spcAft>
              <a:defRPr/>
            </a:pPr>
            <a:r>
              <a:rPr lang="fr-FR" dirty="0"/>
              <a:t>Précisez </a:t>
            </a:r>
            <a:r>
              <a:rPr lang="fr-FR" dirty="0">
                <a:solidFill>
                  <a:srgbClr val="00B050"/>
                </a:solidFill>
              </a:rPr>
              <a:t>&lt;?xml encoding="iso-8859-1"… ?&gt;</a:t>
            </a:r>
            <a:r>
              <a:rPr lang="fr-FR" dirty="0"/>
              <a:t> (problèmes d'accents)</a:t>
            </a:r>
          </a:p>
          <a:p>
            <a:pPr lvl="1" fontAlgn="auto">
              <a:spcAft>
                <a:spcPts val="0"/>
              </a:spcAft>
              <a:defRPr/>
            </a:pPr>
            <a:endParaRPr lang="fr-FR" dirty="0"/>
          </a:p>
          <a:p>
            <a:pPr lvl="1" fontAlgn="auto">
              <a:spcAft>
                <a:spcPts val="0"/>
              </a:spcAft>
              <a:defRPr/>
            </a:pPr>
            <a:r>
              <a:rPr lang="fr-FR" dirty="0"/>
              <a:t>L'extension des fichiers XSL-FO est ".fo"</a:t>
            </a:r>
          </a:p>
          <a:p>
            <a:pPr lvl="1" fontAlgn="auto">
              <a:spcAft>
                <a:spcPts val="0"/>
              </a:spcAft>
              <a:defRPr/>
            </a:pPr>
            <a:endParaRPr lang="fr-FR" dirty="0"/>
          </a:p>
          <a:p>
            <a:pPr lvl="1" fontAlgn="auto">
              <a:spcAft>
                <a:spcPts val="0"/>
              </a:spcAft>
              <a:defRPr/>
            </a:pPr>
            <a:r>
              <a:rPr lang="fr-FR" dirty="0"/>
              <a:t>Le namespace est : </a:t>
            </a:r>
            <a:r>
              <a:rPr lang="fr-FR" dirty="0" err="1">
                <a:solidFill>
                  <a:srgbClr val="C00000"/>
                </a:solidFill>
              </a:rPr>
              <a:t>xmlns:fo</a:t>
            </a:r>
            <a:r>
              <a:rPr lang="fr-FR" dirty="0">
                <a:solidFill>
                  <a:srgbClr val="C00000"/>
                </a:solidFill>
              </a:rPr>
              <a:t>="http://www.w3.org/1999/XSL/Format"</a:t>
            </a:r>
          </a:p>
          <a:p>
            <a:pPr lvl="1" fontAlgn="auto">
              <a:spcAft>
                <a:spcPts val="0"/>
              </a:spcAft>
              <a:defRPr/>
            </a:pPr>
            <a:endParaRPr lang="fr-FR" dirty="0"/>
          </a:p>
          <a:p>
            <a:pPr lvl="1" fontAlgn="auto">
              <a:spcAft>
                <a:spcPts val="0"/>
              </a:spcAft>
              <a:defRPr/>
            </a:pPr>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fontAlgn="auto">
              <a:spcAft>
                <a:spcPts val="0"/>
              </a:spcAft>
              <a:defRPr/>
            </a:pPr>
            <a:endParaRPr lang="fr-FR" dirty="0"/>
          </a:p>
          <a:p>
            <a:pPr lvl="1" fontAlgn="auto">
              <a:spcAft>
                <a:spcPts val="0"/>
              </a:spcAft>
              <a:defRPr/>
            </a:pPr>
            <a:r>
              <a:rPr lang="fr-FR" dirty="0"/>
              <a:t>On utilise des </a:t>
            </a:r>
            <a:r>
              <a:rPr lang="fr-FR" b="1" i="1" dirty="0">
                <a:solidFill>
                  <a:srgbClr val="C00000"/>
                </a:solidFill>
              </a:rPr>
              <a:t>flux &lt;flow&gt; </a:t>
            </a:r>
            <a:r>
              <a:rPr lang="fr-FR" dirty="0"/>
              <a:t>pour envoyer des données, comprenant :</a:t>
            </a:r>
          </a:p>
          <a:p>
            <a:pPr lvl="2" fontAlgn="auto">
              <a:spcAft>
                <a:spcPts val="0"/>
              </a:spcAft>
              <a:defRPr/>
            </a:pPr>
            <a:r>
              <a:rPr lang="fr-FR" dirty="0"/>
              <a:t>Des éléments &lt;block&gt; équivalent de &lt;div&gt; (éléments block en CSS : p, div…)</a:t>
            </a:r>
          </a:p>
          <a:p>
            <a:pPr lvl="2" fontAlgn="auto">
              <a:spcAft>
                <a:spcPts val="0"/>
              </a:spcAft>
              <a:defRPr/>
            </a:pPr>
            <a:r>
              <a:rPr lang="fr-FR" dirty="0"/>
              <a:t>Des éléments &lt;</a:t>
            </a:r>
            <a:r>
              <a:rPr lang="fr-FR" dirty="0" err="1"/>
              <a:t>inline</a:t>
            </a:r>
            <a:r>
              <a:rPr lang="fr-FR" dirty="0"/>
              <a:t>&gt; équivalent des lignes simples (élément </a:t>
            </a:r>
            <a:r>
              <a:rPr lang="fr-FR" dirty="0" err="1"/>
              <a:t>inline</a:t>
            </a:r>
            <a:r>
              <a:rPr lang="fr-FR" dirty="0"/>
              <a:t> en CSS)</a:t>
            </a:r>
          </a:p>
          <a:p>
            <a:pPr lvl="2" fontAlgn="auto">
              <a:spcAft>
                <a:spcPts val="0"/>
              </a:spcAft>
              <a:defRPr/>
            </a:pPr>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fontAlgn="auto">
              <a:spcAft>
                <a:spcPts val="0"/>
              </a:spcAft>
              <a:defRPr/>
            </a:pPr>
            <a:endParaRPr lang="fr-FR" dirty="0"/>
          </a:p>
          <a:p>
            <a:pPr lvl="1" fontAlgn="auto">
              <a:spcAft>
                <a:spcPts val="0"/>
              </a:spcAft>
              <a:defRPr/>
            </a:pPr>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fontAlgn="auto">
              <a:spcAft>
                <a:spcPts val="0"/>
              </a:spcAft>
              <a:defRPr/>
            </a:pPr>
            <a:r>
              <a:rPr lang="fr-FR" dirty="0"/>
              <a:t>Pour générer du XSL-FO a partir du XSL-T on utilise simplement leurs namespaces respectifs et on génère le XSL-FO à partir du XSL-T et du XML</a:t>
            </a:r>
          </a:p>
        </p:txBody>
      </p:sp>
      <p:sp>
        <p:nvSpPr>
          <p:cNvPr id="6" name="Rectangle 13">
            <a:extLst>
              <a:ext uri="{FF2B5EF4-FFF2-40B4-BE49-F238E27FC236}">
                <a16:creationId xmlns:a16="http://schemas.microsoft.com/office/drawing/2014/main" id="{ECAA414F-2E10-4EDF-8211-3ABCA6434919}"/>
              </a:ext>
            </a:extLst>
          </p:cNvPr>
          <p:cNvSpPr>
            <a:spLocks noGrp="1" noChangeArrowheads="1"/>
          </p:cNvSpPr>
          <p:nvPr>
            <p:ph type="sldNum" sz="quarter" idx="12"/>
          </p:nvPr>
        </p:nvSpPr>
        <p:spPr/>
        <p:txBody>
          <a:bodyPr>
            <a:normAutofit/>
          </a:bodyPr>
          <a:lstStyle/>
          <a:p>
            <a:pPr>
              <a:defRPr/>
            </a:pPr>
            <a:fld id="{7C25FF4A-3AC2-45E7-BE66-5A29A146AA5F}" type="slidenum">
              <a:rPr lang="fr-FR"/>
              <a:pPr>
                <a:defRPr/>
              </a:pPr>
              <a:t>221</a:t>
            </a:fld>
            <a:endParaRPr lang="fr-F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462CB1-F427-4A74-ADE1-28B08A76F475}"/>
              </a:ext>
            </a:extLst>
          </p:cNvPr>
          <p:cNvSpPr>
            <a:spLocks noGrp="1"/>
          </p:cNvSpPr>
          <p:nvPr>
            <p:ph type="title"/>
          </p:nvPr>
        </p:nvSpPr>
        <p:spPr>
          <a:xfrm>
            <a:off x="0" y="142852"/>
            <a:ext cx="9144000" cy="785818"/>
          </a:xfrm>
        </p:spPr>
        <p:txBody>
          <a:bodyPr>
            <a:normAutofit/>
          </a:bodyPr>
          <a:lstStyle/>
          <a:p>
            <a:pPr fontAlgn="auto">
              <a:spcAft>
                <a:spcPts val="0"/>
              </a:spcAft>
              <a:defRPr/>
            </a:pPr>
            <a:r>
              <a:rPr lang="fr-FR" dirty="0"/>
              <a:t>Le langage XSL-Fo structure</a:t>
            </a:r>
          </a:p>
        </p:txBody>
      </p:sp>
      <p:sp>
        <p:nvSpPr>
          <p:cNvPr id="3" name="Espace réservé du contenu 2">
            <a:extLst>
              <a:ext uri="{FF2B5EF4-FFF2-40B4-BE49-F238E27FC236}">
                <a16:creationId xmlns:a16="http://schemas.microsoft.com/office/drawing/2014/main" id="{1C1D2715-2C66-4FE7-9E0F-90AB12D01398}"/>
              </a:ext>
            </a:extLst>
          </p:cNvPr>
          <p:cNvSpPr>
            <a:spLocks noGrp="1"/>
          </p:cNvSpPr>
          <p:nvPr>
            <p:ph idx="1"/>
          </p:nvPr>
        </p:nvSpPr>
        <p:spPr/>
        <p:txBody>
          <a:bodyPr>
            <a:normAutofit fontScale="92500" lnSpcReduction="10000"/>
          </a:bodyPr>
          <a:lstStyle/>
          <a:p>
            <a:pPr fontAlgn="auto">
              <a:spcAft>
                <a:spcPts val="0"/>
              </a:spcAft>
              <a:defRPr/>
            </a:pPr>
            <a:r>
              <a:rPr lang="fr-FR" dirty="0"/>
              <a:t>Il existe un ordre particulier a la constitution d’un document FO.</a:t>
            </a:r>
          </a:p>
          <a:p>
            <a:pPr fontAlgn="auto">
              <a:spcAft>
                <a:spcPts val="0"/>
              </a:spcAft>
              <a:defRPr/>
            </a:pPr>
            <a:r>
              <a:rPr lang="fr-FR" dirty="0"/>
              <a:t>Une fois les différents </a:t>
            </a:r>
          </a:p>
          <a:p>
            <a:pPr fontAlgn="auto">
              <a:spcAft>
                <a:spcPts val="0"/>
              </a:spcAft>
              <a:buFont typeface="Arial" panose="020B0604020202020204" pitchFamily="34" charset="0"/>
              <a:buNone/>
              <a:defRPr/>
            </a:pPr>
            <a:r>
              <a:rPr lang="fr-FR" dirty="0"/>
              <a:t>formats de pages ainsi </a:t>
            </a:r>
          </a:p>
          <a:p>
            <a:pPr fontAlgn="auto">
              <a:spcAft>
                <a:spcPts val="0"/>
              </a:spcAft>
              <a:buFont typeface="Arial" panose="020B0604020202020204" pitchFamily="34" charset="0"/>
              <a:buNone/>
              <a:defRPr/>
            </a:pPr>
            <a:r>
              <a:rPr lang="fr-FR" dirty="0"/>
              <a:t>que leurs spécificités  </a:t>
            </a:r>
          </a:p>
          <a:p>
            <a:pPr fontAlgn="auto">
              <a:spcAft>
                <a:spcPts val="0"/>
              </a:spcAft>
              <a:buFont typeface="Arial" panose="020B0604020202020204" pitchFamily="34" charset="0"/>
              <a:buNone/>
              <a:defRPr/>
            </a:pPr>
            <a:r>
              <a:rPr lang="fr-FR" dirty="0"/>
              <a:t>déclarés, </a:t>
            </a:r>
          </a:p>
          <a:p>
            <a:pPr fontAlgn="auto">
              <a:spcAft>
                <a:spcPts val="0"/>
              </a:spcAft>
              <a:defRPr/>
            </a:pPr>
            <a:r>
              <a:rPr lang="fr-FR" dirty="0"/>
              <a:t>les différentes </a:t>
            </a:r>
          </a:p>
          <a:p>
            <a:pPr fontAlgn="auto">
              <a:spcAft>
                <a:spcPts val="0"/>
              </a:spcAft>
              <a:buFont typeface="Arial" panose="020B0604020202020204" pitchFamily="34" charset="0"/>
              <a:buNone/>
              <a:defRPr/>
            </a:pPr>
            <a:r>
              <a:rPr lang="fr-FR" dirty="0"/>
              <a:t>pages de notre document </a:t>
            </a:r>
          </a:p>
          <a:p>
            <a:pPr fontAlgn="auto">
              <a:spcAft>
                <a:spcPts val="0"/>
              </a:spcAft>
              <a:buFont typeface="Arial" panose="020B0604020202020204" pitchFamily="34" charset="0"/>
              <a:buNone/>
              <a:defRPr/>
            </a:pPr>
            <a:r>
              <a:rPr lang="fr-FR" dirty="0"/>
              <a:t>feront référence au format </a:t>
            </a:r>
          </a:p>
          <a:p>
            <a:pPr fontAlgn="auto">
              <a:spcAft>
                <a:spcPts val="0"/>
              </a:spcAft>
              <a:buFont typeface="Arial" panose="020B0604020202020204" pitchFamily="34" charset="0"/>
              <a:buNone/>
              <a:defRPr/>
            </a:pPr>
            <a:r>
              <a:rPr lang="fr-FR" dirty="0"/>
              <a:t>de page nécessaire.</a:t>
            </a:r>
          </a:p>
        </p:txBody>
      </p:sp>
      <p:sp>
        <p:nvSpPr>
          <p:cNvPr id="4" name="Espace réservé du numéro de diapositive 3">
            <a:extLst>
              <a:ext uri="{FF2B5EF4-FFF2-40B4-BE49-F238E27FC236}">
                <a16:creationId xmlns:a16="http://schemas.microsoft.com/office/drawing/2014/main" id="{ABDA60C4-3D86-4D22-8A94-19B50A15E477}"/>
              </a:ext>
            </a:extLst>
          </p:cNvPr>
          <p:cNvSpPr>
            <a:spLocks noGrp="1"/>
          </p:cNvSpPr>
          <p:nvPr>
            <p:ph type="sldNum" sz="quarter" idx="12"/>
          </p:nvPr>
        </p:nvSpPr>
        <p:spPr/>
        <p:txBody>
          <a:bodyPr/>
          <a:lstStyle/>
          <a:p>
            <a:pPr>
              <a:defRPr/>
            </a:pPr>
            <a:fld id="{0AF330F3-1A8B-4A04-BF36-4ACB61A58517}" type="slidenum">
              <a:rPr lang="fr-FR"/>
              <a:pPr>
                <a:defRPr/>
              </a:pPr>
              <a:t>222</a:t>
            </a:fld>
            <a:endParaRPr lang="fr-FR" dirty="0"/>
          </a:p>
        </p:txBody>
      </p:sp>
      <p:grpSp>
        <p:nvGrpSpPr>
          <p:cNvPr id="462855" name="Groupe 13">
            <a:extLst>
              <a:ext uri="{FF2B5EF4-FFF2-40B4-BE49-F238E27FC236}">
                <a16:creationId xmlns:a16="http://schemas.microsoft.com/office/drawing/2014/main" id="{E5890197-5575-4945-92C9-D55CF8A70EC4}"/>
              </a:ext>
            </a:extLst>
          </p:cNvPr>
          <p:cNvGrpSpPr>
            <a:grpSpLocks/>
          </p:cNvGrpSpPr>
          <p:nvPr/>
        </p:nvGrpSpPr>
        <p:grpSpPr bwMode="auto">
          <a:xfrm>
            <a:off x="4929188" y="1857375"/>
            <a:ext cx="3600450" cy="4248150"/>
            <a:chOff x="4860032" y="1484784"/>
            <a:chExt cx="3600400" cy="4248472"/>
          </a:xfrm>
        </p:grpSpPr>
        <p:sp>
          <p:nvSpPr>
            <p:cNvPr id="5" name="Rectangle à coins arrondis 4">
              <a:extLst>
                <a:ext uri="{FF2B5EF4-FFF2-40B4-BE49-F238E27FC236}">
                  <a16:creationId xmlns:a16="http://schemas.microsoft.com/office/drawing/2014/main" id="{1A906116-D2EE-470E-92CA-8E7B74A43F02}"/>
                </a:ext>
              </a:extLst>
            </p:cNvPr>
            <p:cNvSpPr/>
            <p:nvPr/>
          </p:nvSpPr>
          <p:spPr>
            <a:xfrm>
              <a:off x="4860032" y="1484784"/>
              <a:ext cx="3600400" cy="4248472"/>
            </a:xfrm>
            <a:prstGeom prst="roundRect">
              <a:avLst/>
            </a:prstGeom>
          </p:spPr>
          <p:style>
            <a:lnRef idx="1">
              <a:schemeClr val="accent3"/>
            </a:lnRef>
            <a:fillRef idx="3">
              <a:schemeClr val="accent3"/>
            </a:fillRef>
            <a:effectRef idx="2">
              <a:schemeClr val="accent3"/>
            </a:effectRef>
            <a:fontRef idx="minor">
              <a:schemeClr val="lt1"/>
            </a:fontRef>
          </p:style>
          <p:txBody>
            <a:bodyPr/>
            <a:lstStyle/>
            <a:p>
              <a:pPr algn="ctr" eaLnBrk="1" fontAlgn="auto" hangingPunct="1">
                <a:spcBef>
                  <a:spcPts val="0"/>
                </a:spcBef>
                <a:spcAft>
                  <a:spcPts val="0"/>
                </a:spcAft>
                <a:defRPr/>
              </a:pPr>
              <a:r>
                <a:rPr lang="fr-FR" dirty="0"/>
                <a:t>Document fo</a:t>
              </a:r>
            </a:p>
          </p:txBody>
        </p:sp>
        <p:sp>
          <p:nvSpPr>
            <p:cNvPr id="9" name="Rectangle à coins arrondis 8">
              <a:extLst>
                <a:ext uri="{FF2B5EF4-FFF2-40B4-BE49-F238E27FC236}">
                  <a16:creationId xmlns:a16="http://schemas.microsoft.com/office/drawing/2014/main" id="{E16F7377-E740-4941-B464-ED4D37CAC051}"/>
                </a:ext>
              </a:extLst>
            </p:cNvPr>
            <p:cNvSpPr/>
            <p:nvPr/>
          </p:nvSpPr>
          <p:spPr>
            <a:xfrm>
              <a:off x="5076056" y="1988840"/>
              <a:ext cx="3168352" cy="1584176"/>
            </a:xfrm>
            <a:prstGeom prst="roundRect">
              <a:avLst/>
            </a:prstGeom>
          </p:spPr>
          <p:style>
            <a:lnRef idx="3">
              <a:schemeClr val="lt1"/>
            </a:lnRef>
            <a:fillRef idx="1">
              <a:schemeClr val="accent2"/>
            </a:fillRef>
            <a:effectRef idx="1">
              <a:schemeClr val="accent2"/>
            </a:effectRef>
            <a:fontRef idx="minor">
              <a:schemeClr val="lt1"/>
            </a:fontRef>
          </p:style>
          <p:txBody>
            <a:bodyPr vert="vert270" lIns="0"/>
            <a:lstStyle/>
            <a:p>
              <a:pPr algn="ctr" eaLnBrk="1" fontAlgn="auto" hangingPunct="1">
                <a:spcBef>
                  <a:spcPts val="0"/>
                </a:spcBef>
                <a:spcAft>
                  <a:spcPts val="0"/>
                </a:spcAft>
                <a:defRPr/>
              </a:pPr>
              <a:r>
                <a:rPr lang="fr-FR" dirty="0"/>
                <a:t>Format</a:t>
              </a:r>
            </a:p>
            <a:p>
              <a:pPr algn="ctr" eaLnBrk="1" fontAlgn="auto" hangingPunct="1">
                <a:spcBef>
                  <a:spcPts val="0"/>
                </a:spcBef>
                <a:spcAft>
                  <a:spcPts val="0"/>
                </a:spcAft>
                <a:defRPr/>
              </a:pPr>
              <a:r>
                <a:rPr lang="fr-FR" dirty="0"/>
                <a:t>de page</a:t>
              </a:r>
            </a:p>
          </p:txBody>
        </p:sp>
        <p:sp>
          <p:nvSpPr>
            <p:cNvPr id="6" name="Rectangle à coins arrondis 5">
              <a:extLst>
                <a:ext uri="{FF2B5EF4-FFF2-40B4-BE49-F238E27FC236}">
                  <a16:creationId xmlns:a16="http://schemas.microsoft.com/office/drawing/2014/main" id="{492B593B-F78B-4160-A386-5B35595F79F4}"/>
                </a:ext>
              </a:extLst>
            </p:cNvPr>
            <p:cNvSpPr/>
            <p:nvPr/>
          </p:nvSpPr>
          <p:spPr>
            <a:xfrm>
              <a:off x="5796644" y="2205564"/>
              <a:ext cx="2376454" cy="503276"/>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fr-FR" dirty="0" err="1"/>
                <a:t>layout</a:t>
              </a:r>
              <a:r>
                <a:rPr lang="fr-FR" dirty="0"/>
                <a:t>-master-set</a:t>
              </a:r>
            </a:p>
          </p:txBody>
        </p:sp>
        <p:sp>
          <p:nvSpPr>
            <p:cNvPr id="11" name="Rectangle à coins arrondis 10">
              <a:extLst>
                <a:ext uri="{FF2B5EF4-FFF2-40B4-BE49-F238E27FC236}">
                  <a16:creationId xmlns:a16="http://schemas.microsoft.com/office/drawing/2014/main" id="{77E293AD-EFE2-4E2F-A84A-28F5D78FAD28}"/>
                </a:ext>
              </a:extLst>
            </p:cNvPr>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a:lstStyle/>
            <a:p>
              <a:pPr algn="ctr" eaLnBrk="1" fontAlgn="auto" hangingPunct="1">
                <a:spcBef>
                  <a:spcPts val="0"/>
                </a:spcBef>
                <a:spcAft>
                  <a:spcPts val="0"/>
                </a:spcAft>
                <a:defRPr/>
              </a:pPr>
              <a:r>
                <a:rPr lang="fr-FR" dirty="0"/>
                <a:t>Pages</a:t>
              </a:r>
            </a:p>
          </p:txBody>
        </p:sp>
        <p:sp>
          <p:nvSpPr>
            <p:cNvPr id="7" name="Rectangle à coins arrondis 6">
              <a:extLst>
                <a:ext uri="{FF2B5EF4-FFF2-40B4-BE49-F238E27FC236}">
                  <a16:creationId xmlns:a16="http://schemas.microsoft.com/office/drawing/2014/main" id="{6D0438F7-4AD6-4439-A61C-BF94A82C4B4E}"/>
                </a:ext>
              </a:extLst>
            </p:cNvPr>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r>
                <a:rPr lang="fr-FR" dirty="0"/>
                <a:t>Page-</a:t>
              </a:r>
              <a:r>
                <a:rPr lang="fr-FR" dirty="0" err="1"/>
                <a:t>sequence</a:t>
              </a:r>
              <a:endParaRPr lang="fr-FR" dirty="0"/>
            </a:p>
          </p:txBody>
        </p:sp>
        <p:sp>
          <p:nvSpPr>
            <p:cNvPr id="10" name="Rectangle à coins arrondis 9">
              <a:extLst>
                <a:ext uri="{FF2B5EF4-FFF2-40B4-BE49-F238E27FC236}">
                  <a16:creationId xmlns:a16="http://schemas.microsoft.com/office/drawing/2014/main" id="{8C813F9D-933B-4395-942B-154B55DB1782}"/>
                </a:ext>
              </a:extLst>
            </p:cNvPr>
            <p:cNvSpPr/>
            <p:nvPr/>
          </p:nvSpPr>
          <p:spPr>
            <a:xfrm>
              <a:off x="5796644" y="2924756"/>
              <a:ext cx="2376454" cy="504863"/>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fr-FR" dirty="0" err="1">
                  <a:solidFill>
                    <a:schemeClr val="tx1"/>
                  </a:solidFill>
                </a:rPr>
                <a:t>conditionnal</a:t>
              </a:r>
              <a:r>
                <a:rPr lang="fr-FR" dirty="0">
                  <a:solidFill>
                    <a:schemeClr val="tx1"/>
                  </a:solidFill>
                </a:rPr>
                <a:t>-page-master-</a:t>
              </a:r>
              <a:r>
                <a:rPr lang="fr-FR" dirty="0" err="1">
                  <a:solidFill>
                    <a:schemeClr val="tx1"/>
                  </a:solidFill>
                </a:rPr>
                <a:t>reference</a:t>
              </a:r>
              <a:endParaRPr lang="fr-FR" dirty="0">
                <a:solidFill>
                  <a:schemeClr val="tx1"/>
                </a:solidFill>
              </a:endParaRPr>
            </a:p>
          </p:txBody>
        </p:sp>
        <p:sp>
          <p:nvSpPr>
            <p:cNvPr id="12" name="Rectangle à coins arrondis 11">
              <a:extLst>
                <a:ext uri="{FF2B5EF4-FFF2-40B4-BE49-F238E27FC236}">
                  <a16:creationId xmlns:a16="http://schemas.microsoft.com/office/drawing/2014/main" id="{462ADE42-647C-401B-9AE3-9ED8B7337925}"/>
                </a:ext>
              </a:extLst>
            </p:cNvPr>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r>
                <a:rPr lang="fr-FR" dirty="0"/>
                <a:t>Page-</a:t>
              </a:r>
              <a:r>
                <a:rPr lang="fr-FR" dirty="0" err="1"/>
                <a:t>sequence</a:t>
              </a:r>
              <a:endParaRPr lang="fr-FR" dirty="0"/>
            </a:p>
          </p:txBody>
        </p:sp>
        <p:sp>
          <p:nvSpPr>
            <p:cNvPr id="13" name="Rectangle à coins arrondis 12">
              <a:extLst>
                <a:ext uri="{FF2B5EF4-FFF2-40B4-BE49-F238E27FC236}">
                  <a16:creationId xmlns:a16="http://schemas.microsoft.com/office/drawing/2014/main" id="{8795DE2B-F0AD-48AF-84D4-815756AB1060}"/>
                </a:ext>
              </a:extLst>
            </p:cNvPr>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fontAlgn="auto" hangingPunct="1">
                <a:spcBef>
                  <a:spcPts val="0"/>
                </a:spcBef>
                <a:spcAft>
                  <a:spcPts val="0"/>
                </a:spcAft>
                <a:defRPr/>
              </a:pPr>
              <a:r>
                <a:rPr lang="fr-FR" dirty="0"/>
                <a:t>Page-</a:t>
              </a:r>
              <a:r>
                <a:rPr lang="fr-FR" dirty="0" err="1"/>
                <a:t>sequence</a:t>
              </a:r>
              <a:endParaRPr lang="fr-FR" dirty="0"/>
            </a:p>
          </p:txBody>
        </p:sp>
      </p:gr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a:extLst>
              <a:ext uri="{FF2B5EF4-FFF2-40B4-BE49-F238E27FC236}">
                <a16:creationId xmlns:a16="http://schemas.microsoft.com/office/drawing/2014/main" id="{A88D17BB-DF4D-46DC-A584-326272847BAE}"/>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Le langage XSL-Fo Régions</a:t>
            </a:r>
          </a:p>
        </p:txBody>
      </p:sp>
      <p:sp>
        <p:nvSpPr>
          <p:cNvPr id="158724" name="Rectangle 3">
            <a:extLst>
              <a:ext uri="{FF2B5EF4-FFF2-40B4-BE49-F238E27FC236}">
                <a16:creationId xmlns:a16="http://schemas.microsoft.com/office/drawing/2014/main" id="{B7504FED-50D0-4120-9D59-E6D028A5AABD}"/>
              </a:ext>
            </a:extLst>
          </p:cNvPr>
          <p:cNvSpPr>
            <a:spLocks noGrp="1" noChangeArrowheads="1"/>
          </p:cNvSpPr>
          <p:nvPr>
            <p:ph idx="1"/>
          </p:nvPr>
        </p:nvSpPr>
        <p:spPr/>
        <p:txBody>
          <a:bodyPr/>
          <a:lstStyle/>
          <a:p>
            <a:pPr fontAlgn="auto">
              <a:spcAft>
                <a:spcPts val="0"/>
              </a:spcAft>
              <a:defRPr/>
            </a:pPr>
            <a:r>
              <a:rPr lang="fr-FR" dirty="0"/>
              <a:t>Régions</a:t>
            </a:r>
          </a:p>
          <a:p>
            <a:pPr lvl="1" fontAlgn="auto">
              <a:spcAft>
                <a:spcPts val="0"/>
              </a:spcAft>
              <a:defRPr/>
            </a:pPr>
            <a:r>
              <a:rPr lang="fr-FR" sz="1400" dirty="0"/>
              <a:t>Notons qu'un document XSL-FO contient en général </a:t>
            </a:r>
          </a:p>
          <a:p>
            <a:pPr marL="457200" lvl="1" indent="0" fontAlgn="auto">
              <a:spcAft>
                <a:spcPts val="0"/>
              </a:spcAft>
              <a:buFont typeface="Arial" panose="020B0604020202020204" pitchFamily="34" charset="0"/>
              <a:buNone/>
              <a:defRPr/>
            </a:pPr>
            <a:r>
              <a:rPr lang="fr-FR" sz="1400" dirty="0"/>
              <a:t>plusieurs modèles de page (ex: page de garde, </a:t>
            </a:r>
          </a:p>
          <a:p>
            <a:pPr marL="457200" lvl="1" indent="0" fontAlgn="auto">
              <a:spcAft>
                <a:spcPts val="0"/>
              </a:spcAft>
              <a:buFont typeface="Arial" panose="020B0604020202020204" pitchFamily="34" charset="0"/>
              <a:buNone/>
              <a:defRPr/>
            </a:pPr>
            <a:r>
              <a:rPr lang="fr-FR" sz="1400" dirty="0"/>
              <a:t>sommaire, page simple, annexe…)</a:t>
            </a:r>
          </a:p>
          <a:p>
            <a:pPr lvl="1" fontAlgn="auto">
              <a:spcAft>
                <a:spcPts val="0"/>
              </a:spcAft>
              <a:defRPr/>
            </a:pPr>
            <a:r>
              <a:rPr lang="fr-FR" sz="1400" dirty="0"/>
              <a:t>Chaque page créée est découpée en régions</a:t>
            </a:r>
          </a:p>
          <a:p>
            <a:pPr lvl="1" fontAlgn="auto">
              <a:spcAft>
                <a:spcPts val="0"/>
              </a:spcAft>
              <a:defRPr/>
            </a:pPr>
            <a:endParaRPr lang="fr-FR" sz="1400" dirty="0"/>
          </a:p>
          <a:p>
            <a:pPr lvl="1" fontAlgn="auto">
              <a:spcAft>
                <a:spcPts val="0"/>
              </a:spcAft>
              <a:defRPr/>
            </a:pPr>
            <a:r>
              <a:rPr lang="fr-FR" sz="1400" b="1" dirty="0"/>
              <a:t>Body</a:t>
            </a:r>
            <a:r>
              <a:rPr lang="fr-FR" sz="1400" dirty="0"/>
              <a:t> : corps de la page</a:t>
            </a:r>
          </a:p>
          <a:p>
            <a:pPr lvl="1" fontAlgn="auto">
              <a:spcAft>
                <a:spcPts val="0"/>
              </a:spcAft>
              <a:defRPr/>
            </a:pPr>
            <a:r>
              <a:rPr lang="fr-FR" sz="1400" b="1" dirty="0" err="1"/>
              <a:t>Before</a:t>
            </a:r>
            <a:r>
              <a:rPr lang="fr-FR" sz="1400" b="1" dirty="0"/>
              <a:t> </a:t>
            </a:r>
            <a:r>
              <a:rPr lang="fr-FR" sz="1400" dirty="0"/>
              <a:t>: l'en-tête de page</a:t>
            </a:r>
          </a:p>
          <a:p>
            <a:pPr lvl="1" fontAlgn="auto">
              <a:spcAft>
                <a:spcPts val="0"/>
              </a:spcAft>
              <a:defRPr/>
            </a:pPr>
            <a:r>
              <a:rPr lang="fr-FR" sz="1400" b="1" dirty="0" err="1"/>
              <a:t>After</a:t>
            </a:r>
            <a:r>
              <a:rPr lang="fr-FR" sz="1400" b="1" dirty="0"/>
              <a:t> </a:t>
            </a:r>
            <a:r>
              <a:rPr lang="fr-FR" sz="1400" dirty="0"/>
              <a:t>: le pied de page</a:t>
            </a:r>
          </a:p>
          <a:p>
            <a:pPr lvl="1" fontAlgn="auto">
              <a:spcAft>
                <a:spcPts val="0"/>
              </a:spcAft>
              <a:defRPr/>
            </a:pPr>
            <a:r>
              <a:rPr lang="fr-FR" sz="1400" b="1" dirty="0"/>
              <a:t>Start </a:t>
            </a:r>
            <a:r>
              <a:rPr lang="fr-FR" sz="1400" dirty="0"/>
              <a:t>: bordure de gauche (ou de droite en </a:t>
            </a:r>
            <a:r>
              <a:rPr lang="fr-FR" sz="1400" dirty="0" err="1"/>
              <a:t>bidimode</a:t>
            </a:r>
            <a:r>
              <a:rPr lang="fr-FR" sz="1400" dirty="0"/>
              <a:t>)</a:t>
            </a:r>
          </a:p>
          <a:p>
            <a:pPr lvl="1" fontAlgn="auto">
              <a:spcAft>
                <a:spcPts val="0"/>
              </a:spcAft>
              <a:defRPr/>
            </a:pPr>
            <a:r>
              <a:rPr lang="fr-FR" sz="1400" b="1" dirty="0"/>
              <a:t>End</a:t>
            </a:r>
            <a:r>
              <a:rPr lang="fr-FR" sz="1400" dirty="0"/>
              <a:t> : bordure de droite</a:t>
            </a:r>
          </a:p>
          <a:p>
            <a:pPr lvl="1" fontAlgn="auto">
              <a:spcAft>
                <a:spcPts val="0"/>
              </a:spcAft>
              <a:defRPr/>
            </a:pPr>
            <a:endParaRPr lang="fr-FR" sz="1400" dirty="0"/>
          </a:p>
          <a:p>
            <a:pPr lvl="1" fontAlgn="auto">
              <a:spcAft>
                <a:spcPts val="0"/>
              </a:spcAft>
              <a:defRPr/>
            </a:pPr>
            <a:r>
              <a:rPr lang="fr-FR" sz="1400" dirty="0"/>
              <a:t>Pour chacune de ces régions, on peut définir des</a:t>
            </a:r>
          </a:p>
          <a:p>
            <a:pPr marL="457200" lvl="1" indent="0" fontAlgn="auto">
              <a:spcAft>
                <a:spcPts val="0"/>
              </a:spcAft>
              <a:buFont typeface="Arial" panose="020B0604020202020204" pitchFamily="34" charset="0"/>
              <a:buNone/>
              <a:defRPr/>
            </a:pPr>
            <a:r>
              <a:rPr lang="fr-FR" sz="1400" dirty="0"/>
              <a:t> marges, des bordures, un fond et un contenu</a:t>
            </a:r>
          </a:p>
          <a:p>
            <a:pPr lvl="1" fontAlgn="auto">
              <a:spcAft>
                <a:spcPts val="0"/>
              </a:spcAft>
              <a:defRPr/>
            </a:pPr>
            <a:r>
              <a:rPr lang="fr-FR" sz="1400" dirty="0"/>
              <a:t>Mais rappelons-nous que tous ces éléments, </a:t>
            </a:r>
          </a:p>
          <a:p>
            <a:pPr marL="457200" lvl="1" indent="0" fontAlgn="auto">
              <a:spcAft>
                <a:spcPts val="0"/>
              </a:spcAft>
              <a:buFont typeface="Arial" panose="020B0604020202020204" pitchFamily="34" charset="0"/>
              <a:buNone/>
              <a:defRPr/>
            </a:pPr>
            <a:r>
              <a:rPr lang="fr-FR" sz="1400" dirty="0"/>
              <a:t>sont fortement dépendants du processeur.</a:t>
            </a:r>
          </a:p>
        </p:txBody>
      </p:sp>
      <p:sp>
        <p:nvSpPr>
          <p:cNvPr id="7" name="Rectangle 13">
            <a:extLst>
              <a:ext uri="{FF2B5EF4-FFF2-40B4-BE49-F238E27FC236}">
                <a16:creationId xmlns:a16="http://schemas.microsoft.com/office/drawing/2014/main" id="{DA320D8F-A803-4881-83EC-2733F5D184A5}"/>
              </a:ext>
            </a:extLst>
          </p:cNvPr>
          <p:cNvSpPr>
            <a:spLocks noGrp="1" noChangeArrowheads="1"/>
          </p:cNvSpPr>
          <p:nvPr>
            <p:ph type="sldNum" sz="quarter" idx="12"/>
          </p:nvPr>
        </p:nvSpPr>
        <p:spPr/>
        <p:txBody>
          <a:bodyPr>
            <a:normAutofit/>
          </a:bodyPr>
          <a:lstStyle/>
          <a:p>
            <a:pPr>
              <a:defRPr/>
            </a:pPr>
            <a:fld id="{5BC8FB49-A928-43EB-B11F-FB74A678AE22}" type="slidenum">
              <a:rPr lang="fr-FR"/>
              <a:pPr>
                <a:defRPr/>
              </a:pPr>
              <a:t>223</a:t>
            </a:fld>
            <a:endParaRPr lang="fr-FR" dirty="0"/>
          </a:p>
        </p:txBody>
      </p:sp>
      <p:grpSp>
        <p:nvGrpSpPr>
          <p:cNvPr id="464903" name="Groupe 11">
            <a:extLst>
              <a:ext uri="{FF2B5EF4-FFF2-40B4-BE49-F238E27FC236}">
                <a16:creationId xmlns:a16="http://schemas.microsoft.com/office/drawing/2014/main" id="{07BBD0CF-25C9-4D7C-B0D4-61FF934E3A1D}"/>
              </a:ext>
            </a:extLst>
          </p:cNvPr>
          <p:cNvGrpSpPr>
            <a:grpSpLocks/>
          </p:cNvGrpSpPr>
          <p:nvPr/>
        </p:nvGrpSpPr>
        <p:grpSpPr bwMode="auto">
          <a:xfrm>
            <a:off x="5000625" y="1143000"/>
            <a:ext cx="3887788" cy="5184775"/>
            <a:chOff x="4716016" y="908720"/>
            <a:chExt cx="3888432" cy="5184576"/>
          </a:xfrm>
        </p:grpSpPr>
        <p:sp>
          <p:nvSpPr>
            <p:cNvPr id="8" name="Rectangle 7">
              <a:extLst>
                <a:ext uri="{FF2B5EF4-FFF2-40B4-BE49-F238E27FC236}">
                  <a16:creationId xmlns:a16="http://schemas.microsoft.com/office/drawing/2014/main" id="{2B32448A-09D1-4205-ADBE-5643E9D60727}"/>
                </a:ext>
              </a:extLst>
            </p:cNvPr>
            <p:cNvSpPr/>
            <p:nvPr/>
          </p:nvSpPr>
          <p:spPr>
            <a:xfrm>
              <a:off x="4716016" y="908720"/>
              <a:ext cx="3888432" cy="5184576"/>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Rectangle 8">
              <a:extLst>
                <a:ext uri="{FF2B5EF4-FFF2-40B4-BE49-F238E27FC236}">
                  <a16:creationId xmlns:a16="http://schemas.microsoft.com/office/drawing/2014/main" id="{5B7EE0FD-D543-444C-977D-BAEF042FFC24}"/>
                </a:ext>
              </a:extLst>
            </p:cNvPr>
            <p:cNvSpPr/>
            <p:nvPr/>
          </p:nvSpPr>
          <p:spPr>
            <a:xfrm>
              <a:off x="5003402" y="1340503"/>
              <a:ext cx="3313661" cy="4321009"/>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fr-FR" dirty="0"/>
                <a:t>REGION BODY</a:t>
              </a:r>
            </a:p>
          </p:txBody>
        </p:sp>
        <p:sp>
          <p:nvSpPr>
            <p:cNvPr id="10" name="Rectangle 9">
              <a:extLst>
                <a:ext uri="{FF2B5EF4-FFF2-40B4-BE49-F238E27FC236}">
                  <a16:creationId xmlns:a16="http://schemas.microsoft.com/office/drawing/2014/main" id="{26CF862C-767C-4B68-B146-00CA7C7987D6}"/>
                </a:ext>
              </a:extLst>
            </p:cNvPr>
            <p:cNvSpPr/>
            <p:nvPr/>
          </p:nvSpPr>
          <p:spPr>
            <a:xfrm>
              <a:off x="5003402" y="1340503"/>
              <a:ext cx="3313661" cy="431783"/>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fr-FR" dirty="0"/>
                <a:t>REGION BEFORE</a:t>
              </a:r>
            </a:p>
          </p:txBody>
        </p:sp>
        <p:sp>
          <p:nvSpPr>
            <p:cNvPr id="11" name="Rectangle 10">
              <a:extLst>
                <a:ext uri="{FF2B5EF4-FFF2-40B4-BE49-F238E27FC236}">
                  <a16:creationId xmlns:a16="http://schemas.microsoft.com/office/drawing/2014/main" id="{767F93CA-A96E-4A73-95CB-DBE5C09E1035}"/>
                </a:ext>
              </a:extLst>
            </p:cNvPr>
            <p:cNvSpPr/>
            <p:nvPr/>
          </p:nvSpPr>
          <p:spPr>
            <a:xfrm>
              <a:off x="5003402" y="5229729"/>
              <a:ext cx="3313661" cy="43178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fr-FR" dirty="0"/>
                <a:t>REGION AFTER</a:t>
              </a:r>
            </a:p>
          </p:txBody>
        </p:sp>
        <p:sp>
          <p:nvSpPr>
            <p:cNvPr id="13" name="Rectangle 12">
              <a:extLst>
                <a:ext uri="{FF2B5EF4-FFF2-40B4-BE49-F238E27FC236}">
                  <a16:creationId xmlns:a16="http://schemas.microsoft.com/office/drawing/2014/main" id="{AA473004-85C0-40C1-9F29-889E630F5E14}"/>
                </a:ext>
              </a:extLst>
            </p:cNvPr>
            <p:cNvSpPr/>
            <p:nvPr/>
          </p:nvSpPr>
          <p:spPr>
            <a:xfrm>
              <a:off x="5003402" y="1772287"/>
              <a:ext cx="504909" cy="3457442"/>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fr-FR" sz="1500" dirty="0"/>
                <a:t>R</a:t>
              </a:r>
            </a:p>
            <a:p>
              <a:pPr algn="ctr" eaLnBrk="1" fontAlgn="auto" hangingPunct="1">
                <a:spcBef>
                  <a:spcPts val="0"/>
                </a:spcBef>
                <a:spcAft>
                  <a:spcPts val="0"/>
                </a:spcAft>
                <a:defRPr/>
              </a:pPr>
              <a:r>
                <a:rPr lang="fr-FR" sz="1500" dirty="0"/>
                <a:t>E</a:t>
              </a:r>
            </a:p>
            <a:p>
              <a:pPr algn="ctr" eaLnBrk="1" fontAlgn="auto" hangingPunct="1">
                <a:spcBef>
                  <a:spcPts val="0"/>
                </a:spcBef>
                <a:spcAft>
                  <a:spcPts val="0"/>
                </a:spcAft>
                <a:defRPr/>
              </a:pPr>
              <a:r>
                <a:rPr lang="fr-FR" sz="1500" dirty="0"/>
                <a:t>G</a:t>
              </a:r>
            </a:p>
            <a:p>
              <a:pPr algn="ctr" eaLnBrk="1" fontAlgn="auto" hangingPunct="1">
                <a:spcBef>
                  <a:spcPts val="0"/>
                </a:spcBef>
                <a:spcAft>
                  <a:spcPts val="0"/>
                </a:spcAft>
                <a:defRPr/>
              </a:pPr>
              <a:r>
                <a:rPr lang="fr-FR" sz="1500" dirty="0"/>
                <a:t>I</a:t>
              </a:r>
            </a:p>
            <a:p>
              <a:pPr algn="ctr" eaLnBrk="1" fontAlgn="auto" hangingPunct="1">
                <a:spcBef>
                  <a:spcPts val="0"/>
                </a:spcBef>
                <a:spcAft>
                  <a:spcPts val="0"/>
                </a:spcAft>
                <a:defRPr/>
              </a:pPr>
              <a:r>
                <a:rPr lang="fr-FR" sz="1500" dirty="0"/>
                <a:t>O</a:t>
              </a:r>
            </a:p>
            <a:p>
              <a:pPr algn="ctr" eaLnBrk="1" fontAlgn="auto" hangingPunct="1">
                <a:spcBef>
                  <a:spcPts val="0"/>
                </a:spcBef>
                <a:spcAft>
                  <a:spcPts val="0"/>
                </a:spcAft>
                <a:defRPr/>
              </a:pPr>
              <a:r>
                <a:rPr lang="fr-FR" sz="1500" dirty="0"/>
                <a:t>N</a:t>
              </a:r>
            </a:p>
            <a:p>
              <a:pPr algn="ctr" eaLnBrk="1" fontAlgn="auto" hangingPunct="1">
                <a:spcBef>
                  <a:spcPts val="0"/>
                </a:spcBef>
                <a:spcAft>
                  <a:spcPts val="0"/>
                </a:spcAft>
                <a:defRPr/>
              </a:pPr>
              <a:endParaRPr lang="fr-FR" sz="1500" dirty="0"/>
            </a:p>
            <a:p>
              <a:pPr algn="ctr" eaLnBrk="1" fontAlgn="auto" hangingPunct="1">
                <a:spcBef>
                  <a:spcPts val="0"/>
                </a:spcBef>
                <a:spcAft>
                  <a:spcPts val="0"/>
                </a:spcAft>
                <a:defRPr/>
              </a:pPr>
              <a:r>
                <a:rPr lang="fr-FR" sz="1500" dirty="0"/>
                <a:t>S</a:t>
              </a:r>
            </a:p>
            <a:p>
              <a:pPr algn="ctr" eaLnBrk="1" fontAlgn="auto" hangingPunct="1">
                <a:spcBef>
                  <a:spcPts val="0"/>
                </a:spcBef>
                <a:spcAft>
                  <a:spcPts val="0"/>
                </a:spcAft>
                <a:defRPr/>
              </a:pPr>
              <a:r>
                <a:rPr lang="fr-FR" sz="1500" dirty="0"/>
                <a:t>T</a:t>
              </a:r>
            </a:p>
            <a:p>
              <a:pPr algn="ctr" eaLnBrk="1" fontAlgn="auto" hangingPunct="1">
                <a:spcBef>
                  <a:spcPts val="0"/>
                </a:spcBef>
                <a:spcAft>
                  <a:spcPts val="0"/>
                </a:spcAft>
                <a:defRPr/>
              </a:pPr>
              <a:r>
                <a:rPr lang="fr-FR" sz="1500" dirty="0"/>
                <a:t>A</a:t>
              </a:r>
            </a:p>
            <a:p>
              <a:pPr algn="ctr" eaLnBrk="1" fontAlgn="auto" hangingPunct="1">
                <a:spcBef>
                  <a:spcPts val="0"/>
                </a:spcBef>
                <a:spcAft>
                  <a:spcPts val="0"/>
                </a:spcAft>
                <a:defRPr/>
              </a:pPr>
              <a:r>
                <a:rPr lang="fr-FR" sz="1500" dirty="0"/>
                <a:t>R</a:t>
              </a:r>
            </a:p>
            <a:p>
              <a:pPr algn="ctr" eaLnBrk="1" fontAlgn="auto" hangingPunct="1">
                <a:spcBef>
                  <a:spcPts val="0"/>
                </a:spcBef>
                <a:spcAft>
                  <a:spcPts val="0"/>
                </a:spcAft>
                <a:defRPr/>
              </a:pPr>
              <a:r>
                <a:rPr lang="fr-FR" sz="1500" dirty="0"/>
                <a:t>T</a:t>
              </a:r>
            </a:p>
            <a:p>
              <a:pPr algn="ctr" eaLnBrk="1" fontAlgn="auto" hangingPunct="1">
                <a:spcBef>
                  <a:spcPts val="0"/>
                </a:spcBef>
                <a:spcAft>
                  <a:spcPts val="0"/>
                </a:spcAft>
                <a:defRPr/>
              </a:pPr>
              <a:endParaRPr lang="fr-FR" sz="1500" dirty="0"/>
            </a:p>
          </p:txBody>
        </p:sp>
        <p:sp>
          <p:nvSpPr>
            <p:cNvPr id="14" name="Rectangle 13">
              <a:extLst>
                <a:ext uri="{FF2B5EF4-FFF2-40B4-BE49-F238E27FC236}">
                  <a16:creationId xmlns:a16="http://schemas.microsoft.com/office/drawing/2014/main" id="{9D0CC075-320F-4476-98B7-231403E4F1DF}"/>
                </a:ext>
              </a:extLst>
            </p:cNvPr>
            <p:cNvSpPr/>
            <p:nvPr/>
          </p:nvSpPr>
          <p:spPr>
            <a:xfrm>
              <a:off x="7812154" y="1772287"/>
              <a:ext cx="504909" cy="3457442"/>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r>
                <a:rPr lang="fr-FR" sz="1500" dirty="0"/>
                <a:t>R</a:t>
              </a:r>
            </a:p>
            <a:p>
              <a:pPr algn="ctr" eaLnBrk="1" fontAlgn="auto" hangingPunct="1">
                <a:spcBef>
                  <a:spcPts val="0"/>
                </a:spcBef>
                <a:spcAft>
                  <a:spcPts val="0"/>
                </a:spcAft>
                <a:defRPr/>
              </a:pPr>
              <a:r>
                <a:rPr lang="fr-FR" sz="1500" dirty="0"/>
                <a:t>E</a:t>
              </a:r>
            </a:p>
            <a:p>
              <a:pPr algn="ctr" eaLnBrk="1" fontAlgn="auto" hangingPunct="1">
                <a:spcBef>
                  <a:spcPts val="0"/>
                </a:spcBef>
                <a:spcAft>
                  <a:spcPts val="0"/>
                </a:spcAft>
                <a:defRPr/>
              </a:pPr>
              <a:r>
                <a:rPr lang="fr-FR" sz="1500" dirty="0"/>
                <a:t>G</a:t>
              </a:r>
            </a:p>
            <a:p>
              <a:pPr algn="ctr" eaLnBrk="1" fontAlgn="auto" hangingPunct="1">
                <a:spcBef>
                  <a:spcPts val="0"/>
                </a:spcBef>
                <a:spcAft>
                  <a:spcPts val="0"/>
                </a:spcAft>
                <a:defRPr/>
              </a:pPr>
              <a:r>
                <a:rPr lang="fr-FR" sz="1500" dirty="0"/>
                <a:t>I</a:t>
              </a:r>
            </a:p>
            <a:p>
              <a:pPr algn="ctr" eaLnBrk="1" fontAlgn="auto" hangingPunct="1">
                <a:spcBef>
                  <a:spcPts val="0"/>
                </a:spcBef>
                <a:spcAft>
                  <a:spcPts val="0"/>
                </a:spcAft>
                <a:defRPr/>
              </a:pPr>
              <a:r>
                <a:rPr lang="fr-FR" sz="1500" dirty="0"/>
                <a:t>O</a:t>
              </a:r>
            </a:p>
            <a:p>
              <a:pPr algn="ctr" eaLnBrk="1" fontAlgn="auto" hangingPunct="1">
                <a:spcBef>
                  <a:spcPts val="0"/>
                </a:spcBef>
                <a:spcAft>
                  <a:spcPts val="0"/>
                </a:spcAft>
                <a:defRPr/>
              </a:pPr>
              <a:r>
                <a:rPr lang="fr-FR" sz="1500" dirty="0"/>
                <a:t>N</a:t>
              </a:r>
            </a:p>
            <a:p>
              <a:pPr algn="ctr" eaLnBrk="1" fontAlgn="auto" hangingPunct="1">
                <a:spcBef>
                  <a:spcPts val="0"/>
                </a:spcBef>
                <a:spcAft>
                  <a:spcPts val="0"/>
                </a:spcAft>
                <a:defRPr/>
              </a:pPr>
              <a:endParaRPr lang="fr-FR" sz="1500" dirty="0"/>
            </a:p>
            <a:p>
              <a:pPr algn="ctr" eaLnBrk="1" fontAlgn="auto" hangingPunct="1">
                <a:spcBef>
                  <a:spcPts val="0"/>
                </a:spcBef>
                <a:spcAft>
                  <a:spcPts val="0"/>
                </a:spcAft>
                <a:defRPr/>
              </a:pPr>
              <a:r>
                <a:rPr lang="fr-FR" sz="1500" dirty="0"/>
                <a:t>E</a:t>
              </a:r>
            </a:p>
            <a:p>
              <a:pPr algn="ctr" eaLnBrk="1" fontAlgn="auto" hangingPunct="1">
                <a:spcBef>
                  <a:spcPts val="0"/>
                </a:spcBef>
                <a:spcAft>
                  <a:spcPts val="0"/>
                </a:spcAft>
                <a:defRPr/>
              </a:pPr>
              <a:r>
                <a:rPr lang="fr-FR" sz="1500" dirty="0"/>
                <a:t>N</a:t>
              </a:r>
            </a:p>
            <a:p>
              <a:pPr algn="ctr" eaLnBrk="1" fontAlgn="auto" hangingPunct="1">
                <a:spcBef>
                  <a:spcPts val="0"/>
                </a:spcBef>
                <a:spcAft>
                  <a:spcPts val="0"/>
                </a:spcAft>
                <a:defRPr/>
              </a:pPr>
              <a:r>
                <a:rPr lang="fr-FR" sz="1500" dirty="0"/>
                <a:t>D</a:t>
              </a:r>
            </a:p>
            <a:p>
              <a:pPr algn="ctr" eaLnBrk="1" fontAlgn="auto" hangingPunct="1">
                <a:spcBef>
                  <a:spcPts val="0"/>
                </a:spcBef>
                <a:spcAft>
                  <a:spcPts val="0"/>
                </a:spcAft>
                <a:defRPr/>
              </a:pPr>
              <a:endParaRPr lang="fr-FR" sz="1500" dirty="0"/>
            </a:p>
          </p:txBody>
        </p:sp>
      </p:gr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ACF38E-0187-4D19-81AF-B7762D9E0F9F}"/>
              </a:ext>
            </a:extLst>
          </p:cNvPr>
          <p:cNvSpPr>
            <a:spLocks noGrp="1"/>
          </p:cNvSpPr>
          <p:nvPr>
            <p:ph type="title"/>
          </p:nvPr>
        </p:nvSpPr>
        <p:spPr>
          <a:xfrm>
            <a:off x="0" y="142852"/>
            <a:ext cx="9144000" cy="785818"/>
          </a:xfrm>
        </p:spPr>
        <p:txBody>
          <a:bodyPr/>
          <a:lstStyle/>
          <a:p>
            <a:pPr fontAlgn="auto">
              <a:spcAft>
                <a:spcPts val="0"/>
              </a:spcAft>
              <a:defRPr/>
            </a:pPr>
            <a:r>
              <a:rPr lang="fr-FR" dirty="0"/>
              <a:t>Exemple XSL-FO</a:t>
            </a:r>
          </a:p>
        </p:txBody>
      </p:sp>
      <p:sp>
        <p:nvSpPr>
          <p:cNvPr id="3" name="Espace réservé du contenu 2">
            <a:extLst>
              <a:ext uri="{FF2B5EF4-FFF2-40B4-BE49-F238E27FC236}">
                <a16:creationId xmlns:a16="http://schemas.microsoft.com/office/drawing/2014/main" id="{BF05053A-86AE-416C-84BA-0FF881982008}"/>
              </a:ext>
            </a:extLst>
          </p:cNvPr>
          <p:cNvSpPr>
            <a:spLocks noGrp="1"/>
          </p:cNvSpPr>
          <p:nvPr>
            <p:ph idx="1"/>
          </p:nvPr>
        </p:nvSpPr>
        <p:spPr>
          <a:xfrm>
            <a:off x="285720" y="1142984"/>
            <a:ext cx="8572560" cy="5286412"/>
          </a:xfrm>
        </p:spPr>
        <p:txBody>
          <a:bodyPr>
            <a:normAutofit fontScale="40000" lnSpcReduction="20000"/>
          </a:bodyPr>
          <a:lstStyle/>
          <a:p>
            <a:pPr fontAlgn="auto">
              <a:spcAft>
                <a:spcPts val="0"/>
              </a:spcAft>
              <a:buFont typeface="Arial" panose="020B0604020202020204" pitchFamily="34" charset="0"/>
              <a:buNone/>
              <a:defRPr/>
            </a:pPr>
            <a:r>
              <a:rPr lang="fr-FR" dirty="0">
                <a:solidFill>
                  <a:srgbClr val="008080"/>
                </a:solidFill>
                <a:highlight>
                  <a:srgbClr val="FFFFFF"/>
                </a:highlight>
                <a:latin typeface="Arial"/>
              </a:rPr>
              <a:t>&lt;?xml version="1.0" encoding="ISO-8859-1"?&gt;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80"/>
                </a:solidFill>
                <a:highlight>
                  <a:srgbClr val="FFFFFF"/>
                </a:highlight>
                <a:latin typeface="Arial"/>
              </a:rPr>
              <a:t>&lt;!DOCTYPE </a:t>
            </a:r>
            <a:r>
              <a:rPr lang="fr-FR" dirty="0" err="1">
                <a:solidFill>
                  <a:srgbClr val="000080"/>
                </a:solidFill>
                <a:highlight>
                  <a:srgbClr val="FFFFFF"/>
                </a:highlight>
                <a:latin typeface="Arial"/>
              </a:rPr>
              <a:t>xsl:stylesheet</a:t>
            </a:r>
            <a:r>
              <a:rPr lang="fr-FR" dirty="0">
                <a:solidFill>
                  <a:srgbClr val="000080"/>
                </a:solidFill>
                <a:highlight>
                  <a:srgbClr val="FFFFFF"/>
                </a:highlight>
                <a:latin typeface="Arial"/>
              </a:rPr>
              <a:t> [</a:t>
            </a:r>
          </a:p>
          <a:p>
            <a:pPr fontAlgn="auto">
              <a:spcAft>
                <a:spcPts val="0"/>
              </a:spcAft>
              <a:buFont typeface="Arial" panose="020B0604020202020204" pitchFamily="34" charset="0"/>
              <a:buNone/>
              <a:defRPr/>
            </a:pPr>
            <a:r>
              <a:rPr lang="fr-FR" dirty="0">
                <a:solidFill>
                  <a:srgbClr val="000080"/>
                </a:solidFill>
                <a:highlight>
                  <a:srgbClr val="FFFFFF"/>
                </a:highlight>
                <a:latin typeface="Arial"/>
              </a:rPr>
              <a:t>	&lt;!ENTITY euro "&amp;#x20AC;"&gt;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80"/>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xsl:stylesheet</a:t>
            </a:r>
            <a:r>
              <a:rPr lang="fr-FR" dirty="0">
                <a:solidFill>
                  <a:srgbClr val="FF0000"/>
                </a:solidFill>
                <a:highlight>
                  <a:srgbClr val="FFFFFF"/>
                </a:highlight>
                <a:latin typeface="Arial"/>
              </a:rPr>
              <a:t> version</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1.0</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xmlns:xsl</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http://www.w3.org/1999/XSL/Transform</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xmlns:fo</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http://www.w3.org/1999/XSL/Format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en-US" dirty="0">
                <a:solidFill>
                  <a:srgbClr val="000000"/>
                </a:solidFill>
                <a:highlight>
                  <a:srgbClr val="FFFFFF"/>
                </a:highlight>
                <a:latin typeface="Arial"/>
              </a:rPr>
              <a:t>	</a:t>
            </a:r>
            <a:r>
              <a:rPr lang="en-US" dirty="0">
                <a:solidFill>
                  <a:srgbClr val="0000FF"/>
                </a:solidFill>
                <a:highlight>
                  <a:srgbClr val="FFFFFF"/>
                </a:highlight>
                <a:latin typeface="Arial"/>
              </a:rPr>
              <a:t>&lt;</a:t>
            </a:r>
            <a:r>
              <a:rPr lang="en-US" dirty="0" err="1">
                <a:solidFill>
                  <a:srgbClr val="800000"/>
                </a:solidFill>
                <a:highlight>
                  <a:srgbClr val="FFFFFF"/>
                </a:highlight>
                <a:latin typeface="Arial"/>
              </a:rPr>
              <a:t>xsl:output</a:t>
            </a:r>
            <a:r>
              <a:rPr lang="en-US" dirty="0">
                <a:solidFill>
                  <a:srgbClr val="FF0000"/>
                </a:solidFill>
                <a:highlight>
                  <a:srgbClr val="FFFFFF"/>
                </a:highlight>
                <a:latin typeface="Arial"/>
              </a:rPr>
              <a:t> method</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xml</a:t>
            </a:r>
            <a:r>
              <a:rPr lang="en-US" dirty="0">
                <a:solidFill>
                  <a:srgbClr val="0000FF"/>
                </a:solidFill>
                <a:highlight>
                  <a:srgbClr val="FFFFFF"/>
                </a:highlight>
                <a:latin typeface="Arial"/>
              </a:rPr>
              <a:t>"</a:t>
            </a:r>
            <a:r>
              <a:rPr lang="en-US" dirty="0">
                <a:solidFill>
                  <a:srgbClr val="FF0000"/>
                </a:solidFill>
                <a:highlight>
                  <a:srgbClr val="FFFFFF"/>
                </a:highlight>
                <a:latin typeface="Arial"/>
              </a:rPr>
              <a:t> encoding</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ISO-8859-1</a:t>
            </a:r>
            <a:r>
              <a:rPr lang="en-US" dirty="0">
                <a:solidFill>
                  <a:srgbClr val="0000FF"/>
                </a:solidFill>
                <a:highlight>
                  <a:srgbClr val="FFFFFF"/>
                </a:highlight>
                <a:latin typeface="Arial"/>
              </a:rPr>
              <a:t>"/&gt;</a:t>
            </a:r>
            <a:endParaRPr lang="en-US"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xsl:template</a:t>
            </a:r>
            <a:r>
              <a:rPr lang="fr-FR" dirty="0">
                <a:solidFill>
                  <a:srgbClr val="FF0000"/>
                </a:solidFill>
                <a:highlight>
                  <a:srgbClr val="FFFFFF"/>
                </a:highlight>
                <a:latin typeface="Arial"/>
              </a:rPr>
              <a:t> match</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lvl="1"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fo:root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xmlns:fo</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http://www.w3.org/1999/XSL/Format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a:solidFill>
                  <a:srgbClr val="808080"/>
                </a:solidFill>
                <a:highlight>
                  <a:srgbClr val="FFFFFF"/>
                </a:highlight>
                <a:latin typeface="Arial"/>
              </a:rPr>
              <a:t>format de papier</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fo:layout-master-set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fo:simple-page-master</a:t>
            </a:r>
            <a:r>
              <a:rPr lang="fr-FR" dirty="0">
                <a:solidFill>
                  <a:srgbClr val="FF0000"/>
                </a:solidFill>
                <a:highlight>
                  <a:srgbClr val="FFFFFF"/>
                </a:highlight>
                <a:latin typeface="Arial"/>
              </a:rPr>
              <a:t> master-</a:t>
            </a:r>
            <a:r>
              <a:rPr lang="fr-FR" dirty="0" err="1">
                <a:solidFill>
                  <a:srgbClr val="FF0000"/>
                </a:solidFill>
                <a:highlight>
                  <a:srgbClr val="FFFFFF"/>
                </a:highlight>
                <a:latin typeface="Arial"/>
              </a:rPr>
              <a:t>name</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a4Portrait</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page-</a:t>
            </a:r>
            <a:r>
              <a:rPr lang="fr-FR" dirty="0" err="1">
                <a:solidFill>
                  <a:srgbClr val="FF0000"/>
                </a:solidFill>
                <a:highlight>
                  <a:srgbClr val="FFFFFF"/>
                </a:highlight>
                <a:latin typeface="Arial"/>
              </a:rPr>
              <a:t>height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297mm</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page-</a:t>
            </a:r>
            <a:r>
              <a:rPr lang="fr-FR" dirty="0" err="1">
                <a:solidFill>
                  <a:srgbClr val="FF0000"/>
                </a:solidFill>
                <a:highlight>
                  <a:srgbClr val="FFFFFF"/>
                </a:highlight>
                <a:latin typeface="Arial"/>
              </a:rPr>
              <a:t>width</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210mm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en-US" dirty="0">
                <a:solidFill>
                  <a:srgbClr val="000000"/>
                </a:solidFill>
                <a:highlight>
                  <a:srgbClr val="FFFFFF"/>
                </a:highlight>
                <a:latin typeface="Arial"/>
              </a:rPr>
              <a:t>			</a:t>
            </a:r>
            <a:r>
              <a:rPr lang="en-US" dirty="0">
                <a:solidFill>
                  <a:srgbClr val="0000FF"/>
                </a:solidFill>
                <a:highlight>
                  <a:srgbClr val="FFFFFF"/>
                </a:highlight>
                <a:latin typeface="Arial"/>
              </a:rPr>
              <a:t>&lt;</a:t>
            </a:r>
            <a:r>
              <a:rPr lang="en-US" dirty="0" err="1">
                <a:solidFill>
                  <a:srgbClr val="800000"/>
                </a:solidFill>
                <a:highlight>
                  <a:srgbClr val="FFFFFF"/>
                </a:highlight>
                <a:latin typeface="Arial"/>
              </a:rPr>
              <a:t>fo:region</a:t>
            </a:r>
            <a:r>
              <a:rPr lang="en-US" dirty="0">
                <a:solidFill>
                  <a:srgbClr val="800000"/>
                </a:solidFill>
                <a:highlight>
                  <a:srgbClr val="FFFFFF"/>
                </a:highlight>
                <a:latin typeface="Arial"/>
              </a:rPr>
              <a:t>-body</a:t>
            </a:r>
            <a:r>
              <a:rPr lang="en-US" dirty="0">
                <a:solidFill>
                  <a:srgbClr val="FF0000"/>
                </a:solidFill>
                <a:highlight>
                  <a:srgbClr val="FFFFFF"/>
                </a:highlight>
                <a:latin typeface="Arial"/>
              </a:rPr>
              <a:t> margin-top</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20mm</a:t>
            </a:r>
            <a:r>
              <a:rPr lang="en-US" dirty="0">
                <a:solidFill>
                  <a:srgbClr val="0000FF"/>
                </a:solidFill>
                <a:highlight>
                  <a:srgbClr val="FFFFFF"/>
                </a:highlight>
                <a:latin typeface="Arial"/>
              </a:rPr>
              <a:t>"</a:t>
            </a:r>
            <a:r>
              <a:rPr lang="en-US" dirty="0">
                <a:solidFill>
                  <a:srgbClr val="FF0000"/>
                </a:solidFill>
                <a:highlight>
                  <a:srgbClr val="FFFFFF"/>
                </a:highlight>
                <a:latin typeface="Arial"/>
              </a:rPr>
              <a:t> margin-bottom</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10mm</a:t>
            </a:r>
            <a:r>
              <a:rPr lang="en-US" dirty="0">
                <a:solidFill>
                  <a:srgbClr val="0000FF"/>
                </a:solidFill>
                <a:highlight>
                  <a:srgbClr val="FFFFFF"/>
                </a:highlight>
                <a:latin typeface="Arial"/>
              </a:rPr>
              <a:t>"/&gt;</a:t>
            </a:r>
            <a:endParaRPr lang="en-US"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fo:region-before</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extent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fo:region-after</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extent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10mm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fo:simple-page-master</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fo:layout-master-set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a:solidFill>
                  <a:srgbClr val="808080"/>
                </a:solidFill>
                <a:highlight>
                  <a:srgbClr val="FFFFFF"/>
                </a:highlight>
                <a:latin typeface="Arial"/>
              </a:rPr>
              <a:t>départ d'une nouvelle page pour un flux de données</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fo:page-sequence</a:t>
            </a:r>
            <a:r>
              <a:rPr lang="fr-FR" dirty="0">
                <a:solidFill>
                  <a:srgbClr val="FF0000"/>
                </a:solidFill>
                <a:highlight>
                  <a:srgbClr val="FFFFFF"/>
                </a:highlight>
                <a:latin typeface="Arial"/>
              </a:rPr>
              <a:t> master-</a:t>
            </a:r>
            <a:r>
              <a:rPr lang="fr-FR" dirty="0" err="1">
                <a:solidFill>
                  <a:srgbClr val="FF0000"/>
                </a:solidFill>
                <a:highlight>
                  <a:srgbClr val="FFFFFF"/>
                </a:highlight>
                <a:latin typeface="Arial"/>
              </a:rPr>
              <a:t>reference</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a4Portrait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fo:flow</a:t>
            </a:r>
            <a:r>
              <a:rPr lang="fr-FR" dirty="0">
                <a:solidFill>
                  <a:srgbClr val="FF0000"/>
                </a:solidFill>
                <a:highlight>
                  <a:srgbClr val="FFFFFF"/>
                </a:highlight>
                <a:latin typeface="Arial"/>
              </a:rPr>
              <a:t> flow-</a:t>
            </a:r>
            <a:r>
              <a:rPr lang="fr-FR" dirty="0" err="1">
                <a:solidFill>
                  <a:srgbClr val="FF0000"/>
                </a:solidFill>
                <a:highlight>
                  <a:srgbClr val="FFFFFF"/>
                </a:highlight>
                <a:latin typeface="Arial"/>
              </a:rPr>
              <a:t>name</a:t>
            </a:r>
            <a:r>
              <a:rPr lang="fr-FR" dirty="0">
                <a:solidFill>
                  <a:srgbClr val="0000FF"/>
                </a:solidFill>
                <a:highlight>
                  <a:srgbClr val="FFFFFF"/>
                </a:highlight>
                <a:latin typeface="Arial"/>
              </a:rPr>
              <a:t>="</a:t>
            </a:r>
            <a:r>
              <a:rPr lang="fr-FR" dirty="0" err="1">
                <a:solidFill>
                  <a:srgbClr val="000000"/>
                </a:solidFill>
                <a:highlight>
                  <a:srgbClr val="FFFFFF"/>
                </a:highlight>
                <a:latin typeface="Arial"/>
              </a:rPr>
              <a:t>xsl</a:t>
            </a:r>
            <a:r>
              <a:rPr lang="fr-FR" dirty="0">
                <a:solidFill>
                  <a:srgbClr val="000000"/>
                </a:solidFill>
                <a:highlight>
                  <a:srgbClr val="FFFFFF"/>
                </a:highlight>
                <a:latin typeface="Arial"/>
              </a:rPr>
              <a:t>-</a:t>
            </a:r>
            <a:r>
              <a:rPr lang="fr-FR" dirty="0" err="1">
                <a:solidFill>
                  <a:srgbClr val="000000"/>
                </a:solidFill>
                <a:highlight>
                  <a:srgbClr val="FFFFFF"/>
                </a:highlight>
                <a:latin typeface="Arial"/>
              </a:rPr>
              <a:t>region</a:t>
            </a:r>
            <a:r>
              <a:rPr lang="fr-FR" dirty="0">
                <a:solidFill>
                  <a:srgbClr val="000000"/>
                </a:solidFill>
                <a:highlight>
                  <a:srgbClr val="FFFFFF"/>
                </a:highlight>
                <a:latin typeface="Arial"/>
              </a:rPr>
              <a:t>-body</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fo:block</a:t>
            </a:r>
            <a:r>
              <a:rPr lang="fr-FR" dirty="0">
                <a:solidFill>
                  <a:srgbClr val="0000FF"/>
                </a:solidFill>
                <a:highlight>
                  <a:srgbClr val="FFFFFF"/>
                </a:highlight>
                <a:latin typeface="Arial"/>
              </a:rPr>
              <a:t>&gt;</a:t>
            </a:r>
            <a:r>
              <a:rPr lang="fr-FR" dirty="0">
                <a:solidFill>
                  <a:srgbClr val="000000"/>
                </a:solidFill>
                <a:highlight>
                  <a:srgbClr val="FFFFFF"/>
                </a:highlight>
                <a:latin typeface="Arial"/>
              </a:rPr>
              <a:t>	DEMAT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fo:block</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fo:flow</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fo:page-sequence</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fo:root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xsl:template</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fontAlgn="auto">
              <a:spcAft>
                <a:spcPts val="0"/>
              </a:spcAft>
              <a:buFont typeface="Arial" panose="020B0604020202020204" pitchFamily="34" charset="0"/>
              <a:buNone/>
              <a:defRPr/>
            </a:pP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xsl:stylesheet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208A172-EBE4-455A-8232-FC4783B69172}"/>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 Intégration SVG + XSL</a:t>
            </a:r>
            <a:br>
              <a:rPr lang="fr-FR" dirty="0"/>
            </a:br>
            <a:r>
              <a:rPr lang="fr-FR" dirty="0"/>
              <a:t>génération graphique</a:t>
            </a:r>
          </a:p>
        </p:txBody>
      </p:sp>
      <p:sp>
        <p:nvSpPr>
          <p:cNvPr id="6" name="Espace réservé du contenu 5">
            <a:extLst>
              <a:ext uri="{FF2B5EF4-FFF2-40B4-BE49-F238E27FC236}">
                <a16:creationId xmlns:a16="http://schemas.microsoft.com/office/drawing/2014/main" id="{EFEECA3F-E4FF-4790-9A95-ADCE3FD7E96E}"/>
              </a:ext>
            </a:extLst>
          </p:cNvPr>
          <p:cNvSpPr>
            <a:spLocks noGrp="1"/>
          </p:cNvSpPr>
          <p:nvPr>
            <p:ph idx="1"/>
          </p:nvPr>
        </p:nvSpPr>
        <p:spPr/>
        <p:txBody>
          <a:bodyPr>
            <a:normAutofit fontScale="92500" lnSpcReduction="20000"/>
          </a:bodyPr>
          <a:lstStyle/>
          <a:p>
            <a:pPr fontAlgn="auto">
              <a:spcAft>
                <a:spcPts val="0"/>
              </a:spcAft>
              <a:defRPr/>
            </a:pPr>
            <a:r>
              <a:rPr lang="fr-FR" dirty="0"/>
              <a:t>Voici un exemple d’intégration </a:t>
            </a:r>
            <a:r>
              <a:rPr lang="fr-FR" dirty="0" err="1"/>
              <a:t>svg</a:t>
            </a:r>
            <a:endParaRPr lang="fr-FR" dirty="0"/>
          </a:p>
          <a:p>
            <a:pPr lvl="1" fontAlgn="auto">
              <a:spcAft>
                <a:spcPts val="0"/>
              </a:spcAft>
              <a:defRPr/>
            </a:pPr>
            <a:endParaRPr lang="fr-FR" dirty="0"/>
          </a:p>
          <a:p>
            <a:pPr lvl="1" fontAlgn="auto">
              <a:spcAft>
                <a:spcPts val="0"/>
              </a:spcAft>
              <a:defRPr/>
            </a:pPr>
            <a:r>
              <a:rPr lang="fr-FR" dirty="0"/>
              <a:t>Création de </a:t>
            </a:r>
            <a:r>
              <a:rPr lang="fr-FR" dirty="0" err="1"/>
              <a:t>reporting</a:t>
            </a:r>
            <a:r>
              <a:rPr lang="fr-FR" dirty="0"/>
              <a:t> graphique</a:t>
            </a:r>
          </a:p>
          <a:p>
            <a:pPr lvl="1" fontAlgn="auto">
              <a:spcAft>
                <a:spcPts val="0"/>
              </a:spcAft>
              <a:defRPr/>
            </a:pPr>
            <a:r>
              <a:rPr lang="fr-FR" dirty="0"/>
              <a:t>Conception graphique modulaire,… </a:t>
            </a:r>
          </a:p>
          <a:p>
            <a:pPr lvl="1" fontAlgn="auto">
              <a:spcAft>
                <a:spcPts val="0"/>
              </a:spcAft>
              <a:defRPr/>
            </a:pPr>
            <a:endParaRPr lang="fr-FR" dirty="0"/>
          </a:p>
          <a:p>
            <a:pPr lvl="1" fontAlgn="auto">
              <a:spcAft>
                <a:spcPts val="0"/>
              </a:spcAft>
              <a:defRPr/>
            </a:pPr>
            <a:r>
              <a:rPr lang="fr-FR" dirty="0"/>
              <a:t>Valeur provenant de XML</a:t>
            </a:r>
          </a:p>
          <a:p>
            <a:pPr lvl="1" fontAlgn="auto">
              <a:spcAft>
                <a:spcPts val="0"/>
              </a:spcAft>
              <a:buFont typeface="Arial" panose="020B0604020202020204" pitchFamily="34" charset="0"/>
              <a:buNone/>
              <a:defRPr/>
            </a:pPr>
            <a:r>
              <a:rPr lang="fr-FR" dirty="0"/>
              <a:t>			</a:t>
            </a:r>
            <a:r>
              <a:rPr lang="fr-FR" sz="2000" dirty="0"/>
              <a:t>(et / ou </a:t>
            </a:r>
            <a:r>
              <a:rPr lang="fr-FR" sz="2000" dirty="0" err="1"/>
              <a:t>json</a:t>
            </a:r>
            <a:r>
              <a:rPr lang="fr-FR" sz="2000" dirty="0"/>
              <a:t>  en version xsl3.0)</a:t>
            </a:r>
          </a:p>
          <a:p>
            <a:pPr lvl="1" fontAlgn="auto">
              <a:spcAft>
                <a:spcPts val="0"/>
              </a:spcAft>
              <a:defRPr/>
            </a:pPr>
            <a:endParaRPr lang="fr-FR" dirty="0"/>
          </a:p>
          <a:p>
            <a:pPr lvl="1" fontAlgn="auto">
              <a:spcAft>
                <a:spcPts val="0"/>
              </a:spcAft>
              <a:defRPr/>
            </a:pPr>
            <a:r>
              <a:rPr lang="fr-FR" dirty="0"/>
              <a:t>Exportation FO (</a:t>
            </a:r>
            <a:r>
              <a:rPr lang="fr-FR" dirty="0" err="1"/>
              <a:t>pdf</a:t>
            </a:r>
            <a:r>
              <a:rPr lang="fr-FR" dirty="0"/>
              <a:t>) / web</a:t>
            </a:r>
          </a:p>
          <a:p>
            <a:pPr lvl="1" fontAlgn="auto">
              <a:spcAft>
                <a:spcPts val="0"/>
              </a:spcAft>
              <a:defRPr/>
            </a:pPr>
            <a:endParaRPr lang="fr-FR" dirty="0"/>
          </a:p>
          <a:p>
            <a:pPr lvl="1" fontAlgn="auto">
              <a:spcAft>
                <a:spcPts val="0"/>
              </a:spcAft>
              <a:defRPr/>
            </a:pPr>
            <a:r>
              <a:rPr lang="fr-FR" dirty="0"/>
              <a:t>Mise a jour a chaque transformation</a:t>
            </a:r>
          </a:p>
          <a:p>
            <a:pPr lvl="1" fontAlgn="auto">
              <a:spcAft>
                <a:spcPts val="0"/>
              </a:spcAft>
              <a:defRPr/>
            </a:pPr>
            <a:endParaRPr lang="fr-FR" dirty="0"/>
          </a:p>
          <a:p>
            <a:pPr lvl="1" fontAlgn="auto">
              <a:spcAft>
                <a:spcPts val="0"/>
              </a:spcAft>
              <a:defRPr/>
            </a:pPr>
            <a:r>
              <a:rPr lang="fr-FR" dirty="0" err="1"/>
              <a:t>Animable</a:t>
            </a:r>
            <a:r>
              <a:rPr lang="fr-FR" dirty="0"/>
              <a:t> </a:t>
            </a:r>
            <a:r>
              <a:rPr lang="fr-FR" sz="1800" dirty="0"/>
              <a:t>(pour les fichiers compatibles)</a:t>
            </a:r>
            <a:endParaRPr lang="fr-FR" dirty="0"/>
          </a:p>
        </p:txBody>
      </p:sp>
      <p:sp>
        <p:nvSpPr>
          <p:cNvPr id="4" name="Espace réservé du numéro de diapositive 3">
            <a:extLst>
              <a:ext uri="{FF2B5EF4-FFF2-40B4-BE49-F238E27FC236}">
                <a16:creationId xmlns:a16="http://schemas.microsoft.com/office/drawing/2014/main" id="{1D13E81C-EE5A-4D7F-9607-479A94A6E3E3}"/>
              </a:ext>
            </a:extLst>
          </p:cNvPr>
          <p:cNvSpPr>
            <a:spLocks noGrp="1"/>
          </p:cNvSpPr>
          <p:nvPr>
            <p:ph type="sldNum" sz="quarter" idx="12"/>
          </p:nvPr>
        </p:nvSpPr>
        <p:spPr/>
        <p:txBody>
          <a:bodyPr/>
          <a:lstStyle/>
          <a:p>
            <a:pPr>
              <a:defRPr/>
            </a:pPr>
            <a:fld id="{BE63E00F-A3B7-4F8D-87F8-3F36F0EB1764}" type="slidenum">
              <a:rPr lang="fr-FR"/>
              <a:pPr>
                <a:defRPr/>
              </a:pPr>
              <a:t>225</a:t>
            </a:fld>
            <a:endParaRPr lang="fr-FR"/>
          </a:p>
        </p:txBody>
      </p:sp>
      <p:pic>
        <p:nvPicPr>
          <p:cNvPr id="468999" name="Picture 2">
            <a:extLst>
              <a:ext uri="{FF2B5EF4-FFF2-40B4-BE49-F238E27FC236}">
                <a16:creationId xmlns:a16="http://schemas.microsoft.com/office/drawing/2014/main" id="{BAAB3C97-17E2-49A6-80BD-C12983D50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2276475"/>
            <a:ext cx="27241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9000" name="Picture 3" descr="C:\Users\itis\Downloads\xsl(1).png">
            <a:extLst>
              <a:ext uri="{FF2B5EF4-FFF2-40B4-BE49-F238E27FC236}">
                <a16:creationId xmlns:a16="http://schemas.microsoft.com/office/drawing/2014/main" id="{532087F5-FD28-429C-B867-F96B6F7D8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200" y="4929188"/>
            <a:ext cx="674688"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9001" name="Picture 2" descr="C:\Users\itis\Downloads\xsl.png">
            <a:extLst>
              <a:ext uri="{FF2B5EF4-FFF2-40B4-BE49-F238E27FC236}">
                <a16:creationId xmlns:a16="http://schemas.microsoft.com/office/drawing/2014/main" id="{B12B6D7B-0CF9-4248-8F00-EF7FF0155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5072063"/>
            <a:ext cx="1223963"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9002" name="Picture 4" descr="C:\Users\itis\Downloads\xml.png">
            <a:extLst>
              <a:ext uri="{FF2B5EF4-FFF2-40B4-BE49-F238E27FC236}">
                <a16:creationId xmlns:a16="http://schemas.microsoft.com/office/drawing/2014/main" id="{7173AC11-2D8C-4834-9676-E64DA52E8A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8200" y="5721350"/>
            <a:ext cx="6746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avec flèche 15">
            <a:extLst>
              <a:ext uri="{FF2B5EF4-FFF2-40B4-BE49-F238E27FC236}">
                <a16:creationId xmlns:a16="http://schemas.microsoft.com/office/drawing/2014/main" id="{A4F40273-7B79-4657-9D0C-C3DA6710F1CC}"/>
              </a:ext>
            </a:extLst>
          </p:cNvPr>
          <p:cNvCxnSpPr>
            <a:stCxn id="469002" idx="3"/>
            <a:endCxn id="469001" idx="1"/>
          </p:cNvCxnSpPr>
          <p:nvPr/>
        </p:nvCxnSpPr>
        <p:spPr>
          <a:xfrm flipV="1">
            <a:off x="6592888" y="5684838"/>
            <a:ext cx="265112" cy="373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9004" name="Picture 4" descr="C:\Users\itis\Downloads\xml.png">
            <a:extLst>
              <a:ext uri="{FF2B5EF4-FFF2-40B4-BE49-F238E27FC236}">
                <a16:creationId xmlns:a16="http://schemas.microsoft.com/office/drawing/2014/main" id="{F76E8D5F-D04C-461D-B2A5-6B0A6FF16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3563" y="5357813"/>
            <a:ext cx="674687"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Connecteur droit avec flèche 17">
            <a:extLst>
              <a:ext uri="{FF2B5EF4-FFF2-40B4-BE49-F238E27FC236}">
                <a16:creationId xmlns:a16="http://schemas.microsoft.com/office/drawing/2014/main" id="{9BC4B714-DC30-4BCC-9B51-F581445A0516}"/>
              </a:ext>
            </a:extLst>
          </p:cNvPr>
          <p:cNvCxnSpPr>
            <a:stCxn id="469001" idx="3"/>
            <a:endCxn id="469004" idx="1"/>
          </p:cNvCxnSpPr>
          <p:nvPr/>
        </p:nvCxnSpPr>
        <p:spPr>
          <a:xfrm>
            <a:off x="8081963" y="5684838"/>
            <a:ext cx="101600" cy="11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DE52A5F1-C333-4FCB-94F3-FAF4E1ADFD8D}"/>
              </a:ext>
            </a:extLst>
          </p:cNvPr>
          <p:cNvCxnSpPr>
            <a:stCxn id="469000" idx="3"/>
            <a:endCxn id="469001" idx="1"/>
          </p:cNvCxnSpPr>
          <p:nvPr/>
        </p:nvCxnSpPr>
        <p:spPr>
          <a:xfrm>
            <a:off x="6592888" y="5265738"/>
            <a:ext cx="265112"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69007" name="Picture 4" descr="C:\Users\itis\Downloads\xml.png">
            <a:extLst>
              <a:ext uri="{FF2B5EF4-FFF2-40B4-BE49-F238E27FC236}">
                <a16:creationId xmlns:a16="http://schemas.microsoft.com/office/drawing/2014/main" id="{4118E535-ACE1-4DEF-802B-BE47B3FA47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0688" y="3714750"/>
            <a:ext cx="67468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Connecteur droit avec flèche 25">
            <a:extLst>
              <a:ext uri="{FF2B5EF4-FFF2-40B4-BE49-F238E27FC236}">
                <a16:creationId xmlns:a16="http://schemas.microsoft.com/office/drawing/2014/main" id="{F00FFEC1-A04D-4EF3-B570-45F134929215}"/>
              </a:ext>
            </a:extLst>
          </p:cNvPr>
          <p:cNvCxnSpPr>
            <a:stCxn id="469009" idx="2"/>
            <a:endCxn id="469000" idx="0"/>
          </p:cNvCxnSpPr>
          <p:nvPr/>
        </p:nvCxnSpPr>
        <p:spPr>
          <a:xfrm rot="16200000" flipH="1">
            <a:off x="5918994" y="4591844"/>
            <a:ext cx="344488" cy="33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9009" name="ZoneTexte 29">
            <a:extLst>
              <a:ext uri="{FF2B5EF4-FFF2-40B4-BE49-F238E27FC236}">
                <a16:creationId xmlns:a16="http://schemas.microsoft.com/office/drawing/2014/main" id="{0B1E3C11-55E4-4B74-9EF0-FD643D6BB910}"/>
              </a:ext>
            </a:extLst>
          </p:cNvPr>
          <p:cNvSpPr txBox="1">
            <a:spLocks noChangeArrowheads="1"/>
          </p:cNvSpPr>
          <p:nvPr/>
        </p:nvSpPr>
        <p:spPr bwMode="auto">
          <a:xfrm>
            <a:off x="5280025" y="4214813"/>
            <a:ext cx="129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section SVG</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t>
            </a:r>
            <a:r>
              <a:rPr lang="fr-FR" strike="sngStrike" dirty="0"/>
              <a:t>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227</a:t>
            </a:fld>
            <a:endParaRPr lang="fr-F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228</a:t>
            </a:fld>
            <a:endParaRPr lang="fr-F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229</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04CE31-4054-4620-98FD-A59B59CC7092}"/>
              </a:ext>
            </a:extLst>
          </p:cNvPr>
          <p:cNvSpPr>
            <a:spLocks noGrp="1"/>
          </p:cNvSpPr>
          <p:nvPr>
            <p:ph type="title"/>
          </p:nvPr>
        </p:nvSpPr>
        <p:spPr>
          <a:xfrm>
            <a:off x="0" y="142852"/>
            <a:ext cx="9144000" cy="785818"/>
          </a:xfrm>
        </p:spPr>
        <p:txBody>
          <a:bodyPr/>
          <a:lstStyle/>
          <a:p>
            <a:pPr fontAlgn="auto">
              <a:spcAft>
                <a:spcPts val="0"/>
              </a:spcAft>
              <a:defRPr/>
            </a:pPr>
            <a:r>
              <a:rPr lang="fr-FR" dirty="0"/>
              <a:t>Async</a:t>
            </a:r>
          </a:p>
        </p:txBody>
      </p:sp>
      <p:sp>
        <p:nvSpPr>
          <p:cNvPr id="71685" name="Espace réservé du contenu 4">
            <a:extLst>
              <a:ext uri="{FF2B5EF4-FFF2-40B4-BE49-F238E27FC236}">
                <a16:creationId xmlns:a16="http://schemas.microsoft.com/office/drawing/2014/main" id="{A552C3A8-2A3E-4195-987E-0293A175F053}"/>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Notion asynchrone</a:t>
            </a:r>
          </a:p>
          <a:p>
            <a:pPr lvl="1"/>
            <a:r>
              <a:rPr lang="fr-FR" altLang="fr-FR"/>
              <a:t>discutions </a:t>
            </a:r>
          </a:p>
          <a:p>
            <a:pPr lvl="2"/>
            <a:r>
              <a:rPr lang="fr-FR" altLang="fr-FR"/>
              <a:t>courrier postale</a:t>
            </a:r>
            <a:r>
              <a:rPr lang="fr-FR" altLang="fr-FR" sz="1400"/>
              <a:t>(</a:t>
            </a:r>
            <a:r>
              <a:rPr lang="fr-FR" altLang="fr-FR" sz="1400" b="1"/>
              <a:t>A</a:t>
            </a:r>
            <a:r>
              <a:rPr lang="fr-FR" altLang="fr-FR" sz="1400"/>
              <a:t>sync)</a:t>
            </a:r>
            <a:r>
              <a:rPr lang="fr-FR" altLang="fr-FR"/>
              <a:t> </a:t>
            </a:r>
          </a:p>
          <a:p>
            <a:pPr lvl="2">
              <a:buFont typeface="Arial" panose="020B0604020202020204" pitchFamily="34" charset="0"/>
              <a:buNone/>
            </a:pPr>
            <a:r>
              <a:rPr lang="fr-FR" altLang="fr-FR"/>
              <a:t>		</a:t>
            </a:r>
            <a:r>
              <a:rPr lang="fr-FR" altLang="fr-FR" i="1"/>
              <a:t>vs</a:t>
            </a:r>
            <a:r>
              <a:rPr lang="fr-FR" altLang="fr-FR"/>
              <a:t> </a:t>
            </a:r>
          </a:p>
          <a:p>
            <a:pPr lvl="2"/>
            <a:r>
              <a:rPr lang="fr-FR" altLang="fr-FR"/>
              <a:t>Téléphone</a:t>
            </a:r>
            <a:r>
              <a:rPr lang="fr-FR" altLang="fr-FR" sz="1400"/>
              <a:t>(sync)</a:t>
            </a:r>
          </a:p>
          <a:p>
            <a:pPr lvl="2"/>
            <a:endParaRPr lang="fr-FR" altLang="fr-FR"/>
          </a:p>
          <a:p>
            <a:r>
              <a:rPr lang="fr-FR" altLang="fr-FR"/>
              <a:t>permet l'usage des ressources pour autre chose </a:t>
            </a:r>
          </a:p>
          <a:p>
            <a:endParaRPr lang="fr-FR" altLang="fr-FR"/>
          </a:p>
          <a:p>
            <a:r>
              <a:rPr lang="fr-FR" altLang="fr-FR"/>
              <a:t>sans bloquer le fonctionnement</a:t>
            </a:r>
          </a:p>
          <a:p>
            <a:endParaRPr lang="fr-FR" altLang="fr-FR"/>
          </a:p>
          <a:p>
            <a:endParaRPr lang="fr-FR" altLang="fr-F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230</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231</a:t>
            </a:fld>
            <a:endParaRPr lang="fr-F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a:xfrm>
            <a:off x="6553200" y="6356350"/>
            <a:ext cx="1876452"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232</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xfrm>
            <a:off x="7858148" y="6500835"/>
            <a:ext cx="642942" cy="214314"/>
          </a:xfrm>
          <a:prstGeom prst="rect">
            <a:avLst/>
          </a:prstGeom>
          <a:noFill/>
        </p:spPr>
        <p:txBody>
          <a:bodyPr vert="horz" lIns="91440" tIns="45720" rIns="91440" bIns="45720" rtlCol="0" anchor="ctr">
            <a:normAutofit fontScale="77500" lnSpcReduction="20000"/>
          </a:bodyP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233</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a:xfrm>
            <a:off x="7858148" y="6500835"/>
            <a:ext cx="642942" cy="2143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234</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59478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235</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236</a:t>
            </a:fld>
            <a:endParaRPr lang="fr-F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237</a:t>
            </a:fld>
            <a:endParaRPr lang="fr-F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238</a:t>
            </a:fld>
            <a:endParaRPr lang="fr-F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239</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C71F55-0C85-4DC1-99B2-CACC6D12093B}"/>
              </a:ext>
            </a:extLst>
          </p:cNvPr>
          <p:cNvSpPr>
            <a:spLocks noGrp="1"/>
          </p:cNvSpPr>
          <p:nvPr>
            <p:ph type="title"/>
          </p:nvPr>
        </p:nvSpPr>
        <p:spPr>
          <a:xfrm>
            <a:off x="0" y="142852"/>
            <a:ext cx="9144000" cy="785818"/>
          </a:xfrm>
        </p:spPr>
        <p:txBody>
          <a:bodyPr/>
          <a:lstStyle/>
          <a:p>
            <a:pPr fontAlgn="auto">
              <a:spcAft>
                <a:spcPts val="0"/>
              </a:spcAft>
              <a:defRPr/>
            </a:pPr>
            <a:r>
              <a:rPr lang="fr-FR" dirty="0"/>
              <a:t>C’est l’histoire d’un mec …</a:t>
            </a:r>
          </a:p>
        </p:txBody>
      </p:sp>
      <p:sp>
        <p:nvSpPr>
          <p:cNvPr id="3" name="Espace réservé du contenu 2">
            <a:extLst>
              <a:ext uri="{FF2B5EF4-FFF2-40B4-BE49-F238E27FC236}">
                <a16:creationId xmlns:a16="http://schemas.microsoft.com/office/drawing/2014/main" id="{96E2E8A4-1DA4-4C88-9764-FDD73D7ADDF3}"/>
              </a:ext>
            </a:extLst>
          </p:cNvPr>
          <p:cNvSpPr>
            <a:spLocks noGrp="1"/>
          </p:cNvSpPr>
          <p:nvPr>
            <p:ph idx="1"/>
          </p:nvPr>
        </p:nvSpPr>
        <p:spPr/>
        <p:txBody>
          <a:bodyPr>
            <a:normAutofit fontScale="70000" lnSpcReduction="20000"/>
          </a:bodyPr>
          <a:lstStyle/>
          <a:p>
            <a:pPr fontAlgn="auto">
              <a:spcAft>
                <a:spcPts val="0"/>
              </a:spcAft>
              <a:defRPr/>
            </a:pPr>
            <a:r>
              <a:rPr lang="fr-FR" dirty="0"/>
              <a:t>Jean-Pierre  lorsque il boit son café au bar joue souvent au jeux d’argent.</a:t>
            </a:r>
          </a:p>
          <a:p>
            <a:pPr fontAlgn="auto">
              <a:spcAft>
                <a:spcPts val="0"/>
              </a:spcAft>
              <a:defRPr/>
            </a:pPr>
            <a:r>
              <a:rPr lang="fr-FR" dirty="0"/>
              <a:t>Plutôt chanceux, ce jour d’avril il se dit que c’est aujourd’hui</a:t>
            </a:r>
          </a:p>
          <a:p>
            <a:pPr lvl="1" fontAlgn="auto">
              <a:spcAft>
                <a:spcPts val="0"/>
              </a:spcAft>
              <a:defRPr/>
            </a:pPr>
            <a:endParaRPr lang="fr-FR" dirty="0"/>
          </a:p>
          <a:p>
            <a:pPr lvl="1" fontAlgn="auto">
              <a:spcAft>
                <a:spcPts val="0"/>
              </a:spcAft>
              <a:defRPr/>
            </a:pPr>
            <a:r>
              <a:rPr lang="fr-FR" dirty="0"/>
              <a:t>Il </a:t>
            </a:r>
            <a:r>
              <a:rPr lang="fr-FR" b="1" dirty="0"/>
              <a:t>gratte</a:t>
            </a:r>
            <a:r>
              <a:rPr lang="fr-FR" dirty="0"/>
              <a:t>, </a:t>
            </a:r>
            <a:r>
              <a:rPr lang="fr-FR" b="1" dirty="0"/>
              <a:t>il perd </a:t>
            </a:r>
            <a:r>
              <a:rPr lang="fr-FR" dirty="0"/>
              <a:t>..</a:t>
            </a:r>
          </a:p>
          <a:p>
            <a:pPr lvl="1" fontAlgn="auto">
              <a:spcAft>
                <a:spcPts val="0"/>
              </a:spcAft>
              <a:defRPr/>
            </a:pPr>
            <a:endParaRPr lang="fr-FR" dirty="0"/>
          </a:p>
          <a:p>
            <a:pPr lvl="1" fontAlgn="auto">
              <a:spcAft>
                <a:spcPts val="0"/>
              </a:spcAft>
              <a:defRPr/>
            </a:pPr>
            <a:r>
              <a:rPr lang="fr-FR" dirty="0"/>
              <a:t>Il </a:t>
            </a:r>
            <a:r>
              <a:rPr lang="fr-FR" b="1" dirty="0"/>
              <a:t>fais un loto</a:t>
            </a:r>
          </a:p>
          <a:p>
            <a:pPr lvl="1" fontAlgn="auto">
              <a:spcAft>
                <a:spcPts val="0"/>
              </a:spcAft>
              <a:defRPr/>
            </a:pPr>
            <a:endParaRPr lang="fr-FR" dirty="0"/>
          </a:p>
          <a:p>
            <a:pPr lvl="1" fontAlgn="auto">
              <a:spcAft>
                <a:spcPts val="0"/>
              </a:spcAft>
              <a:defRPr/>
            </a:pPr>
            <a:r>
              <a:rPr lang="fr-FR" dirty="0"/>
              <a:t>Une </a:t>
            </a:r>
            <a:r>
              <a:rPr lang="fr-FR" b="1" dirty="0"/>
              <a:t>course de chevaux</a:t>
            </a:r>
            <a:r>
              <a:rPr lang="fr-FR" dirty="0"/>
              <a:t>, allais démarrer</a:t>
            </a:r>
          </a:p>
          <a:p>
            <a:pPr lvl="2" fontAlgn="auto">
              <a:spcAft>
                <a:spcPts val="0"/>
              </a:spcAft>
              <a:defRPr/>
            </a:pPr>
            <a:endParaRPr lang="fr-FR" dirty="0"/>
          </a:p>
          <a:p>
            <a:pPr lvl="2" fontAlgn="auto">
              <a:spcAft>
                <a:spcPts val="0"/>
              </a:spcAft>
              <a:defRPr/>
            </a:pPr>
            <a:r>
              <a:rPr lang="fr-FR" dirty="0"/>
              <a:t>Il a donc fais un pari sur un cheval</a:t>
            </a:r>
          </a:p>
          <a:p>
            <a:pPr lvl="3" fontAlgn="auto">
              <a:spcAft>
                <a:spcPts val="0"/>
              </a:spcAft>
              <a:defRPr/>
            </a:pPr>
            <a:r>
              <a:rPr lang="fr-FR" dirty="0"/>
              <a:t>Qui à un look de gagnant (</a:t>
            </a:r>
            <a:r>
              <a:rPr lang="fr-FR" dirty="0" err="1"/>
              <a:t>cf</a:t>
            </a:r>
            <a:r>
              <a:rPr lang="fr-FR" dirty="0"/>
              <a:t> photo 1).</a:t>
            </a:r>
          </a:p>
          <a:p>
            <a:pPr lvl="2" fontAlgn="auto">
              <a:spcAft>
                <a:spcPts val="0"/>
              </a:spcAft>
              <a:defRPr/>
            </a:pPr>
            <a:endParaRPr lang="fr-FR" dirty="0"/>
          </a:p>
          <a:p>
            <a:pPr lvl="2" fontAlgn="auto">
              <a:spcAft>
                <a:spcPts val="0"/>
              </a:spcAft>
              <a:defRPr/>
            </a:pPr>
            <a:r>
              <a:rPr lang="fr-FR" dirty="0"/>
              <a:t>Il attend devant la course qui débute </a:t>
            </a:r>
          </a:p>
          <a:p>
            <a:pPr lvl="2" fontAlgn="auto">
              <a:spcAft>
                <a:spcPts val="0"/>
              </a:spcAft>
              <a:defRPr/>
            </a:pPr>
            <a:endParaRPr lang="fr-FR" dirty="0"/>
          </a:p>
          <a:p>
            <a:pPr lvl="2" fontAlgn="auto">
              <a:spcAft>
                <a:spcPts val="0"/>
              </a:spcAft>
              <a:defRPr/>
            </a:pPr>
            <a:r>
              <a:rPr lang="fr-FR" dirty="0"/>
              <a:t>Son cheval est placé</a:t>
            </a:r>
          </a:p>
          <a:p>
            <a:pPr lvl="3" fontAlgn="auto">
              <a:spcAft>
                <a:spcPts val="0"/>
              </a:spcAft>
              <a:defRPr/>
            </a:pPr>
            <a:r>
              <a:rPr lang="fr-FR" dirty="0">
                <a:sym typeface="Wingdings" panose="05000000000000000000" pitchFamily="2" charset="2"/>
              </a:rPr>
              <a:t>Mais il a coché sans le vouloir le </a:t>
            </a:r>
          </a:p>
          <a:p>
            <a:pPr lvl="4" fontAlgn="auto">
              <a:spcAft>
                <a:spcPts val="0"/>
              </a:spcAft>
              <a:defRPr/>
            </a:pPr>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fontAlgn="auto">
              <a:spcAft>
                <a:spcPts val="0"/>
              </a:spcAft>
              <a:defRPr/>
            </a:pPr>
            <a:r>
              <a:rPr lang="fr-FR" dirty="0"/>
              <a:t>Enfin quand il arrivera, si il arrive </a:t>
            </a:r>
          </a:p>
          <a:p>
            <a:pPr lvl="1" fontAlgn="auto">
              <a:spcAft>
                <a:spcPts val="0"/>
              </a:spcAft>
              <a:defRPr/>
            </a:pPr>
            <a:endParaRPr lang="fr-FR" dirty="0"/>
          </a:p>
          <a:p>
            <a:pPr lvl="1" fontAlgn="auto">
              <a:spcAft>
                <a:spcPts val="0"/>
              </a:spcAft>
              <a:defRPr/>
            </a:pPr>
            <a:endParaRPr lang="fr-FR" dirty="0"/>
          </a:p>
        </p:txBody>
      </p:sp>
      <p:pic>
        <p:nvPicPr>
          <p:cNvPr id="73734" name="Picture 4" descr="Comment jouer au Loto et Super Loto sur la grille papier ?">
            <a:extLst>
              <a:ext uri="{FF2B5EF4-FFF2-40B4-BE49-F238E27FC236}">
                <a16:creationId xmlns:a16="http://schemas.microsoft.com/office/drawing/2014/main" id="{35EEC88B-8861-42CF-A7D8-1DEFBA20D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075" y="2255838"/>
            <a:ext cx="12811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Image 3">
            <a:extLst>
              <a:ext uri="{FF2B5EF4-FFF2-40B4-BE49-F238E27FC236}">
                <a16:creationId xmlns:a16="http://schemas.microsoft.com/office/drawing/2014/main" id="{1C0343A5-6145-48A3-92A1-0861E6AA4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950" y="2133600"/>
            <a:ext cx="992188"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Image 5">
            <a:extLst>
              <a:ext uri="{FF2B5EF4-FFF2-40B4-BE49-F238E27FC236}">
                <a16:creationId xmlns:a16="http://schemas.microsoft.com/office/drawing/2014/main" id="{AE5A3ACA-09D2-417E-992F-5CE53FBC7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068638"/>
            <a:ext cx="2659063"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6" descr="Jockey png 6 » PNG Image">
            <a:extLst>
              <a:ext uri="{FF2B5EF4-FFF2-40B4-BE49-F238E27FC236}">
                <a16:creationId xmlns:a16="http://schemas.microsoft.com/office/drawing/2014/main" id="{8FCE8600-2A8C-49A7-AC71-45E0F788FC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0" y="2957513"/>
            <a:ext cx="2155825"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69C7434-8F5E-475C-B220-82849D9F34E6}"/>
              </a:ext>
            </a:extLst>
          </p:cNvPr>
          <p:cNvSpPr/>
          <p:nvPr/>
        </p:nvSpPr>
        <p:spPr>
          <a:xfrm>
            <a:off x="8180388" y="4724400"/>
            <a:ext cx="723900" cy="300038"/>
          </a:xfrm>
          <a:prstGeom prst="rect">
            <a:avLst/>
          </a:prstGeom>
        </p:spPr>
        <p:txBody>
          <a:bodyPr wrap="none">
            <a:spAutoFit/>
          </a:bodyPr>
          <a:lstStyle/>
          <a:p>
            <a:pPr eaLnBrk="1" fontAlgn="auto" hangingPunct="1">
              <a:spcBef>
                <a:spcPts val="0"/>
              </a:spcBef>
              <a:spcAft>
                <a:spcPts val="0"/>
              </a:spcAft>
              <a:defRPr/>
            </a:pPr>
            <a:r>
              <a:rPr lang="fr-FR" sz="1350" i="1" dirty="0">
                <a:latin typeface="+mn-lt"/>
                <a:sym typeface="Wingdings" panose="05000000000000000000" pitchFamily="2" charset="2"/>
              </a:rPr>
              <a:t>photo 2</a:t>
            </a:r>
            <a:endParaRPr lang="fr-FR" sz="1350" dirty="0">
              <a:latin typeface="+mn-lt"/>
            </a:endParaRPr>
          </a:p>
        </p:txBody>
      </p:sp>
      <p:sp>
        <p:nvSpPr>
          <p:cNvPr id="11" name="Rectangle 10">
            <a:extLst>
              <a:ext uri="{FF2B5EF4-FFF2-40B4-BE49-F238E27FC236}">
                <a16:creationId xmlns:a16="http://schemas.microsoft.com/office/drawing/2014/main" id="{1ADADFFD-0BDA-4CC9-8170-AEEC20A361B1}"/>
              </a:ext>
            </a:extLst>
          </p:cNvPr>
          <p:cNvSpPr/>
          <p:nvPr/>
        </p:nvSpPr>
        <p:spPr>
          <a:xfrm>
            <a:off x="5087938" y="2632075"/>
            <a:ext cx="723900" cy="300038"/>
          </a:xfrm>
          <a:prstGeom prst="rect">
            <a:avLst/>
          </a:prstGeom>
        </p:spPr>
        <p:txBody>
          <a:bodyPr wrap="none">
            <a:spAutoFit/>
          </a:bodyPr>
          <a:lstStyle/>
          <a:p>
            <a:pPr eaLnBrk="1" fontAlgn="auto" hangingPunct="1">
              <a:spcBef>
                <a:spcPts val="0"/>
              </a:spcBef>
              <a:spcAft>
                <a:spcPts val="0"/>
              </a:spcAft>
              <a:defRPr/>
            </a:pPr>
            <a:r>
              <a:rPr lang="fr-FR" sz="1350" i="1" dirty="0">
                <a:latin typeface="+mn-lt"/>
                <a:sym typeface="Wingdings" panose="05000000000000000000" pitchFamily="2" charset="2"/>
              </a:rPr>
              <a:t>photo 1</a:t>
            </a:r>
            <a:endParaRPr lang="fr-FR" sz="1350" dirty="0">
              <a:latin typeface="+mn-lt"/>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240</a:t>
            </a:fld>
            <a:endParaRPr lang="fr-F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241</a:t>
            </a:fld>
            <a:endParaRPr lang="fr-F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242</a:t>
            </a:fld>
            <a:endParaRPr lang="fr-F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243</a:t>
            </a:fld>
            <a:endParaRPr lang="fr-FR" sz="1400" b="1" dirty="0">
              <a:solidFill>
                <a:schemeClr val="bg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244</a:t>
            </a:fld>
            <a:endParaRPr lang="fr-F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245</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a:xfrm>
            <a:off x="6553200" y="6356350"/>
            <a:ext cx="1876452"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246</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247</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248</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249</a:t>
            </a:fld>
            <a:endParaRPr lang="fr-FR" sz="1400"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BCF33F-2B31-463C-87C4-302F5B69D956}"/>
              </a:ext>
            </a:extLst>
          </p:cNvPr>
          <p:cNvSpPr>
            <a:spLocks noGrp="1"/>
          </p:cNvSpPr>
          <p:nvPr>
            <p:ph type="title"/>
          </p:nvPr>
        </p:nvSpPr>
        <p:spPr>
          <a:xfrm>
            <a:off x="0" y="142852"/>
            <a:ext cx="9144000" cy="785818"/>
          </a:xfrm>
        </p:spPr>
        <p:txBody>
          <a:bodyPr/>
          <a:lstStyle/>
          <a:p>
            <a:pPr fontAlgn="auto">
              <a:spcAft>
                <a:spcPts val="0"/>
              </a:spcAft>
              <a:defRPr/>
            </a:pPr>
            <a:r>
              <a:rPr lang="fr-FR" dirty="0"/>
              <a:t>C’est l’histoire d’un mec</a:t>
            </a:r>
          </a:p>
        </p:txBody>
      </p:sp>
      <p:sp>
        <p:nvSpPr>
          <p:cNvPr id="3" name="Espace réservé du contenu 2">
            <a:extLst>
              <a:ext uri="{FF2B5EF4-FFF2-40B4-BE49-F238E27FC236}">
                <a16:creationId xmlns:a16="http://schemas.microsoft.com/office/drawing/2014/main" id="{322515A4-1E9C-43F4-BA81-15E8F3B58BD0}"/>
              </a:ext>
            </a:extLst>
          </p:cNvPr>
          <p:cNvSpPr>
            <a:spLocks noGrp="1"/>
          </p:cNvSpPr>
          <p:nvPr>
            <p:ph idx="1"/>
          </p:nvPr>
        </p:nvSpPr>
        <p:spPr>
          <a:xfrm>
            <a:off x="285720" y="1142984"/>
            <a:ext cx="8572560" cy="5286412"/>
          </a:xfrm>
        </p:spPr>
        <p:txBody>
          <a:bodyPr/>
          <a:lstStyle/>
          <a:p>
            <a:pPr fontAlgn="auto">
              <a:spcAft>
                <a:spcPts val="0"/>
              </a:spcAft>
              <a:defRPr/>
            </a:pPr>
            <a:r>
              <a:rPr lang="fr-FR" sz="1800" dirty="0" err="1"/>
              <a:t>Jp</a:t>
            </a:r>
            <a:r>
              <a:rPr lang="fr-FR" sz="1800" dirty="0"/>
              <a:t> sais qu’il a tout joué au tiercé du coup il rentre pu un sous en poche </a:t>
            </a:r>
          </a:p>
          <a:p>
            <a:pPr fontAlgn="auto">
              <a:spcAft>
                <a:spcPts val="0"/>
              </a:spcAft>
              <a:defRPr/>
            </a:pPr>
            <a:r>
              <a:rPr lang="fr-FR" sz="1800" dirty="0"/>
              <a:t>A 22h ce jour d’avril, il entend le tirage du loto </a:t>
            </a:r>
          </a:p>
          <a:p>
            <a:pPr lvl="1" fontAlgn="auto">
              <a:spcAft>
                <a:spcPts val="0"/>
              </a:spcAft>
              <a:defRPr/>
            </a:pPr>
            <a:endParaRPr lang="fr-FR" sz="1800" dirty="0"/>
          </a:p>
          <a:p>
            <a:pPr lvl="1" fontAlgn="auto">
              <a:spcAft>
                <a:spcPts val="0"/>
              </a:spcAft>
              <a:defRPr/>
            </a:pPr>
            <a:r>
              <a:rPr lang="fr-FR" sz="1800" dirty="0"/>
              <a:t>Souvenez vous, </a:t>
            </a:r>
            <a:r>
              <a:rPr lang="fr-FR" sz="1800" dirty="0" err="1"/>
              <a:t>jp</a:t>
            </a:r>
            <a:r>
              <a:rPr lang="fr-FR" sz="1800" dirty="0"/>
              <a:t> à joué avant le tierce :</a:t>
            </a:r>
          </a:p>
          <a:p>
            <a:pPr lvl="2" fontAlgn="auto">
              <a:spcAft>
                <a:spcPts val="0"/>
              </a:spcAft>
              <a:defRPr/>
            </a:pPr>
            <a:r>
              <a:rPr lang="fr-FR" sz="1350" dirty="0"/>
              <a:t>Il avais fais sa grille</a:t>
            </a:r>
          </a:p>
          <a:p>
            <a:pPr marL="0" indent="0" algn="ctr" fontAlgn="auto">
              <a:spcAft>
                <a:spcPts val="0"/>
              </a:spcAft>
              <a:buFont typeface="Arial" panose="020B0604020202020204" pitchFamily="34" charset="0"/>
              <a:buNone/>
              <a:defRPr/>
            </a:pPr>
            <a:r>
              <a:rPr lang="fr-FR" sz="1800" dirty="0">
                <a:solidFill>
                  <a:prstClr val="black"/>
                </a:solidFill>
              </a:rPr>
              <a:t>3 – 8 – 21 – 35 – 49</a:t>
            </a:r>
            <a:endParaRPr lang="fr-FR" sz="1800" dirty="0"/>
          </a:p>
          <a:p>
            <a:pPr lvl="2" fontAlgn="auto">
              <a:spcAft>
                <a:spcPts val="0"/>
              </a:spcAft>
              <a:defRPr/>
            </a:pPr>
            <a:endParaRPr lang="fr-FR" sz="1350" dirty="0"/>
          </a:p>
          <a:p>
            <a:pPr lvl="2" fontAlgn="auto">
              <a:spcAft>
                <a:spcPts val="0"/>
              </a:spcAft>
              <a:defRPr/>
            </a:pPr>
            <a:r>
              <a:rPr lang="fr-FR" sz="1350" dirty="0"/>
              <a:t>Enregistrer son ticket contre un reçu de jeu</a:t>
            </a:r>
          </a:p>
          <a:p>
            <a:pPr lvl="3" fontAlgn="auto">
              <a:spcAft>
                <a:spcPts val="0"/>
              </a:spcAft>
              <a:defRPr/>
            </a:pPr>
            <a:r>
              <a:rPr lang="fr-FR" sz="1200" dirty="0"/>
              <a:t>Il a donc prévu après le tirage de vérifier si il a gagner</a:t>
            </a:r>
          </a:p>
          <a:p>
            <a:pPr lvl="4" fontAlgn="auto">
              <a:spcAft>
                <a:spcPts val="0"/>
              </a:spcAft>
              <a:defRPr/>
            </a:pPr>
            <a:endParaRPr lang="fr-FR" sz="1200" dirty="0"/>
          </a:p>
          <a:p>
            <a:pPr lvl="4" fontAlgn="auto">
              <a:spcAft>
                <a:spcPts val="0"/>
              </a:spcAft>
              <a:defRPr/>
            </a:pPr>
            <a:r>
              <a:rPr lang="fr-FR" sz="1200" dirty="0"/>
              <a:t>Il à déjà prévu que si il gagnait, il irais encaisser ses gains</a:t>
            </a:r>
          </a:p>
          <a:p>
            <a:pPr lvl="5">
              <a:defRPr/>
            </a:pPr>
            <a:r>
              <a:rPr lang="fr-FR" sz="1200" dirty="0"/>
              <a:t>et que c’est un gros lot, il déménagerais à Mulhouse</a:t>
            </a:r>
          </a:p>
          <a:p>
            <a:pPr lvl="4" fontAlgn="auto">
              <a:spcAft>
                <a:spcPts val="0"/>
              </a:spcAft>
              <a:defRPr/>
            </a:pPr>
            <a:endParaRPr lang="fr-FR" sz="1200" dirty="0"/>
          </a:p>
          <a:p>
            <a:pPr lvl="4" fontAlgn="auto">
              <a:spcAft>
                <a:spcPts val="0"/>
              </a:spcAft>
              <a:defRPr/>
            </a:pPr>
            <a:r>
              <a:rPr lang="fr-FR" sz="1200" dirty="0"/>
              <a:t>Il a aussi prévu que si il gagnait rien, il jetterais son ticket</a:t>
            </a:r>
          </a:p>
          <a:p>
            <a:pPr lvl="4" fontAlgn="auto">
              <a:spcAft>
                <a:spcPts val="0"/>
              </a:spcAft>
              <a:defRPr/>
            </a:pPr>
            <a:endParaRPr lang="fr-FR" sz="1200" dirty="0"/>
          </a:p>
          <a:p>
            <a:pPr lvl="2" fontAlgn="auto">
              <a:spcAft>
                <a:spcPts val="0"/>
              </a:spcAft>
              <a:defRPr/>
            </a:pPr>
            <a:r>
              <a:rPr lang="fr-FR" sz="1350" dirty="0"/>
              <a:t>Vue qu’il étais d’humeur gagnante il a jouer et fait d’autre chose</a:t>
            </a:r>
          </a:p>
          <a:p>
            <a:pPr lvl="3" fontAlgn="auto">
              <a:spcAft>
                <a:spcPts val="0"/>
              </a:spcAft>
              <a:defRPr/>
            </a:pPr>
            <a:r>
              <a:rPr lang="fr-FR" sz="1200" dirty="0"/>
              <a:t>C’est la notification de l’appli qui lui à rappeler que le tirage venait d’</a:t>
            </a:r>
            <a:r>
              <a:rPr lang="fr-FR" sz="1200" dirty="0" err="1"/>
              <a:t>etre</a:t>
            </a:r>
            <a:r>
              <a:rPr lang="fr-FR" sz="1200" dirty="0"/>
              <a:t> fait</a:t>
            </a:r>
          </a:p>
          <a:p>
            <a:pPr fontAlgn="auto">
              <a:spcAft>
                <a:spcPts val="0"/>
              </a:spcAft>
              <a:defRPr/>
            </a:pPr>
            <a:endParaRPr lang="fr-FR" sz="1800" dirty="0"/>
          </a:p>
          <a:p>
            <a:pPr fontAlgn="auto">
              <a:spcAft>
                <a:spcPts val="0"/>
              </a:spcAft>
              <a:defRPr/>
            </a:pPr>
            <a:r>
              <a:rPr lang="fr-FR" sz="1800" dirty="0" err="1"/>
              <a:t>Jp</a:t>
            </a:r>
            <a:r>
              <a:rPr lang="fr-FR" sz="1800" dirty="0"/>
              <a:t> 42 ans en ce jour d’avril avais tous les bon numéro, dans l’ordre du loto.</a:t>
            </a:r>
          </a:p>
          <a:p>
            <a:pPr fontAlgn="auto">
              <a:spcAft>
                <a:spcPts val="0"/>
              </a:spcAft>
              <a:defRPr/>
            </a:pPr>
            <a:endParaRPr lang="fr-FR" sz="1800" dirty="0"/>
          </a:p>
          <a:p>
            <a:pPr lvl="2" fontAlgn="auto">
              <a:spcAft>
                <a:spcPts val="0"/>
              </a:spcAft>
              <a:defRPr/>
            </a:pPr>
            <a:endParaRPr lang="fr-FR" sz="1350" dirty="0"/>
          </a:p>
        </p:txBody>
      </p:sp>
      <p:pic>
        <p:nvPicPr>
          <p:cNvPr id="75782" name="Picture 2">
            <a:extLst>
              <a:ext uri="{FF2B5EF4-FFF2-40B4-BE49-F238E27FC236}">
                <a16:creationId xmlns:a16="http://schemas.microsoft.com/office/drawing/2014/main" id="{AF6EA928-0E58-44FB-897C-E85EACB55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5263" y="4791075"/>
            <a:ext cx="10429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3" name="Groupe 8">
            <a:extLst>
              <a:ext uri="{FF2B5EF4-FFF2-40B4-BE49-F238E27FC236}">
                <a16:creationId xmlns:a16="http://schemas.microsoft.com/office/drawing/2014/main" id="{3B3C22EC-60E3-4FE9-837F-872EC4C6DB3C}"/>
              </a:ext>
            </a:extLst>
          </p:cNvPr>
          <p:cNvGrpSpPr>
            <a:grpSpLocks/>
          </p:cNvGrpSpPr>
          <p:nvPr/>
        </p:nvGrpSpPr>
        <p:grpSpPr bwMode="auto">
          <a:xfrm>
            <a:off x="6137275" y="3429000"/>
            <a:ext cx="2720975" cy="1231900"/>
            <a:chOff x="7895303" y="2812026"/>
            <a:chExt cx="3628103" cy="1641988"/>
          </a:xfrm>
        </p:grpSpPr>
        <p:sp>
          <p:nvSpPr>
            <p:cNvPr id="6" name="Rectangle : coins arrondis 5">
              <a:extLst>
                <a:ext uri="{FF2B5EF4-FFF2-40B4-BE49-F238E27FC236}">
                  <a16:creationId xmlns:a16="http://schemas.microsoft.com/office/drawing/2014/main" id="{6521369C-FE0A-4588-9199-30F5D2E4946A}"/>
                </a:ext>
              </a:extLst>
            </p:cNvPr>
            <p:cNvSpPr/>
            <p:nvPr/>
          </p:nvSpPr>
          <p:spPr>
            <a:xfrm>
              <a:off x="7895303" y="2812026"/>
              <a:ext cx="3628103" cy="118282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2400" dirty="0">
                  <a:solidFill>
                    <a:schemeClr val="tx1"/>
                  </a:solidFill>
                </a:rPr>
                <a:t>Chanceux le type</a:t>
              </a:r>
            </a:p>
          </p:txBody>
        </p:sp>
        <p:sp>
          <p:nvSpPr>
            <p:cNvPr id="7" name="Triangle isocèle 6">
              <a:extLst>
                <a:ext uri="{FF2B5EF4-FFF2-40B4-BE49-F238E27FC236}">
                  <a16:creationId xmlns:a16="http://schemas.microsoft.com/office/drawing/2014/main" id="{68C14AA4-449A-4AC4-93F2-98F89611B6B7}"/>
                </a:ext>
              </a:extLst>
            </p:cNvPr>
            <p:cNvSpPr/>
            <p:nvPr/>
          </p:nvSpPr>
          <p:spPr>
            <a:xfrm rot="10800000">
              <a:off x="10420582" y="3994850"/>
              <a:ext cx="798013" cy="45916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350"/>
            </a:p>
          </p:txBody>
        </p:sp>
        <p:sp>
          <p:nvSpPr>
            <p:cNvPr id="8" name="Rectangle 7">
              <a:extLst>
                <a:ext uri="{FF2B5EF4-FFF2-40B4-BE49-F238E27FC236}">
                  <a16:creationId xmlns:a16="http://schemas.microsoft.com/office/drawing/2014/main" id="{F75FF710-7033-4C5A-AB0C-B0C1F3F8DFCA}"/>
                </a:ext>
              </a:extLst>
            </p:cNvPr>
            <p:cNvSpPr/>
            <p:nvPr/>
          </p:nvSpPr>
          <p:spPr>
            <a:xfrm>
              <a:off x="10490434" y="3927140"/>
              <a:ext cx="679476" cy="74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350"/>
            </a:p>
          </p:txBody>
        </p:sp>
      </p:gr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836455D-A54E-4817-97DB-6E3A644784A3}"/>
              </a:ext>
            </a:extLst>
          </p:cNvPr>
          <p:cNvSpPr>
            <a:spLocks noGrp="1"/>
          </p:cNvSpPr>
          <p:nvPr>
            <p:ph type="title"/>
          </p:nvPr>
        </p:nvSpPr>
        <p:spPr/>
        <p:txBody>
          <a:bodyPr/>
          <a:lstStyle/>
          <a:p>
            <a:pPr fontAlgn="auto">
              <a:spcAft>
                <a:spcPts val="0"/>
              </a:spcAft>
              <a:defRPr/>
            </a:pPr>
            <a:r>
              <a:rPr lang="fr-FR" dirty="0"/>
              <a:t>Traitement de XML avec SAX et DOM</a:t>
            </a:r>
            <a:br>
              <a:rPr lang="fr-FR" dirty="0"/>
            </a:br>
            <a:endParaRPr lang="fr-FR" dirty="0"/>
          </a:p>
        </p:txBody>
      </p:sp>
      <p:sp>
        <p:nvSpPr>
          <p:cNvPr id="5" name="Espace réservé du texte 4">
            <a:extLst>
              <a:ext uri="{FF2B5EF4-FFF2-40B4-BE49-F238E27FC236}">
                <a16:creationId xmlns:a16="http://schemas.microsoft.com/office/drawing/2014/main" id="{5CF4A8A2-8173-4E80-BE7E-9C73262DB6DC}"/>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C603631-C772-439F-84FB-16E2DAFA8A8A}"/>
              </a:ext>
            </a:extLst>
          </p:cNvPr>
          <p:cNvSpPr>
            <a:spLocks noGrp="1"/>
          </p:cNvSpPr>
          <p:nvPr>
            <p:ph type="title"/>
          </p:nvPr>
        </p:nvSpPr>
        <p:spPr/>
        <p:txBody>
          <a:bodyPr/>
          <a:lstStyle/>
          <a:p>
            <a:pPr fontAlgn="auto">
              <a:spcAft>
                <a:spcPts val="0"/>
              </a:spcAft>
              <a:defRPr/>
            </a:pPr>
            <a:r>
              <a:rPr lang="fr-FR" dirty="0"/>
              <a:t>Traitement de XML avec SAX et DOM</a:t>
            </a:r>
          </a:p>
        </p:txBody>
      </p:sp>
      <p:sp>
        <p:nvSpPr>
          <p:cNvPr id="473093" name="Espace réservé du contenu 4">
            <a:extLst>
              <a:ext uri="{FF2B5EF4-FFF2-40B4-BE49-F238E27FC236}">
                <a16:creationId xmlns:a16="http://schemas.microsoft.com/office/drawing/2014/main" id="{02C8A4AD-F454-4A54-8314-584D225DE0CD}"/>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Traitement des fichier sous </a:t>
            </a:r>
          </a:p>
          <a:p>
            <a:pPr lvl="2"/>
            <a:endParaRPr lang="fr-FR" altLang="fr-FR"/>
          </a:p>
          <a:p>
            <a:pPr lvl="2"/>
            <a:r>
              <a:rPr lang="fr-FR" altLang="fr-FR"/>
              <a:t>DOM</a:t>
            </a:r>
          </a:p>
          <a:p>
            <a:pPr lvl="2"/>
            <a:endParaRPr lang="fr-FR" altLang="fr-FR"/>
          </a:p>
          <a:p>
            <a:pPr lvl="2"/>
            <a:r>
              <a:rPr lang="fr-FR" altLang="fr-FR"/>
              <a:t>SAX</a:t>
            </a:r>
          </a:p>
          <a:p>
            <a:pPr lvl="2"/>
            <a:endParaRPr lang="fr-FR" altLang="fr-FR"/>
          </a:p>
          <a:p>
            <a:pPr lvl="2"/>
            <a:r>
              <a:rPr lang="fr-FR" altLang="fr-FR"/>
              <a:t>java</a:t>
            </a:r>
          </a:p>
        </p:txBody>
      </p:sp>
      <p:sp>
        <p:nvSpPr>
          <p:cNvPr id="473094" name="Espace réservé du texte 5">
            <a:extLst>
              <a:ext uri="{FF2B5EF4-FFF2-40B4-BE49-F238E27FC236}">
                <a16:creationId xmlns:a16="http://schemas.microsoft.com/office/drawing/2014/main" id="{5764393A-DD74-43E0-B9DB-845A2BE54136}"/>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CB7AA6-D705-46A1-AC51-CE5415DAB347}"/>
              </a:ext>
            </a:extLst>
          </p:cNvPr>
          <p:cNvSpPr>
            <a:spLocks noGrp="1"/>
          </p:cNvSpPr>
          <p:nvPr>
            <p:ph type="title"/>
          </p:nvPr>
        </p:nvSpPr>
        <p:spPr>
          <a:xfrm>
            <a:off x="0" y="142852"/>
            <a:ext cx="9144000" cy="785818"/>
          </a:xfrm>
        </p:spPr>
        <p:txBody>
          <a:bodyPr/>
          <a:lstStyle/>
          <a:p>
            <a:pPr fontAlgn="auto">
              <a:spcAft>
                <a:spcPts val="0"/>
              </a:spcAft>
              <a:defRPr/>
            </a:pPr>
            <a:r>
              <a:rPr lang="fr-FR" dirty="0"/>
              <a:t>fonctionnement sax </a:t>
            </a:r>
          </a:p>
        </p:txBody>
      </p:sp>
      <p:sp>
        <p:nvSpPr>
          <p:cNvPr id="475141" name="Espace réservé du contenu 2">
            <a:extLst>
              <a:ext uri="{FF2B5EF4-FFF2-40B4-BE49-F238E27FC236}">
                <a16:creationId xmlns:a16="http://schemas.microsoft.com/office/drawing/2014/main" id="{8F31F276-554F-4BBF-AE65-DF050B1000A6}"/>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dirty="0"/>
              <a:t>Génère des </a:t>
            </a:r>
            <a:r>
              <a:rPr lang="fr-FR" altLang="fr-FR" b="1" u="sng" dirty="0"/>
              <a:t>événements</a:t>
            </a:r>
            <a:r>
              <a:rPr lang="fr-FR" altLang="fr-FR" dirty="0"/>
              <a:t> lorsque</a:t>
            </a:r>
          </a:p>
          <a:p>
            <a:pPr lvl="2"/>
            <a:r>
              <a:rPr lang="fr-FR" altLang="fr-FR" dirty="0"/>
              <a:t>il croise une ouverture  de balise </a:t>
            </a:r>
          </a:p>
          <a:p>
            <a:pPr lvl="2"/>
            <a:r>
              <a:rPr lang="fr-FR" altLang="fr-FR" dirty="0"/>
              <a:t>un fermeture de balise</a:t>
            </a:r>
          </a:p>
          <a:p>
            <a:r>
              <a:rPr lang="fr-FR" altLang="fr-FR" dirty="0"/>
              <a:t>Evénement à </a:t>
            </a:r>
            <a:r>
              <a:rPr lang="fr-FR" altLang="fr-FR" b="1" u="sng" dirty="0"/>
              <a:t>ECOUTER</a:t>
            </a:r>
            <a:r>
              <a:rPr lang="fr-FR" altLang="fr-FR" dirty="0"/>
              <a:t> lors du </a:t>
            </a:r>
            <a:r>
              <a:rPr lang="fr-FR" altLang="fr-FR" dirty="0" err="1"/>
              <a:t>parsing</a:t>
            </a:r>
            <a:endParaRPr lang="fr-FR" altLang="fr-FR" dirty="0"/>
          </a:p>
          <a:p>
            <a:pPr lvl="2"/>
            <a:r>
              <a:rPr lang="fr-FR" altLang="fr-FR" dirty="0"/>
              <a:t>handler qui </a:t>
            </a:r>
            <a:r>
              <a:rPr lang="fr-FR" altLang="fr-FR" dirty="0" err="1"/>
              <a:t>extends</a:t>
            </a:r>
            <a:r>
              <a:rPr lang="fr-FR" altLang="fr-FR" dirty="0"/>
              <a:t> </a:t>
            </a:r>
            <a:r>
              <a:rPr lang="fr-FR" altLang="fr-FR" b="1" i="1" dirty="0" err="1"/>
              <a:t>DefaultHandler</a:t>
            </a:r>
            <a:endParaRPr lang="fr-FR" altLang="fr-FR" b="1" i="1" dirty="0"/>
          </a:p>
          <a:p>
            <a:endParaRPr lang="fr-FR" altLang="fr-FR" dirty="0"/>
          </a:p>
          <a:p>
            <a:r>
              <a:rPr lang="fr-FR" altLang="fr-FR" dirty="0"/>
              <a:t>en java </a:t>
            </a:r>
          </a:p>
          <a:p>
            <a:pPr>
              <a:buFont typeface="Arial" panose="020B0604020202020204" pitchFamily="34" charset="0"/>
              <a:buNone/>
            </a:pPr>
            <a:r>
              <a:rPr lang="fr-FR" altLang="fr-FR" sz="2000" dirty="0" err="1">
                <a:solidFill>
                  <a:srgbClr val="5D5DB1"/>
                </a:solidFill>
                <a:latin typeface="Consolas" panose="020B0609020204030204" pitchFamily="49" charset="0"/>
              </a:rPr>
              <a:t>SAXParserFactory</a:t>
            </a:r>
            <a:r>
              <a:rPr lang="fr-FR" altLang="fr-FR" sz="2000" dirty="0">
                <a:solidFill>
                  <a:srgbClr val="7EA2B4"/>
                </a:solidFill>
                <a:latin typeface="Consolas" panose="020B0609020204030204" pitchFamily="49" charset="0"/>
              </a:rPr>
              <a:t> </a:t>
            </a:r>
            <a:r>
              <a:rPr lang="fr-FR" altLang="fr-FR" sz="2000" dirty="0" err="1">
                <a:solidFill>
                  <a:srgbClr val="D22D72"/>
                </a:solidFill>
                <a:latin typeface="Consolas" panose="020B0609020204030204" pitchFamily="49" charset="0"/>
              </a:rPr>
              <a:t>factory</a:t>
            </a:r>
            <a:r>
              <a:rPr lang="fr-FR" altLang="fr-FR" sz="2000" dirty="0">
                <a:solidFill>
                  <a:srgbClr val="7EA2B4"/>
                </a:solidFill>
                <a:latin typeface="Consolas" panose="020B0609020204030204" pitchFamily="49" charset="0"/>
              </a:rPr>
              <a:t> = </a:t>
            </a:r>
            <a:r>
              <a:rPr lang="fr-FR" altLang="fr-FR" sz="2000" dirty="0" err="1">
                <a:solidFill>
                  <a:srgbClr val="D22D72"/>
                </a:solidFill>
                <a:latin typeface="Consolas" panose="020B0609020204030204" pitchFamily="49" charset="0"/>
              </a:rPr>
              <a:t>SAXParserFactory</a:t>
            </a:r>
            <a:r>
              <a:rPr lang="fr-FR" altLang="fr-FR" sz="2000" dirty="0" err="1">
                <a:solidFill>
                  <a:srgbClr val="7EA2B4"/>
                </a:solidFill>
                <a:latin typeface="Consolas" panose="020B0609020204030204" pitchFamily="49" charset="0"/>
              </a:rPr>
              <a:t>.</a:t>
            </a:r>
            <a:r>
              <a:rPr lang="fr-FR" altLang="fr-FR" sz="2000" dirty="0" err="1">
                <a:solidFill>
                  <a:srgbClr val="257FAD"/>
                </a:solidFill>
                <a:latin typeface="Consolas" panose="020B0609020204030204" pitchFamily="49" charset="0"/>
              </a:rPr>
              <a:t>newInstance</a:t>
            </a:r>
            <a:r>
              <a:rPr lang="fr-FR" altLang="fr-FR" sz="2000" dirty="0">
                <a:solidFill>
                  <a:srgbClr val="7EA2B4"/>
                </a:solidFill>
                <a:latin typeface="Consolas" panose="020B0609020204030204" pitchFamily="49" charset="0"/>
              </a:rPr>
              <a:t>();</a:t>
            </a:r>
          </a:p>
          <a:p>
            <a:pPr>
              <a:buFont typeface="Arial" panose="020B0604020202020204" pitchFamily="34" charset="0"/>
              <a:buNone/>
            </a:pPr>
            <a:r>
              <a:rPr lang="fr-FR" altLang="fr-FR" sz="2000" dirty="0" err="1">
                <a:solidFill>
                  <a:srgbClr val="5D5DB1"/>
                </a:solidFill>
                <a:latin typeface="Consolas" panose="020B0609020204030204" pitchFamily="49" charset="0"/>
              </a:rPr>
              <a:t>SAXParser</a:t>
            </a:r>
            <a:r>
              <a:rPr lang="fr-FR" altLang="fr-FR" sz="2000" dirty="0">
                <a:solidFill>
                  <a:srgbClr val="7EA2B4"/>
                </a:solidFill>
                <a:latin typeface="Consolas" panose="020B0609020204030204" pitchFamily="49" charset="0"/>
              </a:rPr>
              <a:t> </a:t>
            </a:r>
            <a:r>
              <a:rPr lang="fr-FR" altLang="fr-FR" sz="2000" dirty="0" err="1">
                <a:solidFill>
                  <a:srgbClr val="D22D72"/>
                </a:solidFill>
                <a:latin typeface="Consolas" panose="020B0609020204030204" pitchFamily="49" charset="0"/>
              </a:rPr>
              <a:t>parser</a:t>
            </a:r>
            <a:r>
              <a:rPr lang="fr-FR" altLang="fr-FR" sz="2000" dirty="0">
                <a:solidFill>
                  <a:srgbClr val="7EA2B4"/>
                </a:solidFill>
                <a:latin typeface="Consolas" panose="020B0609020204030204" pitchFamily="49" charset="0"/>
              </a:rPr>
              <a:t> = </a:t>
            </a:r>
            <a:r>
              <a:rPr lang="fr-FR" altLang="fr-FR" sz="2000" dirty="0" err="1">
                <a:solidFill>
                  <a:srgbClr val="D22D72"/>
                </a:solidFill>
                <a:latin typeface="Consolas" panose="020B0609020204030204" pitchFamily="49" charset="0"/>
              </a:rPr>
              <a:t>factory</a:t>
            </a:r>
            <a:r>
              <a:rPr lang="fr-FR" altLang="fr-FR" sz="2000" dirty="0" err="1">
                <a:solidFill>
                  <a:srgbClr val="7EA2B4"/>
                </a:solidFill>
                <a:latin typeface="Consolas" panose="020B0609020204030204" pitchFamily="49" charset="0"/>
              </a:rPr>
              <a:t>.</a:t>
            </a:r>
            <a:r>
              <a:rPr lang="fr-FR" altLang="fr-FR" sz="2000" dirty="0" err="1">
                <a:solidFill>
                  <a:srgbClr val="257FAD"/>
                </a:solidFill>
                <a:latin typeface="Consolas" panose="020B0609020204030204" pitchFamily="49" charset="0"/>
              </a:rPr>
              <a:t>newSAXParser</a:t>
            </a:r>
            <a:r>
              <a:rPr lang="fr-FR" altLang="fr-FR" sz="2000" dirty="0">
                <a:solidFill>
                  <a:srgbClr val="7EA2B4"/>
                </a:solidFill>
                <a:latin typeface="Consolas" panose="020B0609020204030204" pitchFamily="49" charset="0"/>
              </a:rPr>
              <a:t>();</a:t>
            </a:r>
          </a:p>
          <a:p>
            <a:pPr>
              <a:buFont typeface="Arial" panose="020B0604020202020204" pitchFamily="34" charset="0"/>
              <a:buNone/>
            </a:pPr>
            <a:r>
              <a:rPr lang="fr-FR" altLang="fr-FR" sz="2000" dirty="0" err="1">
                <a:solidFill>
                  <a:srgbClr val="D22D72"/>
                </a:solidFill>
                <a:latin typeface="Consolas" panose="020B0609020204030204" pitchFamily="49" charset="0"/>
              </a:rPr>
              <a:t>parser</a:t>
            </a:r>
            <a:r>
              <a:rPr lang="fr-FR" altLang="fr-FR" sz="2000" dirty="0" err="1">
                <a:solidFill>
                  <a:srgbClr val="FF0000"/>
                </a:solidFill>
                <a:latin typeface="Consolas" panose="020B0609020204030204" pitchFamily="49" charset="0"/>
              </a:rPr>
              <a:t>.</a:t>
            </a:r>
            <a:r>
              <a:rPr lang="fr-FR" altLang="fr-FR" sz="2000" dirty="0" err="1">
                <a:solidFill>
                  <a:srgbClr val="257FAD"/>
                </a:solidFill>
                <a:latin typeface="Consolas" panose="020B0609020204030204" pitchFamily="49" charset="0"/>
              </a:rPr>
              <a:t>parse</a:t>
            </a:r>
            <a:r>
              <a:rPr lang="fr-FR" altLang="fr-FR" sz="2000" dirty="0">
                <a:solidFill>
                  <a:srgbClr val="7EA2B4"/>
                </a:solidFill>
                <a:latin typeface="Consolas" panose="020B0609020204030204" pitchFamily="49" charset="0"/>
              </a:rPr>
              <a:t>("</a:t>
            </a:r>
            <a:r>
              <a:rPr lang="fr-FR" altLang="fr-FR" sz="2000" dirty="0">
                <a:solidFill>
                  <a:srgbClr val="568C3B"/>
                </a:solidFill>
                <a:latin typeface="Consolas" panose="020B0609020204030204" pitchFamily="49" charset="0"/>
              </a:rPr>
              <a:t>test.xml</a:t>
            </a:r>
            <a:r>
              <a:rPr lang="fr-FR" altLang="fr-FR" sz="2000" dirty="0">
                <a:solidFill>
                  <a:srgbClr val="7EA2B4"/>
                </a:solidFill>
                <a:latin typeface="Consolas" panose="020B0609020204030204" pitchFamily="49" charset="0"/>
              </a:rPr>
              <a:t>"</a:t>
            </a:r>
            <a:r>
              <a:rPr lang="fr-FR" altLang="fr-FR" sz="2000" dirty="0">
                <a:solidFill>
                  <a:srgbClr val="FF0000"/>
                </a:solidFill>
                <a:latin typeface="Consolas" panose="020B0609020204030204" pitchFamily="49" charset="0"/>
              </a:rPr>
              <a:t>,</a:t>
            </a:r>
            <a:r>
              <a:rPr lang="fr-FR" altLang="fr-FR" sz="2000" dirty="0">
                <a:solidFill>
                  <a:srgbClr val="EBF8FF"/>
                </a:solidFill>
                <a:latin typeface="Consolas" panose="020B0609020204030204" pitchFamily="49" charset="0"/>
              </a:rPr>
              <a:t> </a:t>
            </a:r>
            <a:r>
              <a:rPr lang="fr-FR" altLang="fr-FR" sz="2000" dirty="0">
                <a:solidFill>
                  <a:srgbClr val="5D5DB1"/>
                </a:solidFill>
                <a:latin typeface="Consolas" panose="020B0609020204030204" pitchFamily="49" charset="0"/>
              </a:rPr>
              <a:t>new</a:t>
            </a:r>
            <a:r>
              <a:rPr lang="fr-FR" altLang="fr-FR" sz="2000" dirty="0">
                <a:solidFill>
                  <a:srgbClr val="EBF8FF"/>
                </a:solidFill>
                <a:latin typeface="Consolas" panose="020B0609020204030204" pitchFamily="49" charset="0"/>
              </a:rPr>
              <a:t> </a:t>
            </a:r>
            <a:r>
              <a:rPr lang="fr-FR" altLang="fr-FR" sz="2000" dirty="0" err="1">
                <a:solidFill>
                  <a:srgbClr val="257FAD"/>
                </a:solidFill>
                <a:latin typeface="Consolas" panose="020B0609020204030204" pitchFamily="49" charset="0"/>
              </a:rPr>
              <a:t>CustomHandler</a:t>
            </a:r>
            <a:r>
              <a:rPr lang="fr-FR" altLang="fr-FR" sz="2000" dirty="0">
                <a:solidFill>
                  <a:srgbClr val="7EA2B4"/>
                </a:solidFill>
                <a:latin typeface="Consolas" panose="020B0609020204030204" pitchFamily="49" charset="0"/>
              </a:rPr>
              <a:t>())</a:t>
            </a:r>
            <a:r>
              <a:rPr lang="fr-FR" altLang="fr-FR" sz="2000" dirty="0">
                <a:solidFill>
                  <a:srgbClr val="EBF8FF"/>
                </a:solidFill>
                <a:latin typeface="Consolas" panose="020B0609020204030204" pitchFamily="49" charset="0"/>
              </a:rPr>
              <a:t>;</a:t>
            </a:r>
            <a:endParaRPr lang="fr-FR" altLang="fr-FR" sz="2000" dirty="0">
              <a:solidFill>
                <a:srgbClr val="7EA2B4"/>
              </a:solidFill>
              <a:latin typeface="Consolas" panose="020B0609020204030204" pitchFamily="49" charset="0"/>
            </a:endParaRPr>
          </a:p>
          <a:p>
            <a:pPr>
              <a:buFont typeface="Arial" panose="020B0604020202020204" pitchFamily="34" charset="0"/>
              <a:buNone/>
            </a:pPr>
            <a:endParaRPr lang="fr-FR" altLang="fr-FR" sz="2000" dirty="0">
              <a:solidFill>
                <a:srgbClr val="7EA2B4"/>
              </a:solidFill>
              <a:latin typeface="Consolas" panose="020B0609020204030204" pitchFamily="49" charset="0"/>
            </a:endParaRPr>
          </a:p>
          <a:p>
            <a:endParaRPr lang="fr-FR" altLang="fr-FR" dirty="0"/>
          </a:p>
          <a:p>
            <a:pPr lvl="2"/>
            <a:endParaRPr lang="fr-FR" altLang="fr-F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E0A3CA-5376-4D3F-BEE3-76A1B9B0BDF1}"/>
              </a:ext>
            </a:extLst>
          </p:cNvPr>
          <p:cNvSpPr>
            <a:spLocks noGrp="1"/>
          </p:cNvSpPr>
          <p:nvPr>
            <p:ph type="title"/>
          </p:nvPr>
        </p:nvSpPr>
        <p:spPr>
          <a:xfrm>
            <a:off x="0" y="142852"/>
            <a:ext cx="9144000" cy="785818"/>
          </a:xfrm>
        </p:spPr>
        <p:txBody>
          <a:bodyPr/>
          <a:lstStyle/>
          <a:p>
            <a:pPr fontAlgn="auto">
              <a:spcAft>
                <a:spcPts val="0"/>
              </a:spcAft>
              <a:defRPr/>
            </a:pPr>
            <a:r>
              <a:rPr lang="fr-FR" dirty="0"/>
              <a:t>sax en java </a:t>
            </a:r>
          </a:p>
        </p:txBody>
      </p:sp>
      <p:sp>
        <p:nvSpPr>
          <p:cNvPr id="3" name="Espace réservé du contenu 2">
            <a:extLst>
              <a:ext uri="{FF2B5EF4-FFF2-40B4-BE49-F238E27FC236}">
                <a16:creationId xmlns:a16="http://schemas.microsoft.com/office/drawing/2014/main" id="{9DBC3675-4433-4B04-88BE-A4CA22102C7C}"/>
              </a:ext>
            </a:extLst>
          </p:cNvPr>
          <p:cNvSpPr>
            <a:spLocks noGrp="1"/>
          </p:cNvSpPr>
          <p:nvPr>
            <p:ph idx="1"/>
          </p:nvPr>
        </p:nvSpPr>
        <p:spPr/>
        <p:txBody>
          <a:bodyPr>
            <a:normAutofit lnSpcReduction="10000"/>
          </a:bodyPr>
          <a:lstStyle/>
          <a:p>
            <a:pPr fontAlgn="auto">
              <a:spcAft>
                <a:spcPts val="0"/>
              </a:spcAft>
              <a:defRPr/>
            </a:pPr>
            <a:r>
              <a:rPr lang="fr-FR" dirty="0"/>
              <a:t>structure d'un </a:t>
            </a:r>
            <a:r>
              <a:rPr lang="fr-FR" dirty="0" err="1"/>
              <a:t>handler</a:t>
            </a:r>
            <a:r>
              <a:rPr lang="fr-FR" dirty="0"/>
              <a:t> de parseur sax</a:t>
            </a:r>
          </a:p>
          <a:p>
            <a:pPr lvl="2" fontAlgn="auto">
              <a:spcAft>
                <a:spcPts val="0"/>
              </a:spcAft>
              <a:defRPr/>
            </a:pPr>
            <a:r>
              <a:rPr lang="fr-FR" b="1" dirty="0" err="1"/>
              <a:t>ErrorHandler</a:t>
            </a:r>
            <a:r>
              <a:rPr lang="fr-FR" dirty="0"/>
              <a:t> : gestion d'erreur</a:t>
            </a:r>
          </a:p>
          <a:p>
            <a:pPr lvl="2" fontAlgn="auto">
              <a:spcAft>
                <a:spcPts val="0"/>
              </a:spcAft>
              <a:defRPr/>
            </a:pPr>
            <a:r>
              <a:rPr lang="fr-FR" b="1" dirty="0" err="1"/>
              <a:t>ContentHandler</a:t>
            </a:r>
            <a:r>
              <a:rPr lang="fr-FR" dirty="0"/>
              <a:t> : contient les méthodes relatives aux événements.</a:t>
            </a:r>
          </a:p>
          <a:p>
            <a:pPr lvl="2" fontAlgn="auto">
              <a:spcAft>
                <a:spcPts val="0"/>
              </a:spcAft>
              <a:defRPr/>
            </a:pPr>
            <a:r>
              <a:rPr lang="fr-FR" b="1" dirty="0" err="1"/>
              <a:t>DTDHandler</a:t>
            </a:r>
            <a:r>
              <a:rPr lang="fr-FR" dirty="0"/>
              <a:t> : contient les méthodes qui permettent de gérer les DTD.</a:t>
            </a:r>
          </a:p>
          <a:p>
            <a:pPr lvl="2" fontAlgn="auto">
              <a:spcAft>
                <a:spcPts val="0"/>
              </a:spcAft>
              <a:defRPr/>
            </a:pPr>
            <a:r>
              <a:rPr lang="fr-FR" b="1" dirty="0" err="1"/>
              <a:t>EntityResolver</a:t>
            </a:r>
            <a:r>
              <a:rPr lang="fr-FR" dirty="0"/>
              <a:t> : permet de gérer les entités XML</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dirty="0"/>
              <a:t> </a:t>
            </a:r>
          </a:p>
        </p:txBody>
      </p:sp>
      <p:pic>
        <p:nvPicPr>
          <p:cNvPr id="477190" name="Picture 2" descr="C:\Users\Alex\Desktop\415182.png">
            <a:extLst>
              <a:ext uri="{FF2B5EF4-FFF2-40B4-BE49-F238E27FC236}">
                <a16:creationId xmlns:a16="http://schemas.microsoft.com/office/drawing/2014/main" id="{68D1D7DC-54CE-45C3-8B2F-31CEFF6B5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4181475"/>
            <a:ext cx="56292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141F0-DE07-4813-8627-784734332146}"/>
              </a:ext>
            </a:extLst>
          </p:cNvPr>
          <p:cNvSpPr>
            <a:spLocks noGrp="1"/>
          </p:cNvSpPr>
          <p:nvPr>
            <p:ph type="title"/>
          </p:nvPr>
        </p:nvSpPr>
        <p:spPr>
          <a:xfrm>
            <a:off x="0" y="142852"/>
            <a:ext cx="9144000" cy="785818"/>
          </a:xfrm>
        </p:spPr>
        <p:txBody>
          <a:bodyPr/>
          <a:lstStyle/>
          <a:p>
            <a:pPr fontAlgn="auto">
              <a:spcAft>
                <a:spcPts val="0"/>
              </a:spcAft>
              <a:defRPr/>
            </a:pPr>
            <a:r>
              <a:rPr lang="fr-FR" dirty="0"/>
              <a:t>exemple custom </a:t>
            </a:r>
            <a:r>
              <a:rPr lang="fr-FR" dirty="0" err="1"/>
              <a:t>handler</a:t>
            </a:r>
            <a:r>
              <a:rPr lang="fr-FR" dirty="0"/>
              <a:t> </a:t>
            </a:r>
          </a:p>
        </p:txBody>
      </p:sp>
      <p:sp>
        <p:nvSpPr>
          <p:cNvPr id="3" name="Espace réservé du contenu 2">
            <a:extLst>
              <a:ext uri="{FF2B5EF4-FFF2-40B4-BE49-F238E27FC236}">
                <a16:creationId xmlns:a16="http://schemas.microsoft.com/office/drawing/2014/main" id="{E9D2D49C-C456-42F9-88F9-6A9AB2BB7234}"/>
              </a:ext>
            </a:extLst>
          </p:cNvPr>
          <p:cNvSpPr>
            <a:spLocks noGrp="1"/>
          </p:cNvSpPr>
          <p:nvPr>
            <p:ph idx="1"/>
          </p:nvPr>
        </p:nvSpPr>
        <p:spPr/>
        <p:txBody>
          <a:bodyPr>
            <a:normAutofit fontScale="62500" lnSpcReduction="20000"/>
          </a:bodyPr>
          <a:lstStyle/>
          <a:p>
            <a:pPr fontAlgn="auto">
              <a:spcAft>
                <a:spcPts val="0"/>
              </a:spcAft>
              <a:buFont typeface="Arial" panose="020B0604020202020204" pitchFamily="34" charset="0"/>
              <a:buNone/>
              <a:defRPr/>
            </a:pPr>
            <a:r>
              <a:rPr lang="fr-FR" dirty="0"/>
              <a:t>Un </a:t>
            </a:r>
            <a:r>
              <a:rPr lang="fr-FR" dirty="0" err="1"/>
              <a:t>handler</a:t>
            </a:r>
            <a:r>
              <a:rPr lang="fr-FR" dirty="0"/>
              <a:t> pour parseur SAX en java</a:t>
            </a:r>
          </a:p>
          <a:p>
            <a:pPr fontAlgn="auto">
              <a:spcAft>
                <a:spcPts val="0"/>
              </a:spcAft>
              <a:buFont typeface="Arial" panose="020B0604020202020204" pitchFamily="34" charset="0"/>
              <a:buNone/>
              <a:defRPr/>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org.xml.sax.Attributes</a:t>
            </a:r>
            <a:r>
              <a:rPr lang="fr-FR" dirty="0">
                <a:solidFill>
                  <a:srgbClr val="7EA2B4"/>
                </a:solidFill>
                <a:latin typeface="Consolas"/>
              </a:rPr>
              <a:t>;</a:t>
            </a:r>
          </a:p>
          <a:p>
            <a:pPr fontAlgn="auto">
              <a:spcAft>
                <a:spcPts val="0"/>
              </a:spcAft>
              <a:buFont typeface="Arial" panose="020B0604020202020204" pitchFamily="34" charset="0"/>
              <a:buNone/>
              <a:defRPr/>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org.xml.sax.SAXException</a:t>
            </a:r>
            <a:r>
              <a:rPr lang="fr-FR" dirty="0">
                <a:solidFill>
                  <a:srgbClr val="7EA2B4"/>
                </a:solidFill>
                <a:latin typeface="Consolas"/>
              </a:rPr>
              <a:t>;</a:t>
            </a:r>
          </a:p>
          <a:p>
            <a:pPr fontAlgn="auto">
              <a:spcAft>
                <a:spcPts val="0"/>
              </a:spcAft>
              <a:buFont typeface="Arial" panose="020B0604020202020204" pitchFamily="34" charset="0"/>
              <a:buNone/>
              <a:defRPr/>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org.xml.sax.helpers.DefaultHandler</a:t>
            </a:r>
            <a:r>
              <a:rPr lang="fr-FR" dirty="0">
                <a:solidFill>
                  <a:srgbClr val="7EA2B4"/>
                </a:solidFill>
                <a:latin typeface="Consolas"/>
              </a:rPr>
              <a:t>;</a:t>
            </a:r>
          </a:p>
          <a:p>
            <a:pPr fontAlgn="auto">
              <a:spcAft>
                <a:spcPts val="0"/>
              </a:spcAft>
              <a:buFont typeface="Arial" panose="020B0604020202020204" pitchFamily="34" charset="0"/>
              <a:buNone/>
              <a:defRPr/>
            </a:pPr>
            <a:br>
              <a:rPr lang="fr-FR" dirty="0">
                <a:solidFill>
                  <a:srgbClr val="7EA2B4"/>
                </a:solidFill>
                <a:latin typeface="Consolas"/>
              </a:rPr>
            </a:br>
            <a:r>
              <a:rPr lang="fr-FR" dirty="0">
                <a:solidFill>
                  <a:srgbClr val="5D5DB1"/>
                </a:solidFill>
                <a:latin typeface="Consolas"/>
              </a:rPr>
              <a:t>public</a:t>
            </a:r>
            <a:r>
              <a:rPr lang="fr-FR" dirty="0">
                <a:solidFill>
                  <a:srgbClr val="EBF8FF"/>
                </a:solidFill>
                <a:latin typeface="Consolas"/>
              </a:rPr>
              <a:t> </a:t>
            </a:r>
            <a:r>
              <a:rPr lang="fr-FR" dirty="0">
                <a:solidFill>
                  <a:srgbClr val="5D5DB1"/>
                </a:solidFill>
                <a:latin typeface="Consolas"/>
              </a:rPr>
              <a:t>class</a:t>
            </a:r>
            <a:r>
              <a:rPr lang="fr-FR" dirty="0">
                <a:solidFill>
                  <a:srgbClr val="EBF8FF"/>
                </a:solidFill>
                <a:latin typeface="Consolas"/>
              </a:rPr>
              <a:t> </a:t>
            </a:r>
            <a:r>
              <a:rPr lang="fr-FR" dirty="0" err="1">
                <a:solidFill>
                  <a:srgbClr val="8A8A0F"/>
                </a:solidFill>
                <a:latin typeface="Consolas"/>
              </a:rPr>
              <a:t>MyXMLHandler</a:t>
            </a:r>
            <a:r>
              <a:rPr lang="fr-FR" dirty="0">
                <a:solidFill>
                  <a:srgbClr val="EBF8FF"/>
                </a:solidFill>
                <a:latin typeface="Consolas"/>
              </a:rPr>
              <a:t> </a:t>
            </a:r>
            <a:r>
              <a:rPr lang="fr-FR" dirty="0" err="1">
                <a:solidFill>
                  <a:srgbClr val="5D5DB1"/>
                </a:solidFill>
                <a:latin typeface="Consolas"/>
              </a:rPr>
              <a:t>extends</a:t>
            </a:r>
            <a:r>
              <a:rPr lang="fr-FR" dirty="0">
                <a:solidFill>
                  <a:srgbClr val="EBF8FF"/>
                </a:solidFill>
                <a:latin typeface="Consolas"/>
              </a:rPr>
              <a:t> </a:t>
            </a:r>
            <a:r>
              <a:rPr lang="fr-FR" dirty="0" err="1">
                <a:solidFill>
                  <a:srgbClr val="568C3B"/>
                </a:solidFill>
                <a:latin typeface="Consolas"/>
              </a:rPr>
              <a:t>DefaultHandler</a:t>
            </a:r>
            <a:r>
              <a:rPr lang="fr-FR" dirty="0">
                <a:latin typeface="Consolas"/>
              </a:rPr>
              <a:t>{</a:t>
            </a:r>
          </a:p>
          <a:p>
            <a:pPr fontAlgn="auto">
              <a:spcAft>
                <a:spcPts val="0"/>
              </a:spcAft>
              <a:buFont typeface="Arial" panose="020B0604020202020204" pitchFamily="34" charset="0"/>
              <a:buNone/>
              <a:defRPr/>
            </a:pPr>
            <a:r>
              <a:rPr lang="fr-FR" dirty="0">
                <a:solidFill>
                  <a:srgbClr val="5A7B8C"/>
                </a:solidFill>
                <a:latin typeface="Consolas"/>
              </a:rPr>
              <a:t>//Nous nous servirons de cette variable plus tard</a:t>
            </a:r>
            <a:endParaRPr lang="fr-FR" dirty="0">
              <a:solidFill>
                <a:srgbClr val="7EA2B4"/>
              </a:solidFill>
              <a:latin typeface="Consolas"/>
            </a:endParaRPr>
          </a:p>
          <a:p>
            <a:pPr fontAlgn="auto">
              <a:spcAft>
                <a:spcPts val="0"/>
              </a:spcAft>
              <a:buFont typeface="Arial" panose="020B0604020202020204" pitchFamily="34" charset="0"/>
              <a:buNone/>
              <a:defRPr/>
            </a:pPr>
            <a:r>
              <a:rPr lang="fr-FR" dirty="0" err="1">
                <a:solidFill>
                  <a:srgbClr val="5D5DB1"/>
                </a:solidFill>
                <a:latin typeface="Consolas"/>
              </a:rPr>
              <a:t>private</a:t>
            </a:r>
            <a:r>
              <a:rPr lang="fr-FR" dirty="0">
                <a:solidFill>
                  <a:srgbClr val="EBF8FF"/>
                </a:solidFill>
                <a:latin typeface="Consolas"/>
              </a:rPr>
              <a:t> </a:t>
            </a:r>
            <a:r>
              <a:rPr lang="fr-FR" dirty="0">
                <a:solidFill>
                  <a:srgbClr val="5D5DB1"/>
                </a:solidFill>
                <a:latin typeface="Consolas"/>
              </a:rPr>
              <a:t>String</a:t>
            </a:r>
            <a:r>
              <a:rPr lang="fr-FR" dirty="0">
                <a:solidFill>
                  <a:srgbClr val="EBF8FF"/>
                </a:solidFill>
                <a:latin typeface="Consolas"/>
              </a:rPr>
              <a:t> </a:t>
            </a:r>
            <a:r>
              <a:rPr lang="fr-FR" dirty="0" err="1">
                <a:solidFill>
                  <a:srgbClr val="D22D72"/>
                </a:solidFill>
                <a:latin typeface="Consolas"/>
              </a:rPr>
              <a:t>node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935C25"/>
                </a:solidFill>
                <a:latin typeface="Consolas"/>
              </a:rPr>
              <a:t>null</a:t>
            </a:r>
            <a:r>
              <a:rPr lang="fr-FR" dirty="0">
                <a:solidFill>
                  <a:srgbClr val="EBF8FF"/>
                </a:solidFill>
                <a:latin typeface="Consolas"/>
              </a:rPr>
              <a:t>;</a:t>
            </a:r>
            <a:endParaRPr lang="fr-FR" dirty="0">
              <a:solidFill>
                <a:srgbClr val="7EA2B4"/>
              </a:solidFill>
              <a:latin typeface="Consolas"/>
            </a:endParaRPr>
          </a:p>
          <a:p>
            <a:pPr fontAlgn="auto">
              <a:spcAft>
                <a:spcPts val="0"/>
              </a:spcAft>
              <a:buFont typeface="Arial" panose="020B0604020202020204" pitchFamily="34" charset="0"/>
              <a:buNone/>
              <a:defRPr/>
            </a:pPr>
            <a:br>
              <a:rPr lang="fr-FR" dirty="0">
                <a:solidFill>
                  <a:srgbClr val="7EA2B4"/>
                </a:solidFill>
                <a:latin typeface="Consolas"/>
              </a:rPr>
            </a:br>
            <a:r>
              <a:rPr lang="fr-FR" dirty="0">
                <a:solidFill>
                  <a:srgbClr val="5A7B8C"/>
                </a:solidFill>
                <a:latin typeface="Consolas"/>
              </a:rPr>
              <a:t>//début du </a:t>
            </a:r>
            <a:r>
              <a:rPr lang="fr-FR" dirty="0" err="1">
                <a:solidFill>
                  <a:srgbClr val="5A7B8C"/>
                </a:solidFill>
                <a:latin typeface="Consolas"/>
              </a:rPr>
              <a:t>parsing</a:t>
            </a:r>
            <a:endParaRPr lang="fr-FR" dirty="0">
              <a:solidFill>
                <a:srgbClr val="7EA2B4"/>
              </a:solidFill>
              <a:latin typeface="Consolas"/>
            </a:endParaRPr>
          </a:p>
          <a:p>
            <a:pPr fontAlgn="auto">
              <a:spcAft>
                <a:spcPts val="0"/>
              </a:spcAft>
              <a:buFont typeface="Arial" panose="020B0604020202020204" pitchFamily="34" charset="0"/>
              <a:buNone/>
              <a:defRPr/>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err="1">
                <a:solidFill>
                  <a:srgbClr val="257FAD"/>
                </a:solidFill>
                <a:latin typeface="Consolas"/>
              </a:rPr>
              <a:t>startDocument</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throws</a:t>
            </a:r>
            <a:r>
              <a:rPr lang="fr-FR" dirty="0">
                <a:solidFill>
                  <a:srgbClr val="EBF8FF"/>
                </a:solidFill>
                <a:latin typeface="Consolas"/>
              </a:rPr>
              <a:t> </a:t>
            </a:r>
            <a:r>
              <a:rPr lang="fr-FR" dirty="0" err="1">
                <a:solidFill>
                  <a:srgbClr val="5D5DB1"/>
                </a:solidFill>
                <a:latin typeface="Consolas"/>
              </a:rPr>
              <a:t>SAXException</a:t>
            </a:r>
            <a:r>
              <a:rPr lang="fr-FR" dirty="0">
                <a:latin typeface="Consolas"/>
              </a:rPr>
              <a:t> {</a:t>
            </a:r>
          </a:p>
          <a:p>
            <a:pPr fontAlgn="auto">
              <a:spcAft>
                <a:spcPts val="0"/>
              </a:spcAft>
              <a:buFont typeface="Arial" panose="020B0604020202020204" pitchFamily="34" charset="0"/>
              <a:buNone/>
              <a:defRPr/>
            </a:pPr>
            <a:r>
              <a:rPr lang="fr-FR" dirty="0" err="1">
                <a:solidFill>
                  <a:srgbClr val="D22D72"/>
                </a:solidFill>
                <a:latin typeface="Consolas"/>
              </a:rPr>
              <a:t>System</a:t>
            </a:r>
            <a:r>
              <a:rPr lang="fr-FR" dirty="0" err="1">
                <a:solidFill>
                  <a:srgbClr val="EBF8FF"/>
                </a:solidFill>
                <a:latin typeface="Consolas"/>
              </a:rPr>
              <a:t>.</a:t>
            </a:r>
            <a:r>
              <a:rPr lang="fr-FR" dirty="0" err="1">
                <a:solidFill>
                  <a:srgbClr val="D22D72"/>
                </a:solidFill>
                <a:latin typeface="Consolas"/>
              </a:rPr>
              <a:t>out</a:t>
            </a:r>
            <a:r>
              <a:rPr lang="fr-FR" dirty="0" err="1">
                <a:solidFill>
                  <a:srgbClr val="EBF8FF"/>
                </a:solidFill>
                <a:latin typeface="Consolas"/>
              </a:rPr>
              <a:t>.</a:t>
            </a:r>
            <a:r>
              <a:rPr lang="fr-FR" dirty="0" err="1">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Début du </a:t>
            </a:r>
            <a:r>
              <a:rPr lang="fr-FR" dirty="0" err="1">
                <a:solidFill>
                  <a:srgbClr val="568C3B"/>
                </a:solidFill>
                <a:latin typeface="Consolas"/>
              </a:rPr>
              <a:t>parsing</a:t>
            </a:r>
            <a:r>
              <a:rPr lang="fr-FR" dirty="0">
                <a:solidFill>
                  <a:srgbClr val="7EA2B4"/>
                </a:solidFill>
                <a:latin typeface="Consolas"/>
              </a:rPr>
              <a:t>")</a:t>
            </a:r>
            <a:r>
              <a:rPr lang="fr-FR" dirty="0">
                <a:latin typeface="Consolas"/>
              </a:rPr>
              <a:t>;</a:t>
            </a:r>
          </a:p>
          <a:p>
            <a:pPr fontAlgn="auto">
              <a:spcAft>
                <a:spcPts val="0"/>
              </a:spcAft>
              <a:buFont typeface="Arial" panose="020B0604020202020204" pitchFamily="34" charset="0"/>
              <a:buNone/>
              <a:defRPr/>
            </a:pPr>
            <a:r>
              <a:rPr lang="fr-FR" dirty="0">
                <a:latin typeface="Consolas"/>
              </a:rPr>
              <a:t>}</a:t>
            </a:r>
          </a:p>
          <a:p>
            <a:pPr fontAlgn="auto">
              <a:spcAft>
                <a:spcPts val="0"/>
              </a:spcAft>
              <a:buFont typeface="Arial" panose="020B0604020202020204" pitchFamily="34" charset="0"/>
              <a:buNone/>
              <a:defRPr/>
            </a:pPr>
            <a:r>
              <a:rPr lang="fr-FR" dirty="0">
                <a:solidFill>
                  <a:srgbClr val="5A7B8C"/>
                </a:solidFill>
                <a:latin typeface="Consolas"/>
              </a:rPr>
              <a:t>//fin du </a:t>
            </a:r>
            <a:r>
              <a:rPr lang="fr-FR" dirty="0" err="1">
                <a:solidFill>
                  <a:srgbClr val="5A7B8C"/>
                </a:solidFill>
                <a:latin typeface="Consolas"/>
              </a:rPr>
              <a:t>parsing</a:t>
            </a:r>
            <a:endParaRPr lang="fr-FR" dirty="0">
              <a:solidFill>
                <a:srgbClr val="7EA2B4"/>
              </a:solidFill>
              <a:latin typeface="Consolas"/>
            </a:endParaRPr>
          </a:p>
          <a:p>
            <a:pPr fontAlgn="auto">
              <a:spcAft>
                <a:spcPts val="0"/>
              </a:spcAft>
              <a:buFont typeface="Arial" panose="020B0604020202020204" pitchFamily="34" charset="0"/>
              <a:buNone/>
              <a:defRPr/>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err="1">
                <a:solidFill>
                  <a:srgbClr val="257FAD"/>
                </a:solidFill>
                <a:latin typeface="Consolas"/>
              </a:rPr>
              <a:t>endDocument</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throws</a:t>
            </a:r>
            <a:r>
              <a:rPr lang="fr-FR" dirty="0">
                <a:solidFill>
                  <a:srgbClr val="EBF8FF"/>
                </a:solidFill>
                <a:latin typeface="Consolas"/>
              </a:rPr>
              <a:t> </a:t>
            </a:r>
            <a:r>
              <a:rPr lang="fr-FR" dirty="0" err="1">
                <a:solidFill>
                  <a:srgbClr val="5D5DB1"/>
                </a:solidFill>
                <a:latin typeface="Consolas"/>
              </a:rPr>
              <a:t>SAXException</a:t>
            </a:r>
            <a:r>
              <a:rPr lang="fr-FR" dirty="0">
                <a:solidFill>
                  <a:srgbClr val="EBF8FF"/>
                </a:solidFill>
                <a:latin typeface="Consolas"/>
              </a:rPr>
              <a:t> </a:t>
            </a:r>
            <a:r>
              <a:rPr lang="fr-FR" dirty="0">
                <a:latin typeface="Consolas"/>
              </a:rPr>
              <a:t>{</a:t>
            </a:r>
          </a:p>
          <a:p>
            <a:pPr fontAlgn="auto">
              <a:spcAft>
                <a:spcPts val="0"/>
              </a:spcAft>
              <a:buFont typeface="Arial" panose="020B0604020202020204" pitchFamily="34" charset="0"/>
              <a:buNone/>
              <a:defRPr/>
            </a:pP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Fin du </a:t>
            </a:r>
            <a:r>
              <a:rPr lang="fr-FR" dirty="0" err="1">
                <a:solidFill>
                  <a:srgbClr val="568C3B"/>
                </a:solidFill>
                <a:latin typeface="Consolas"/>
              </a:rPr>
              <a:t>parsing</a:t>
            </a:r>
            <a:r>
              <a:rPr lang="fr-FR" dirty="0">
                <a:solidFill>
                  <a:srgbClr val="7EA2B4"/>
                </a:solidFill>
                <a:latin typeface="Consolas"/>
              </a:rPr>
              <a:t>")</a:t>
            </a:r>
            <a:r>
              <a:rPr lang="fr-FR" dirty="0">
                <a:latin typeface="Consolas"/>
              </a:rPr>
              <a:t>;</a:t>
            </a:r>
          </a:p>
          <a:p>
            <a:pPr fontAlgn="auto">
              <a:spcAft>
                <a:spcPts val="0"/>
              </a:spcAft>
              <a:buFont typeface="Arial" panose="020B0604020202020204" pitchFamily="34" charset="0"/>
              <a:buNone/>
              <a:defRPr/>
            </a:pPr>
            <a:r>
              <a:rPr lang="fr-FR" dirty="0">
                <a:latin typeface="Consolas"/>
              </a:rPr>
              <a:t>}}</a:t>
            </a:r>
          </a:p>
          <a:p>
            <a:pPr fontAlgn="auto">
              <a:spcAft>
                <a:spcPts val="0"/>
              </a:spcAft>
              <a:defRPr/>
            </a:pPr>
            <a:endParaRPr lang="fr-FR"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B1E071-7BFF-4DB1-B3EC-1F07BF26F74F}"/>
              </a:ext>
            </a:extLst>
          </p:cNvPr>
          <p:cNvSpPr>
            <a:spLocks noGrp="1"/>
          </p:cNvSpPr>
          <p:nvPr>
            <p:ph type="title"/>
          </p:nvPr>
        </p:nvSpPr>
        <p:spPr>
          <a:xfrm>
            <a:off x="0" y="142852"/>
            <a:ext cx="9144000" cy="785818"/>
          </a:xfrm>
        </p:spPr>
        <p:txBody>
          <a:bodyPr/>
          <a:lstStyle/>
          <a:p>
            <a:pPr fontAlgn="auto">
              <a:spcAft>
                <a:spcPts val="0"/>
              </a:spcAft>
              <a:defRPr/>
            </a:pPr>
            <a:r>
              <a:rPr lang="fr-FR" dirty="0"/>
              <a:t>DOM en java</a:t>
            </a:r>
          </a:p>
        </p:txBody>
      </p:sp>
      <p:sp>
        <p:nvSpPr>
          <p:cNvPr id="481285" name="Espace réservé du contenu 2">
            <a:extLst>
              <a:ext uri="{FF2B5EF4-FFF2-40B4-BE49-F238E27FC236}">
                <a16:creationId xmlns:a16="http://schemas.microsoft.com/office/drawing/2014/main" id="{C4ABDDE2-FAF5-4619-9F5B-74B6BCF53E2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Une representation arborescente</a:t>
            </a:r>
          </a:p>
          <a:p>
            <a:endParaRPr lang="fr-FR" altLang="fr-FR"/>
          </a:p>
          <a:p>
            <a:r>
              <a:rPr lang="fr-FR" altLang="fr-FR"/>
              <a:t>Consommation </a:t>
            </a:r>
          </a:p>
          <a:p>
            <a:pPr lvl="1"/>
            <a:r>
              <a:rPr lang="fr-FR" altLang="fr-FR"/>
              <a:t>mémoire importante</a:t>
            </a:r>
          </a:p>
          <a:p>
            <a:pPr lvl="1"/>
            <a:endParaRPr lang="fr-FR" altLang="fr-FR"/>
          </a:p>
          <a:p>
            <a:r>
              <a:rPr lang="fr-FR" altLang="fr-FR"/>
              <a:t>relation parent enfants</a:t>
            </a:r>
          </a:p>
          <a:p>
            <a:endParaRPr lang="fr-FR" altLang="fr-FR"/>
          </a:p>
          <a:p>
            <a:endParaRPr lang="fr-FR" altLang="fr-FR"/>
          </a:p>
          <a:p>
            <a:endParaRPr lang="fr-FR" altLang="fr-FR"/>
          </a:p>
          <a:p>
            <a:endParaRPr lang="fr-FR" altLang="fr-FR"/>
          </a:p>
        </p:txBody>
      </p:sp>
      <p:pic>
        <p:nvPicPr>
          <p:cNvPr id="481286" name="Picture 3" descr="C:\Users\Alex\Desktop\DOM-model.png">
            <a:extLst>
              <a:ext uri="{FF2B5EF4-FFF2-40B4-BE49-F238E27FC236}">
                <a16:creationId xmlns:a16="http://schemas.microsoft.com/office/drawing/2014/main" id="{AE8C5BD5-124A-4B08-B1F6-E6EFA64BB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938" y="2071688"/>
            <a:ext cx="414178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86A50-D34E-4554-A629-AF926ADEF150}"/>
              </a:ext>
            </a:extLst>
          </p:cNvPr>
          <p:cNvSpPr>
            <a:spLocks noGrp="1"/>
          </p:cNvSpPr>
          <p:nvPr>
            <p:ph type="title"/>
          </p:nvPr>
        </p:nvSpPr>
        <p:spPr>
          <a:xfrm>
            <a:off x="0" y="142852"/>
            <a:ext cx="9144000" cy="785818"/>
          </a:xfrm>
        </p:spPr>
        <p:txBody>
          <a:bodyPr/>
          <a:lstStyle/>
          <a:p>
            <a:pPr fontAlgn="auto">
              <a:spcAft>
                <a:spcPts val="0"/>
              </a:spcAft>
              <a:defRPr/>
            </a:pPr>
            <a:r>
              <a:rPr lang="fr-FR" dirty="0"/>
              <a:t>DOM en java</a:t>
            </a:r>
          </a:p>
        </p:txBody>
      </p:sp>
      <p:sp>
        <p:nvSpPr>
          <p:cNvPr id="3" name="Espace réservé du contenu 2">
            <a:extLst>
              <a:ext uri="{FF2B5EF4-FFF2-40B4-BE49-F238E27FC236}">
                <a16:creationId xmlns:a16="http://schemas.microsoft.com/office/drawing/2014/main" id="{7CF4E92C-9F7C-474D-A8F1-8C84B15B42B5}"/>
              </a:ext>
            </a:extLst>
          </p:cNvPr>
          <p:cNvSpPr>
            <a:spLocks noGrp="1"/>
          </p:cNvSpPr>
          <p:nvPr>
            <p:ph idx="1"/>
          </p:nvPr>
        </p:nvSpPr>
        <p:spPr/>
        <p:txBody>
          <a:bodyPr>
            <a:normAutofit lnSpcReduction="10000"/>
          </a:bodyPr>
          <a:lstStyle/>
          <a:p>
            <a:pPr fontAlgn="auto">
              <a:spcAft>
                <a:spcPts val="0"/>
              </a:spcAft>
              <a:defRPr/>
            </a:pPr>
            <a:r>
              <a:rPr lang="fr-FR" dirty="0"/>
              <a:t>DOM initialement créer pour java</a:t>
            </a:r>
          </a:p>
          <a:p>
            <a:pPr fontAlgn="auto">
              <a:spcAft>
                <a:spcPts val="0"/>
              </a:spcAft>
              <a:defRPr/>
            </a:pPr>
            <a:r>
              <a:rPr lang="fr-FR" dirty="0"/>
              <a:t>nécessite</a:t>
            </a:r>
          </a:p>
          <a:p>
            <a:pPr lvl="1" fontAlgn="auto">
              <a:spcAft>
                <a:spcPts val="0"/>
              </a:spcAft>
              <a:defRPr/>
            </a:pPr>
            <a:r>
              <a:rPr lang="fr-FR" dirty="0"/>
              <a:t>Une fichier</a:t>
            </a:r>
          </a:p>
          <a:p>
            <a:pPr lvl="1" fontAlgn="auto">
              <a:spcAft>
                <a:spcPts val="0"/>
              </a:spcAft>
              <a:defRPr/>
            </a:pPr>
            <a:r>
              <a:rPr lang="fr-FR" dirty="0"/>
              <a:t>un </a:t>
            </a:r>
            <a:r>
              <a:rPr lang="fr-FR" dirty="0" err="1"/>
              <a:t>DocumentBuilder</a:t>
            </a:r>
            <a:endParaRPr lang="fr-FR" dirty="0"/>
          </a:p>
          <a:p>
            <a:pPr lvl="1" fontAlgn="auto">
              <a:spcAft>
                <a:spcPts val="0"/>
              </a:spcAft>
              <a:defRPr/>
            </a:pPr>
            <a:r>
              <a:rPr lang="fr-FR" dirty="0" err="1"/>
              <a:t>parse</a:t>
            </a:r>
            <a:endParaRPr lang="fr-FR" dirty="0"/>
          </a:p>
          <a:p>
            <a:pPr lvl="2" fontAlgn="auto">
              <a:spcAft>
                <a:spcPts val="0"/>
              </a:spcAft>
              <a:defRPr/>
            </a:pPr>
            <a:r>
              <a:rPr lang="fr-FR" dirty="0"/>
              <a:t>renvoie un Document</a:t>
            </a:r>
          </a:p>
          <a:p>
            <a:pPr lvl="2" fontAlgn="auto">
              <a:spcAft>
                <a:spcPts val="0"/>
              </a:spcAft>
              <a:buFont typeface="Arial" panose="020B0604020202020204" pitchFamily="34" charset="0"/>
              <a:buNone/>
              <a:defRPr/>
            </a:pPr>
            <a:endParaRPr lang="fr-FR" sz="1600" dirty="0">
              <a:solidFill>
                <a:srgbClr val="5D5DB1"/>
              </a:solidFill>
              <a:latin typeface="Consolas"/>
            </a:endParaRPr>
          </a:p>
          <a:p>
            <a:pPr lvl="2" fontAlgn="auto">
              <a:spcAft>
                <a:spcPts val="0"/>
              </a:spcAft>
              <a:buFont typeface="Arial" panose="020B0604020202020204" pitchFamily="34" charset="0"/>
              <a:buNone/>
              <a:defRPr/>
            </a:pPr>
            <a:r>
              <a:rPr lang="fr-FR" sz="1600" dirty="0">
                <a:solidFill>
                  <a:srgbClr val="5D5DB1"/>
                </a:solidFill>
                <a:latin typeface="Consolas"/>
              </a:rPr>
              <a:t>File</a:t>
            </a:r>
            <a:r>
              <a:rPr lang="fr-FR" sz="1600" dirty="0">
                <a:solidFill>
                  <a:srgbClr val="7EA2B4"/>
                </a:solidFill>
                <a:latin typeface="Consolas"/>
              </a:rPr>
              <a:t> </a:t>
            </a:r>
            <a:r>
              <a:rPr lang="fr-FR" sz="1600" dirty="0" err="1">
                <a:solidFill>
                  <a:srgbClr val="D22D72"/>
                </a:solidFill>
                <a:latin typeface="Consolas"/>
              </a:rPr>
              <a:t>xmlFile</a:t>
            </a:r>
            <a:r>
              <a:rPr lang="fr-FR" sz="1600" dirty="0">
                <a:solidFill>
                  <a:srgbClr val="7EA2B4"/>
                </a:solidFill>
                <a:latin typeface="Consolas"/>
              </a:rPr>
              <a:t> = </a:t>
            </a:r>
            <a:r>
              <a:rPr lang="fr-FR" sz="1600" dirty="0">
                <a:solidFill>
                  <a:srgbClr val="5D5DB1"/>
                </a:solidFill>
                <a:latin typeface="Consolas"/>
              </a:rPr>
              <a:t>new</a:t>
            </a:r>
            <a:r>
              <a:rPr lang="fr-FR" sz="1600" dirty="0">
                <a:solidFill>
                  <a:srgbClr val="7EA2B4"/>
                </a:solidFill>
                <a:latin typeface="Consolas"/>
              </a:rPr>
              <a:t> </a:t>
            </a:r>
            <a:r>
              <a:rPr lang="fr-FR" sz="1600" dirty="0">
                <a:solidFill>
                  <a:srgbClr val="257FAD"/>
                </a:solidFill>
                <a:latin typeface="Consolas"/>
              </a:rPr>
              <a:t>File</a:t>
            </a:r>
            <a:r>
              <a:rPr lang="fr-FR" sz="1600" dirty="0">
                <a:solidFill>
                  <a:srgbClr val="7EA2B4"/>
                </a:solidFill>
                <a:latin typeface="Consolas"/>
              </a:rPr>
              <a:t>("</a:t>
            </a:r>
            <a:r>
              <a:rPr lang="fr-FR" sz="1600" dirty="0">
                <a:solidFill>
                  <a:srgbClr val="568C3B"/>
                </a:solidFill>
                <a:latin typeface="Consolas"/>
              </a:rPr>
              <a:t>/</a:t>
            </a:r>
            <a:r>
              <a:rPr lang="fr-FR" sz="1600" dirty="0" err="1">
                <a:solidFill>
                  <a:srgbClr val="568C3B"/>
                </a:solidFill>
                <a:latin typeface="Consolas"/>
              </a:rPr>
              <a:t>folder</a:t>
            </a:r>
            <a:r>
              <a:rPr lang="fr-FR" sz="1600" dirty="0">
                <a:solidFill>
                  <a:srgbClr val="568C3B"/>
                </a:solidFill>
                <a:latin typeface="Consolas"/>
              </a:rPr>
              <a:t>/file.xml</a:t>
            </a:r>
            <a:r>
              <a:rPr lang="fr-FR" sz="1600" dirty="0">
                <a:solidFill>
                  <a:srgbClr val="7EA2B4"/>
                </a:solidFill>
                <a:latin typeface="Consolas"/>
              </a:rPr>
              <a:t>");</a:t>
            </a:r>
          </a:p>
          <a:p>
            <a:pPr lvl="2" fontAlgn="auto">
              <a:spcAft>
                <a:spcPts val="0"/>
              </a:spcAft>
              <a:buFont typeface="Arial" panose="020B0604020202020204" pitchFamily="34" charset="0"/>
              <a:buNone/>
              <a:defRPr/>
            </a:pPr>
            <a:endParaRPr lang="fr-FR" sz="1600" dirty="0">
              <a:solidFill>
                <a:srgbClr val="5D5DB1"/>
              </a:solidFill>
              <a:latin typeface="Consolas"/>
            </a:endParaRPr>
          </a:p>
          <a:p>
            <a:pPr lvl="2" fontAlgn="auto">
              <a:spcAft>
                <a:spcPts val="0"/>
              </a:spcAft>
              <a:buFont typeface="Arial" panose="020B0604020202020204" pitchFamily="34" charset="0"/>
              <a:buNone/>
              <a:defRPr/>
            </a:pPr>
            <a:r>
              <a:rPr lang="fr-FR" sz="1600" dirty="0" err="1">
                <a:solidFill>
                  <a:srgbClr val="5D5DB1"/>
                </a:solidFill>
                <a:latin typeface="Consolas"/>
              </a:rPr>
              <a:t>DocumentBuilderFactory</a:t>
            </a:r>
            <a:r>
              <a:rPr lang="fr-FR" sz="1600" dirty="0">
                <a:solidFill>
                  <a:srgbClr val="7EA2B4"/>
                </a:solidFill>
                <a:latin typeface="Consolas"/>
              </a:rPr>
              <a:t> </a:t>
            </a:r>
            <a:r>
              <a:rPr lang="fr-FR" sz="1600" dirty="0" err="1">
                <a:solidFill>
                  <a:srgbClr val="D22D72"/>
                </a:solidFill>
                <a:latin typeface="Consolas"/>
              </a:rPr>
              <a:t>dbFactory</a:t>
            </a:r>
            <a:r>
              <a:rPr lang="fr-FR" sz="1600" dirty="0">
                <a:solidFill>
                  <a:srgbClr val="7EA2B4"/>
                </a:solidFill>
                <a:latin typeface="Consolas"/>
              </a:rPr>
              <a:t> = </a:t>
            </a:r>
            <a:r>
              <a:rPr lang="fr-FR" sz="1600" dirty="0" err="1">
                <a:solidFill>
                  <a:srgbClr val="D22D72"/>
                </a:solidFill>
                <a:latin typeface="Consolas"/>
              </a:rPr>
              <a:t>DocumentBuilderFactory</a:t>
            </a:r>
            <a:r>
              <a:rPr lang="fr-FR" sz="1600" dirty="0" err="1">
                <a:solidFill>
                  <a:srgbClr val="7EA2B4"/>
                </a:solidFill>
                <a:latin typeface="Consolas"/>
              </a:rPr>
              <a:t>.</a:t>
            </a:r>
            <a:r>
              <a:rPr lang="fr-FR" sz="1600" dirty="0" err="1">
                <a:solidFill>
                  <a:srgbClr val="257FAD"/>
                </a:solidFill>
                <a:latin typeface="Consolas"/>
              </a:rPr>
              <a:t>newInstance</a:t>
            </a:r>
            <a:r>
              <a:rPr lang="fr-FR" sz="1600" dirty="0">
                <a:solidFill>
                  <a:srgbClr val="7EA2B4"/>
                </a:solidFill>
                <a:latin typeface="Consolas"/>
              </a:rPr>
              <a:t>();</a:t>
            </a:r>
          </a:p>
          <a:p>
            <a:pPr lvl="2" fontAlgn="auto">
              <a:spcAft>
                <a:spcPts val="0"/>
              </a:spcAft>
              <a:buFont typeface="Arial" panose="020B0604020202020204" pitchFamily="34" charset="0"/>
              <a:buNone/>
              <a:defRPr/>
            </a:pPr>
            <a:r>
              <a:rPr lang="fr-FR" sz="1600" dirty="0" err="1">
                <a:solidFill>
                  <a:srgbClr val="5D5DB1"/>
                </a:solidFill>
                <a:latin typeface="Consolas"/>
              </a:rPr>
              <a:t>DocumentBuilder</a:t>
            </a:r>
            <a:r>
              <a:rPr lang="fr-FR" sz="1600" dirty="0">
                <a:solidFill>
                  <a:srgbClr val="7EA2B4"/>
                </a:solidFill>
                <a:latin typeface="Consolas"/>
              </a:rPr>
              <a:t> </a:t>
            </a:r>
            <a:r>
              <a:rPr lang="fr-FR" sz="1600" dirty="0" err="1">
                <a:solidFill>
                  <a:srgbClr val="D22D72"/>
                </a:solidFill>
                <a:latin typeface="Consolas"/>
              </a:rPr>
              <a:t>dBuilder</a:t>
            </a:r>
            <a:r>
              <a:rPr lang="fr-FR" sz="1600" dirty="0">
                <a:solidFill>
                  <a:srgbClr val="7EA2B4"/>
                </a:solidFill>
                <a:latin typeface="Consolas"/>
              </a:rPr>
              <a:t> = </a:t>
            </a:r>
          </a:p>
          <a:p>
            <a:pPr lvl="2" fontAlgn="auto">
              <a:spcAft>
                <a:spcPts val="0"/>
              </a:spcAft>
              <a:buFont typeface="Arial" panose="020B0604020202020204" pitchFamily="34" charset="0"/>
              <a:buNone/>
              <a:defRPr/>
            </a:pPr>
            <a:r>
              <a:rPr lang="fr-FR" sz="1600" dirty="0">
                <a:solidFill>
                  <a:srgbClr val="7EA2B4"/>
                </a:solidFill>
                <a:latin typeface="Consolas"/>
              </a:rPr>
              <a:t>	</a:t>
            </a:r>
            <a:r>
              <a:rPr lang="fr-FR" sz="1600" dirty="0" err="1">
                <a:solidFill>
                  <a:srgbClr val="D22D72"/>
                </a:solidFill>
                <a:latin typeface="Consolas"/>
              </a:rPr>
              <a:t>dbFactory</a:t>
            </a:r>
            <a:r>
              <a:rPr lang="fr-FR" sz="1600" dirty="0" err="1">
                <a:solidFill>
                  <a:srgbClr val="7EA2B4"/>
                </a:solidFill>
                <a:latin typeface="Consolas"/>
              </a:rPr>
              <a:t>.</a:t>
            </a:r>
            <a:r>
              <a:rPr lang="fr-FR" sz="1600" dirty="0" err="1">
                <a:solidFill>
                  <a:srgbClr val="257FAD"/>
                </a:solidFill>
                <a:latin typeface="Consolas"/>
              </a:rPr>
              <a:t>newDocumentBuilder</a:t>
            </a:r>
            <a:r>
              <a:rPr lang="fr-FR" sz="1600" dirty="0">
                <a:solidFill>
                  <a:srgbClr val="7EA2B4"/>
                </a:solidFill>
                <a:latin typeface="Consolas"/>
              </a:rPr>
              <a:t>();</a:t>
            </a:r>
          </a:p>
          <a:p>
            <a:pPr lvl="2" fontAlgn="auto">
              <a:spcAft>
                <a:spcPts val="0"/>
              </a:spcAft>
              <a:buFont typeface="Arial" panose="020B0604020202020204" pitchFamily="34" charset="0"/>
              <a:buNone/>
              <a:defRPr/>
            </a:pPr>
            <a:r>
              <a:rPr lang="fr-FR" sz="1600" dirty="0">
                <a:solidFill>
                  <a:srgbClr val="5D5DB1"/>
                </a:solidFill>
                <a:latin typeface="Consolas"/>
              </a:rPr>
              <a:t>Document</a:t>
            </a:r>
            <a:r>
              <a:rPr lang="fr-FR" sz="1600" dirty="0">
                <a:solidFill>
                  <a:srgbClr val="7EA2B4"/>
                </a:solidFill>
                <a:latin typeface="Consolas"/>
              </a:rPr>
              <a:t> </a:t>
            </a:r>
            <a:r>
              <a:rPr lang="fr-FR" sz="1600" dirty="0">
                <a:solidFill>
                  <a:srgbClr val="D22D72"/>
                </a:solidFill>
                <a:latin typeface="Consolas"/>
              </a:rPr>
              <a:t>doc</a:t>
            </a:r>
            <a:r>
              <a:rPr lang="fr-FR" sz="1600" dirty="0">
                <a:solidFill>
                  <a:srgbClr val="7EA2B4"/>
                </a:solidFill>
                <a:latin typeface="Consolas"/>
              </a:rPr>
              <a:t> = </a:t>
            </a:r>
            <a:r>
              <a:rPr lang="fr-FR" sz="1600" dirty="0" err="1">
                <a:solidFill>
                  <a:srgbClr val="D22D72"/>
                </a:solidFill>
                <a:latin typeface="Consolas"/>
              </a:rPr>
              <a:t>dBuilder</a:t>
            </a:r>
            <a:r>
              <a:rPr lang="fr-FR" sz="1600" dirty="0" err="1">
                <a:solidFill>
                  <a:srgbClr val="7EA2B4"/>
                </a:solidFill>
                <a:latin typeface="Consolas"/>
              </a:rPr>
              <a:t>.</a:t>
            </a:r>
            <a:r>
              <a:rPr lang="fr-FR" sz="1600" dirty="0" err="1">
                <a:solidFill>
                  <a:srgbClr val="257FAD"/>
                </a:solidFill>
                <a:latin typeface="Consolas"/>
              </a:rPr>
              <a:t>parse</a:t>
            </a:r>
            <a:r>
              <a:rPr lang="fr-FR" sz="1600" dirty="0">
                <a:solidFill>
                  <a:srgbClr val="7EA2B4"/>
                </a:solidFill>
                <a:latin typeface="Consolas"/>
              </a:rPr>
              <a:t>(</a:t>
            </a:r>
            <a:r>
              <a:rPr lang="fr-FR" sz="1600" dirty="0" err="1">
                <a:solidFill>
                  <a:srgbClr val="7EA2B4"/>
                </a:solidFill>
                <a:latin typeface="Consolas"/>
              </a:rPr>
              <a:t>xmlFile</a:t>
            </a:r>
            <a:r>
              <a:rPr lang="fr-FR" sz="1600" dirty="0">
                <a:solidFill>
                  <a:srgbClr val="7EA2B4"/>
                </a:solidFill>
                <a:latin typeface="Consolas"/>
              </a:rPr>
              <a:t>);</a:t>
            </a:r>
          </a:p>
          <a:p>
            <a:pPr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350CC1-E1BE-49F8-943B-9FAF9949436C}"/>
              </a:ext>
            </a:extLst>
          </p:cNvPr>
          <p:cNvSpPr>
            <a:spLocks noGrp="1"/>
          </p:cNvSpPr>
          <p:nvPr>
            <p:ph type="title"/>
          </p:nvPr>
        </p:nvSpPr>
        <p:spPr>
          <a:xfrm>
            <a:off x="0" y="142852"/>
            <a:ext cx="9144000" cy="785818"/>
          </a:xfrm>
        </p:spPr>
        <p:txBody>
          <a:bodyPr/>
          <a:lstStyle/>
          <a:p>
            <a:pPr fontAlgn="auto">
              <a:spcAft>
                <a:spcPts val="0"/>
              </a:spcAft>
              <a:defRPr/>
            </a:pPr>
            <a:r>
              <a:rPr lang="fr-FR" dirty="0"/>
              <a:t>DOM fonctions</a:t>
            </a:r>
          </a:p>
        </p:txBody>
      </p:sp>
      <p:sp>
        <p:nvSpPr>
          <p:cNvPr id="3" name="Espace réservé du contenu 2">
            <a:extLst>
              <a:ext uri="{FF2B5EF4-FFF2-40B4-BE49-F238E27FC236}">
                <a16:creationId xmlns:a16="http://schemas.microsoft.com/office/drawing/2014/main" id="{98E792AC-3650-4205-A91B-0802DB0FC55A}"/>
              </a:ext>
            </a:extLst>
          </p:cNvPr>
          <p:cNvSpPr>
            <a:spLocks noGrp="1"/>
          </p:cNvSpPr>
          <p:nvPr>
            <p:ph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err="1"/>
              <a:t>node.getElementById</a:t>
            </a:r>
            <a:endParaRPr lang="fr-FR" dirty="0"/>
          </a:p>
          <a:p>
            <a:pPr fontAlgn="auto">
              <a:spcAft>
                <a:spcPts val="0"/>
              </a:spcAft>
              <a:defRPr/>
            </a:pPr>
            <a:endParaRPr lang="fr-FR" dirty="0"/>
          </a:p>
          <a:p>
            <a:pPr fontAlgn="auto">
              <a:spcAft>
                <a:spcPts val="0"/>
              </a:spcAft>
              <a:defRPr/>
            </a:pPr>
            <a:r>
              <a:rPr lang="fr-FR" dirty="0" err="1"/>
              <a:t>node.getElementsByTagName</a:t>
            </a:r>
            <a:endParaRPr lang="fr-FR" dirty="0"/>
          </a:p>
          <a:p>
            <a:pPr fontAlgn="auto">
              <a:spcAft>
                <a:spcPts val="0"/>
              </a:spcAft>
              <a:defRPr/>
            </a:pPr>
            <a:endParaRPr lang="fr-FR" dirty="0"/>
          </a:p>
          <a:p>
            <a:pPr fontAlgn="auto">
              <a:spcAft>
                <a:spcPts val="0"/>
              </a:spcAft>
              <a:defRPr/>
            </a:pPr>
            <a:r>
              <a:rPr lang="fr-FR" dirty="0" err="1"/>
              <a:t>node.getAttributes</a:t>
            </a:r>
            <a:endParaRPr lang="fr-FR" dirty="0"/>
          </a:p>
          <a:p>
            <a:pPr fontAlgn="auto">
              <a:spcAft>
                <a:spcPts val="0"/>
              </a:spcAft>
              <a:defRPr/>
            </a:pPr>
            <a:endParaRPr lang="fr-FR" dirty="0"/>
          </a:p>
          <a:p>
            <a:pPr fontAlgn="auto">
              <a:spcAft>
                <a:spcPts val="0"/>
              </a:spcAft>
              <a:defRPr/>
            </a:pPr>
            <a:r>
              <a:rPr lang="fr-FR" dirty="0" err="1"/>
              <a:t>node.childNodes</a:t>
            </a:r>
            <a:endParaRPr lang="fr-FR" dirty="0"/>
          </a:p>
          <a:p>
            <a:pPr fontAlgn="auto">
              <a:spcAft>
                <a:spcPts val="0"/>
              </a:spcAft>
              <a:defRPr/>
            </a:pPr>
            <a:endParaRPr lang="fr-FR" dirty="0"/>
          </a:p>
          <a:p>
            <a:pPr fontAlgn="auto">
              <a:spcAft>
                <a:spcPts val="0"/>
              </a:spcAft>
              <a:defRPr/>
            </a:pPr>
            <a:r>
              <a:rPr lang="fr-FR" dirty="0" err="1"/>
              <a:t>node.parentNode</a:t>
            </a:r>
            <a:endParaRPr lang="fr-FR" dirty="0"/>
          </a:p>
          <a:p>
            <a:pPr fontAlgn="auto">
              <a:spcAft>
                <a:spcPts val="0"/>
              </a:spcAft>
              <a:defRPr/>
            </a:pPr>
            <a:endParaRPr lang="fr-FR"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32931E-8579-4925-AEE7-C9BF08A35EB6}"/>
              </a:ext>
            </a:extLst>
          </p:cNvPr>
          <p:cNvSpPr>
            <a:spLocks noGrp="1"/>
          </p:cNvSpPr>
          <p:nvPr>
            <p:ph type="title"/>
          </p:nvPr>
        </p:nvSpPr>
        <p:spPr>
          <a:xfrm>
            <a:off x="0" y="142852"/>
            <a:ext cx="9144000" cy="785818"/>
          </a:xfrm>
        </p:spPr>
        <p:txBody>
          <a:bodyPr/>
          <a:lstStyle/>
          <a:p>
            <a:pPr fontAlgn="auto">
              <a:spcAft>
                <a:spcPts val="0"/>
              </a:spcAft>
              <a:defRPr/>
            </a:pPr>
            <a:r>
              <a:rPr lang="fr-FR" dirty="0"/>
              <a:t>exemple DOM</a:t>
            </a:r>
          </a:p>
        </p:txBody>
      </p:sp>
      <p:sp>
        <p:nvSpPr>
          <p:cNvPr id="487429" name="Espace réservé du contenu 2">
            <a:extLst>
              <a:ext uri="{FF2B5EF4-FFF2-40B4-BE49-F238E27FC236}">
                <a16:creationId xmlns:a16="http://schemas.microsoft.com/office/drawing/2014/main" id="{7350D6E7-DAB1-4519-88B4-98D6DBBE627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normAutofit lnSpcReduction="10000"/>
          </a:bodyPr>
          <a:lstStyle/>
          <a:p>
            <a:pPr>
              <a:buFont typeface="Arial" panose="020B0604020202020204" pitchFamily="34" charset="0"/>
              <a:buNone/>
            </a:pPr>
            <a:r>
              <a:rPr lang="fr-FR" altLang="fr-FR" sz="800" dirty="0">
                <a:solidFill>
                  <a:srgbClr val="5D5DB1"/>
                </a:solidFill>
                <a:latin typeface="Consolas" panose="020B0609020204030204" pitchFamily="49" charset="0"/>
              </a:rPr>
              <a:t>public</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static</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void</a:t>
            </a:r>
            <a:r>
              <a:rPr lang="fr-FR" altLang="fr-FR" sz="800" dirty="0">
                <a:solidFill>
                  <a:srgbClr val="EBF8FF"/>
                </a:solidFill>
                <a:latin typeface="Consolas" panose="020B0609020204030204" pitchFamily="49" charset="0"/>
              </a:rPr>
              <a:t> </a:t>
            </a:r>
            <a:r>
              <a:rPr lang="fr-FR" altLang="fr-FR" sz="800" dirty="0">
                <a:solidFill>
                  <a:srgbClr val="257FAD"/>
                </a:solidFill>
                <a:latin typeface="Consolas" panose="020B0609020204030204" pitchFamily="49" charset="0"/>
              </a:rPr>
              <a:t>main</a:t>
            </a:r>
            <a:r>
              <a:rPr lang="fr-FR" altLang="fr-FR" sz="800" dirty="0">
                <a:solidFill>
                  <a:srgbClr val="7EA2B4"/>
                </a:solidFill>
                <a:latin typeface="Consolas" panose="020B0609020204030204" pitchFamily="49" charset="0"/>
              </a:rPr>
              <a:t>(</a:t>
            </a:r>
            <a:r>
              <a:rPr lang="fr-FR" altLang="fr-FR" sz="800" dirty="0">
                <a:solidFill>
                  <a:srgbClr val="5D5DB1"/>
                </a:solidFill>
                <a:latin typeface="Consolas" panose="020B0609020204030204" pitchFamily="49" charset="0"/>
              </a:rPr>
              <a:t>String</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argv</a:t>
            </a:r>
            <a:r>
              <a:rPr lang="fr-FR" altLang="fr-FR" sz="800" dirty="0">
                <a:solidFill>
                  <a:srgbClr val="EBF8FF"/>
                </a:solidFill>
                <a:latin typeface="Consolas" panose="020B0609020204030204" pitchFamily="49" charset="0"/>
              </a:rPr>
              <a: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err="1">
                <a:solidFill>
                  <a:srgbClr val="5D5DB1"/>
                </a:solidFill>
                <a:latin typeface="Consolas" panose="020B0609020204030204" pitchFamily="49" charset="0"/>
              </a:rPr>
              <a:t>try</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File</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fXmlFile</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new</a:t>
            </a:r>
            <a:r>
              <a:rPr lang="fr-FR" altLang="fr-FR" sz="800" dirty="0">
                <a:solidFill>
                  <a:srgbClr val="EBF8FF"/>
                </a:solidFill>
                <a:latin typeface="Consolas" panose="020B0609020204030204" pitchFamily="49" charset="0"/>
              </a:rPr>
              <a:t> </a:t>
            </a:r>
            <a:r>
              <a:rPr lang="fr-FR" altLang="fr-FR" sz="800" dirty="0">
                <a:solidFill>
                  <a:srgbClr val="257FAD"/>
                </a:solidFill>
                <a:latin typeface="Consolas" panose="020B0609020204030204" pitchFamily="49" charset="0"/>
              </a:rPr>
              <a:t>File</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a:t>
            </a:r>
            <a:r>
              <a:rPr lang="fr-FR" altLang="fr-FR" sz="800" dirty="0" err="1">
                <a:solidFill>
                  <a:srgbClr val="568C3B"/>
                </a:solidFill>
                <a:latin typeface="Consolas" panose="020B0609020204030204" pitchFamily="49" charset="0"/>
              </a:rPr>
              <a:t>Users</a:t>
            </a:r>
            <a:r>
              <a:rPr lang="fr-FR" altLang="fr-FR" sz="800" dirty="0">
                <a:solidFill>
                  <a:srgbClr val="568C3B"/>
                </a:solidFill>
                <a:latin typeface="Consolas" panose="020B0609020204030204" pitchFamily="49" charset="0"/>
              </a:rPr>
              <a:t>/</a:t>
            </a:r>
            <a:r>
              <a:rPr lang="fr-FR" altLang="fr-FR" sz="800" dirty="0" err="1">
                <a:solidFill>
                  <a:srgbClr val="568C3B"/>
                </a:solidFill>
                <a:latin typeface="Consolas" panose="020B0609020204030204" pitchFamily="49" charset="0"/>
              </a:rPr>
              <a:t>mkyong</a:t>
            </a:r>
            <a:r>
              <a:rPr lang="fr-FR" altLang="fr-FR" sz="800" dirty="0">
                <a:solidFill>
                  <a:srgbClr val="568C3B"/>
                </a:solidFill>
                <a:latin typeface="Consolas" panose="020B0609020204030204" pitchFamily="49" charset="0"/>
              </a:rPr>
              <a:t>/staff.xml</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DocumentBuilderFactory</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dbFactory</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DocumentBuilderFactory</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newInstance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DocumentBuilder</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dBuilder</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dbFactory</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newDocumentBuilder</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Document</a:t>
            </a:r>
            <a:r>
              <a:rPr lang="fr-FR" altLang="fr-FR" sz="800" dirty="0">
                <a:solidFill>
                  <a:srgbClr val="EBF8FF"/>
                </a:solidFill>
                <a:latin typeface="Consolas" panose="020B0609020204030204" pitchFamily="49" charset="0"/>
              </a:rPr>
              <a:t> </a:t>
            </a:r>
            <a:r>
              <a:rPr lang="fr-FR" altLang="fr-FR" sz="800" dirty="0">
                <a:solidFill>
                  <a:srgbClr val="D22D72"/>
                </a:solidFill>
                <a:latin typeface="Consolas" panose="020B0609020204030204" pitchFamily="49" charset="0"/>
              </a:rPr>
              <a:t>doc</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dBuilder</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parse</a:t>
            </a:r>
            <a:r>
              <a:rPr lang="fr-FR" altLang="fr-FR" sz="800" dirty="0">
                <a:solidFill>
                  <a:srgbClr val="7EA2B4"/>
                </a:solidFill>
                <a:latin typeface="Consolas" panose="020B0609020204030204" pitchFamily="49" charset="0"/>
              </a:rPr>
              <a:t>(</a:t>
            </a:r>
            <a:r>
              <a:rPr lang="fr-FR" altLang="fr-FR" sz="800" dirty="0" err="1">
                <a:solidFill>
                  <a:srgbClr val="EBF8FF"/>
                </a:solidFill>
                <a:latin typeface="Consolas" panose="020B0609020204030204" pitchFamily="49" charset="0"/>
              </a:rPr>
              <a:t>fXmlFile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A7B8C"/>
                </a:solidFill>
                <a:latin typeface="Consolas" panose="020B0609020204030204" pitchFamily="49" charset="0"/>
              </a:rPr>
              <a:t>//</a:t>
            </a:r>
            <a:r>
              <a:rPr lang="fr-FR" altLang="fr-FR" sz="800" dirty="0" err="1">
                <a:solidFill>
                  <a:srgbClr val="5A7B8C"/>
                </a:solidFill>
                <a:latin typeface="Consolas" panose="020B0609020204030204" pitchFamily="49" charset="0"/>
              </a:rPr>
              <a:t>optional</a:t>
            </a:r>
            <a:r>
              <a:rPr lang="fr-FR" altLang="fr-FR" sz="800" dirty="0">
                <a:solidFill>
                  <a:srgbClr val="5A7B8C"/>
                </a:solidFill>
                <a:latin typeface="Consolas" panose="020B0609020204030204" pitchFamily="49" charset="0"/>
              </a:rPr>
              <a:t>, but </a:t>
            </a:r>
            <a:r>
              <a:rPr lang="fr-FR" altLang="fr-FR" sz="800" dirty="0" err="1">
                <a:solidFill>
                  <a:srgbClr val="5A7B8C"/>
                </a:solidFill>
                <a:latin typeface="Consolas" panose="020B0609020204030204" pitchFamily="49" charset="0"/>
              </a:rPr>
              <a:t>recommended</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A7B8C"/>
                </a:solidFill>
                <a:latin typeface="Consolas" panose="020B0609020204030204" pitchFamily="49" charset="0"/>
              </a:rPr>
              <a:t>//</a:t>
            </a:r>
            <a:r>
              <a:rPr lang="fr-FR" altLang="fr-FR" sz="800" dirty="0" err="1">
                <a:solidFill>
                  <a:srgbClr val="5A7B8C"/>
                </a:solidFill>
                <a:latin typeface="Consolas" panose="020B0609020204030204" pitchFamily="49" charset="0"/>
              </a:rPr>
              <a:t>read</a:t>
            </a:r>
            <a:r>
              <a:rPr lang="fr-FR" altLang="fr-FR" sz="800" dirty="0">
                <a:solidFill>
                  <a:srgbClr val="5A7B8C"/>
                </a:solidFill>
                <a:latin typeface="Consolas" panose="020B0609020204030204" pitchFamily="49" charset="0"/>
              </a:rPr>
              <a:t> </a:t>
            </a:r>
            <a:r>
              <a:rPr lang="fr-FR" altLang="fr-FR" sz="800" dirty="0" err="1">
                <a:solidFill>
                  <a:srgbClr val="5A7B8C"/>
                </a:solidFill>
                <a:latin typeface="Consolas" panose="020B0609020204030204" pitchFamily="49" charset="0"/>
              </a:rPr>
              <a:t>this</a:t>
            </a:r>
            <a:r>
              <a:rPr lang="fr-FR" altLang="fr-FR" sz="800" dirty="0">
                <a:solidFill>
                  <a:srgbClr val="5A7B8C"/>
                </a:solidFill>
                <a:latin typeface="Consolas" panose="020B0609020204030204" pitchFamily="49" charset="0"/>
              </a:rPr>
              <a:t> - http://stackoverflow.com/questions/13786607/normalization-in-dom-parsing-with-java-how-does-it-work</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getDocumentElement</a:t>
            </a:r>
            <a:r>
              <a:rPr lang="fr-FR" altLang="fr-FR" sz="800" dirty="0">
                <a:solidFill>
                  <a:srgbClr val="7EA2B4"/>
                </a:solidFill>
                <a:latin typeface="Consolas" panose="020B0609020204030204" pitchFamily="49" charset="0"/>
              </a:rPr>
              <a:t>()</a:t>
            </a:r>
            <a:r>
              <a:rPr lang="fr-FR" altLang="fr-FR" sz="800" dirty="0">
                <a:solidFill>
                  <a:srgbClr val="FF0000"/>
                </a:solidFill>
                <a:latin typeface="Consolas" panose="020B0609020204030204" pitchFamily="49" charset="0"/>
              </a:rPr>
              <a:t>.</a:t>
            </a:r>
            <a:r>
              <a:rPr lang="fr-FR" altLang="fr-FR" sz="800" dirty="0" err="1">
                <a:solidFill>
                  <a:srgbClr val="257FAD"/>
                </a:solidFill>
                <a:latin typeface="Consolas" panose="020B0609020204030204" pitchFamily="49" charset="0"/>
              </a:rPr>
              <a:t>normalize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Root </a:t>
            </a:r>
            <a:r>
              <a:rPr lang="fr-FR" altLang="fr-FR" sz="800" dirty="0" err="1">
                <a:solidFill>
                  <a:srgbClr val="568C3B"/>
                </a:solidFill>
                <a:latin typeface="Consolas" panose="020B0609020204030204" pitchFamily="49" charset="0"/>
              </a:rPr>
              <a:t>element</a:t>
            </a:r>
            <a:r>
              <a:rPr lang="fr-FR" altLang="fr-FR" sz="800" dirty="0">
                <a:solidFill>
                  <a:srgbClr val="568C3B"/>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getDocumentElement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getNodeName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NodeList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nList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doc</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staff</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for</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int</a:t>
            </a:r>
            <a:r>
              <a:rPr lang="fr-FR" altLang="fr-FR" sz="800" dirty="0">
                <a:solidFill>
                  <a:srgbClr val="EBF8FF"/>
                </a:solidFill>
                <a:latin typeface="Consolas" panose="020B0609020204030204" pitchFamily="49" charset="0"/>
              </a:rPr>
              <a:t> </a:t>
            </a:r>
            <a:r>
              <a:rPr lang="fr-FR" altLang="fr-FR" sz="800" dirty="0">
                <a:solidFill>
                  <a:srgbClr val="D22D72"/>
                </a:solidFill>
                <a:latin typeface="Consolas" panose="020B0609020204030204" pitchFamily="49" charset="0"/>
              </a:rPr>
              <a:t>temp</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935C25"/>
                </a:solidFill>
                <a:latin typeface="Consolas" panose="020B0609020204030204" pitchFamily="49" charset="0"/>
              </a:rPr>
              <a:t>0</a:t>
            </a:r>
            <a:r>
              <a:rPr lang="fr-FR" altLang="fr-FR" sz="800" dirty="0">
                <a:solidFill>
                  <a:srgbClr val="EBF8FF"/>
                </a:solidFill>
                <a:latin typeface="Consolas" panose="020B0609020204030204" pitchFamily="49" charset="0"/>
              </a:rPr>
              <a:t>; temp </a:t>
            </a:r>
            <a:r>
              <a:rPr lang="fr-FR" altLang="fr-FR" sz="800" dirty="0">
                <a:solidFill>
                  <a:srgbClr val="7EA2B4"/>
                </a:solidFill>
                <a:latin typeface="Consolas" panose="020B0609020204030204" pitchFamily="49" charset="0"/>
              </a:rPr>
              <a:t>&lt;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nList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getLength</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temp</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Node</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nNode</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nList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temp</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2D8F6F"/>
                </a:solidFill>
                <a:latin typeface="Consolas" panose="020B0609020204030204" pitchFamily="49" charset="0"/>
              </a:rPr>
              <a:t>\</a:t>
            </a:r>
            <a:r>
              <a:rPr lang="fr-FR" altLang="fr-FR" sz="800" dirty="0" err="1">
                <a:solidFill>
                  <a:srgbClr val="2D8F6F"/>
                </a:solidFill>
                <a:latin typeface="Consolas" panose="020B0609020204030204" pitchFamily="49" charset="0"/>
              </a:rPr>
              <a:t>n</a:t>
            </a:r>
            <a:r>
              <a:rPr lang="fr-FR" altLang="fr-FR" sz="800" dirty="0" err="1">
                <a:solidFill>
                  <a:srgbClr val="568C3B"/>
                </a:solidFill>
                <a:latin typeface="Consolas" panose="020B0609020204030204" pitchFamily="49" charset="0"/>
              </a:rPr>
              <a:t>Current</a:t>
            </a:r>
            <a:r>
              <a:rPr lang="fr-FR" altLang="fr-FR" sz="800" dirty="0">
                <a:solidFill>
                  <a:srgbClr val="568C3B"/>
                </a:solidFill>
                <a:latin typeface="Consolas" panose="020B0609020204030204" pitchFamily="49" charset="0"/>
              </a:rPr>
              <a:t> </a:t>
            </a:r>
            <a:r>
              <a:rPr lang="fr-FR" altLang="fr-FR" sz="800" dirty="0" err="1">
                <a:solidFill>
                  <a:srgbClr val="568C3B"/>
                </a:solidFill>
                <a:latin typeface="Consolas" panose="020B0609020204030204" pitchFamily="49" charset="0"/>
              </a:rPr>
              <a:t>Element</a:t>
            </a:r>
            <a:r>
              <a:rPr lang="fr-FR" altLang="fr-FR" sz="800" dirty="0">
                <a:solidFill>
                  <a:srgbClr val="568C3B"/>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nNode</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getNodeName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if</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nNode</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getNodeType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Node</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ELEMENT_NODE</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Element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5D5DB1"/>
                </a:solidFill>
                <a:latin typeface="Consolas" panose="020B0609020204030204" pitchFamily="49" charset="0"/>
              </a:rPr>
              <a:t>Element</a:t>
            </a:r>
            <a:r>
              <a:rPr lang="fr-FR" altLang="fr-FR" sz="800" dirty="0">
                <a:solidFill>
                  <a:srgbClr val="EBF8FF"/>
                </a:solidFill>
                <a:latin typeface="Consolas" panose="020B0609020204030204" pitchFamily="49" charset="0"/>
              </a:rPr>
              <a:t>) </a:t>
            </a:r>
            <a:r>
              <a:rPr lang="fr-FR" altLang="fr-FR" sz="800" dirty="0" err="1">
                <a:solidFill>
                  <a:srgbClr val="EBF8FF"/>
                </a:solidFill>
                <a:latin typeface="Consolas" panose="020B0609020204030204" pitchFamily="49" charset="0"/>
              </a:rPr>
              <a:t>nNode</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Staff id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FF0000"/>
                </a:solidFill>
                <a:latin typeface="Consolas" panose="020B0609020204030204" pitchFamily="49" charset="0"/>
              </a:rPr>
              <a:t>.</a:t>
            </a:r>
            <a:r>
              <a:rPr lang="fr-FR" altLang="fr-FR" sz="800" dirty="0" err="1">
                <a:solidFill>
                  <a:srgbClr val="257FAD"/>
                </a:solidFill>
                <a:latin typeface="Consolas" panose="020B0609020204030204" pitchFamily="49" charset="0"/>
              </a:rPr>
              <a:t>getAttribute</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id</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First Name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firstname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Last Name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lastname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Nick Name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nickname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System</a:t>
            </a:r>
            <a:r>
              <a:rPr lang="fr-FR" altLang="fr-FR" sz="800" dirty="0" err="1">
                <a:solidFill>
                  <a:srgbClr val="EBF8FF"/>
                </a:solidFill>
                <a:latin typeface="Consolas" panose="020B0609020204030204" pitchFamily="49" charset="0"/>
              </a:rPr>
              <a:t>.</a:t>
            </a:r>
            <a:r>
              <a:rPr lang="fr-FR" altLang="fr-FR" sz="800" dirty="0" err="1">
                <a:solidFill>
                  <a:srgbClr val="D22D72"/>
                </a:solidFill>
                <a:latin typeface="Consolas" panose="020B0609020204030204" pitchFamily="49" charset="0"/>
              </a:rPr>
              <a:t>out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println</a:t>
            </a:r>
            <a:r>
              <a:rPr lang="fr-FR" altLang="fr-FR" sz="800" dirty="0">
                <a:solidFill>
                  <a:srgbClr val="7EA2B4"/>
                </a:solidFill>
                <a:latin typeface="Consolas" panose="020B0609020204030204" pitchFamily="49" charset="0"/>
              </a:rPr>
              <a:t>("</a:t>
            </a:r>
            <a:r>
              <a:rPr lang="fr-FR" altLang="fr-FR" sz="800" dirty="0">
                <a:solidFill>
                  <a:srgbClr val="568C3B"/>
                </a:solidFill>
                <a:latin typeface="Consolas" panose="020B0609020204030204" pitchFamily="49" charset="0"/>
              </a:rPr>
              <a:t>Salary :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eElement</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getElementsByTagName</a:t>
            </a:r>
            <a:r>
              <a:rPr lang="fr-FR" altLang="fr-FR" sz="800" dirty="0">
                <a:solidFill>
                  <a:srgbClr val="7EA2B4"/>
                </a:solidFill>
                <a:latin typeface="Consolas" panose="020B0609020204030204" pitchFamily="49" charset="0"/>
              </a:rPr>
              <a:t>("</a:t>
            </a:r>
            <a:r>
              <a:rPr lang="fr-FR" altLang="fr-FR" sz="800" dirty="0" err="1">
                <a:solidFill>
                  <a:srgbClr val="568C3B"/>
                </a:solidFill>
                <a:latin typeface="Consolas" panose="020B0609020204030204" pitchFamily="49" charset="0"/>
              </a:rPr>
              <a:t>salary</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solidFill>
                  <a:srgbClr val="257FAD"/>
                </a:solidFill>
                <a:latin typeface="Consolas" panose="020B0609020204030204" pitchFamily="49" charset="0"/>
              </a:rPr>
              <a:t>item</a:t>
            </a:r>
            <a:r>
              <a:rPr lang="fr-FR" altLang="fr-FR" sz="800" dirty="0">
                <a:solidFill>
                  <a:srgbClr val="7EA2B4"/>
                </a:solidFill>
                <a:latin typeface="Consolas" panose="020B0609020204030204" pitchFamily="49" charset="0"/>
              </a:rPr>
              <a:t>(</a:t>
            </a:r>
            <a:r>
              <a:rPr lang="fr-FR" altLang="fr-FR" sz="800" dirty="0">
                <a:solidFill>
                  <a:srgbClr val="935C25"/>
                </a:solidFill>
                <a:latin typeface="Consolas" panose="020B0609020204030204" pitchFamily="49" charset="0"/>
              </a:rPr>
              <a:t>0</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getTextContent</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endParaRPr lang="fr-FR" altLang="fr-FR" sz="800" dirty="0">
              <a:solidFill>
                <a:srgbClr val="7EA2B4"/>
              </a:solidFill>
              <a:latin typeface="Consolas" panose="020B0609020204030204" pitchFamily="49" charset="0"/>
            </a:endParaRPr>
          </a:p>
          <a:p>
            <a:pPr>
              <a:buFont typeface="Arial" panose="020B0604020202020204" pitchFamily="34" charset="0"/>
              <a:buNone/>
            </a:pPr>
            <a:br>
              <a:rPr lang="fr-FR" altLang="fr-FR" sz="800" dirty="0">
                <a:solidFill>
                  <a:srgbClr val="7EA2B4"/>
                </a:solidFill>
                <a:latin typeface="Consolas" panose="020B0609020204030204" pitchFamily="49" charset="0"/>
              </a:rPr>
            </a:b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p>
          <a:p>
            <a:pPr>
              <a:buFont typeface="Arial" panose="020B0604020202020204" pitchFamily="34" charset="0"/>
              <a:buNone/>
            </a:pPr>
            <a:r>
              <a:rPr lang="fr-FR" altLang="fr-FR" sz="800" dirty="0">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solidFill>
                  <a:srgbClr val="5D5DB1"/>
                </a:solidFill>
                <a:latin typeface="Consolas" panose="020B0609020204030204" pitchFamily="49" charset="0"/>
              </a:rPr>
              <a:t>catch</a:t>
            </a:r>
            <a:r>
              <a:rPr lang="fr-FR" altLang="fr-FR" sz="800" dirty="0">
                <a:solidFill>
                  <a:srgbClr val="EBF8FF"/>
                </a:solidFill>
                <a:latin typeface="Consolas" panose="020B0609020204030204" pitchFamily="49" charset="0"/>
              </a:rPr>
              <a:t> </a:t>
            </a:r>
            <a:r>
              <a:rPr lang="fr-FR" altLang="fr-FR" sz="800" dirty="0">
                <a:solidFill>
                  <a:srgbClr val="7EA2B4"/>
                </a:solidFill>
                <a:latin typeface="Consolas" panose="020B0609020204030204" pitchFamily="49" charset="0"/>
              </a:rPr>
              <a:t>(</a:t>
            </a:r>
            <a:r>
              <a:rPr lang="fr-FR" altLang="fr-FR" sz="800" dirty="0">
                <a:solidFill>
                  <a:srgbClr val="5D5DB1"/>
                </a:solidFill>
                <a:latin typeface="Consolas" panose="020B0609020204030204" pitchFamily="49" charset="0"/>
              </a:rPr>
              <a:t>Exception</a:t>
            </a:r>
            <a:r>
              <a:rPr lang="fr-FR" altLang="fr-FR" sz="800" dirty="0">
                <a:solidFill>
                  <a:srgbClr val="EBF8FF"/>
                </a:solidFill>
                <a:latin typeface="Consolas" panose="020B0609020204030204" pitchFamily="49" charset="0"/>
              </a:rPr>
              <a:t> </a:t>
            </a:r>
            <a:r>
              <a:rPr lang="fr-FR" altLang="fr-FR" sz="800" dirty="0">
                <a:solidFill>
                  <a:srgbClr val="D22D72"/>
                </a:solidFill>
                <a:latin typeface="Consolas" panose="020B0609020204030204" pitchFamily="49" charset="0"/>
              </a:rPr>
              <a:t>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a:latin typeface="Consolas" panose="020B0609020204030204" pitchFamily="49" charset="0"/>
              </a:rPr>
              <a:t>{</a:t>
            </a:r>
            <a:r>
              <a:rPr lang="fr-FR" altLang="fr-FR" sz="800" dirty="0">
                <a:solidFill>
                  <a:srgbClr val="EBF8FF"/>
                </a:solidFill>
                <a:latin typeface="Consolas" panose="020B0609020204030204" pitchFamily="49" charset="0"/>
              </a:rPr>
              <a:t>    </a:t>
            </a:r>
            <a:r>
              <a:rPr lang="fr-FR" altLang="fr-FR" sz="800" dirty="0" err="1">
                <a:solidFill>
                  <a:srgbClr val="D22D72"/>
                </a:solidFill>
                <a:latin typeface="Consolas" panose="020B0609020204030204" pitchFamily="49" charset="0"/>
              </a:rPr>
              <a:t>e</a:t>
            </a:r>
            <a:r>
              <a:rPr lang="fr-FR" altLang="fr-FR" sz="800" dirty="0" err="1">
                <a:solidFill>
                  <a:srgbClr val="EBF8FF"/>
                </a:solidFill>
                <a:latin typeface="Consolas" panose="020B0609020204030204" pitchFamily="49" charset="0"/>
              </a:rPr>
              <a:t>.</a:t>
            </a:r>
            <a:r>
              <a:rPr lang="fr-FR" altLang="fr-FR" sz="800" dirty="0" err="1">
                <a:solidFill>
                  <a:srgbClr val="257FAD"/>
                </a:solidFill>
                <a:latin typeface="Consolas" panose="020B0609020204030204" pitchFamily="49" charset="0"/>
              </a:rPr>
              <a:t>printStackTrace</a:t>
            </a:r>
            <a:r>
              <a:rPr lang="fr-FR" altLang="fr-FR" sz="800" dirty="0">
                <a:solidFill>
                  <a:srgbClr val="7EA2B4"/>
                </a:solidFill>
                <a:latin typeface="Consolas" panose="020B0609020204030204" pitchFamily="49" charset="0"/>
              </a:rPr>
              <a:t>()</a:t>
            </a:r>
            <a:r>
              <a:rPr lang="fr-FR" altLang="fr-FR" sz="800" dirty="0">
                <a:solidFill>
                  <a:srgbClr val="EBF8FF"/>
                </a:solidFill>
                <a:latin typeface="Consolas" panose="020B0609020204030204" pitchFamily="49" charset="0"/>
              </a:rPr>
              <a:t>;</a:t>
            </a:r>
            <a:r>
              <a:rPr lang="fr-FR" altLang="fr-FR" sz="800" dirty="0">
                <a:latin typeface="Consolas" panose="020B0609020204030204" pitchFamily="49" charset="0"/>
              </a:rPr>
              <a:t>}}}</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487B2F5-DD31-46A9-BC9D-39DF81B3C18D}"/>
              </a:ext>
            </a:extLst>
          </p:cNvPr>
          <p:cNvSpPr>
            <a:spLocks noGrp="1"/>
          </p:cNvSpPr>
          <p:nvPr>
            <p:ph type="title"/>
          </p:nvPr>
        </p:nvSpPr>
        <p:spPr/>
        <p:txBody>
          <a:bodyPr/>
          <a:lstStyle/>
          <a:p>
            <a:pPr fontAlgn="auto">
              <a:spcAft>
                <a:spcPts val="0"/>
              </a:spcAft>
              <a:defRPr/>
            </a:pPr>
            <a:r>
              <a:rPr lang="fr-FR" dirty="0"/>
              <a:t>Bases de données XML et JSON</a:t>
            </a:r>
            <a:br>
              <a:rPr lang="fr-FR" dirty="0"/>
            </a:br>
            <a:endParaRPr lang="fr-FR" dirty="0"/>
          </a:p>
        </p:txBody>
      </p:sp>
      <p:sp>
        <p:nvSpPr>
          <p:cNvPr id="5" name="Espace réservé du texte 4">
            <a:extLst>
              <a:ext uri="{FF2B5EF4-FFF2-40B4-BE49-F238E27FC236}">
                <a16:creationId xmlns:a16="http://schemas.microsoft.com/office/drawing/2014/main" id="{5309DC30-ACAB-4AFE-9C27-2448F5BA7245}"/>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EFBE0-7FC1-44A6-AA0F-986A2E12146C}"/>
              </a:ext>
            </a:extLst>
          </p:cNvPr>
          <p:cNvSpPr>
            <a:spLocks noGrp="1"/>
          </p:cNvSpPr>
          <p:nvPr>
            <p:ph type="title"/>
          </p:nvPr>
        </p:nvSpPr>
        <p:spPr>
          <a:xfrm>
            <a:off x="0" y="142852"/>
            <a:ext cx="9144000" cy="785818"/>
          </a:xfrm>
        </p:spPr>
        <p:txBody>
          <a:bodyPr/>
          <a:lstStyle/>
          <a:p>
            <a:pPr fontAlgn="auto">
              <a:spcAft>
                <a:spcPts val="0"/>
              </a:spcAft>
              <a:defRPr/>
            </a:pPr>
            <a:r>
              <a:rPr lang="fr-FR" dirty="0"/>
              <a:t>Présentations des données</a:t>
            </a:r>
          </a:p>
        </p:txBody>
      </p:sp>
      <p:sp>
        <p:nvSpPr>
          <p:cNvPr id="3" name="Espace réservé du contenu 2">
            <a:extLst>
              <a:ext uri="{FF2B5EF4-FFF2-40B4-BE49-F238E27FC236}">
                <a16:creationId xmlns:a16="http://schemas.microsoft.com/office/drawing/2014/main" id="{D263765C-365B-4573-A843-C7605396D0F5}"/>
              </a:ext>
            </a:extLst>
          </p:cNvPr>
          <p:cNvSpPr>
            <a:spLocks noGrp="1"/>
          </p:cNvSpPr>
          <p:nvPr>
            <p:ph idx="1"/>
          </p:nvPr>
        </p:nvSpPr>
        <p:spPr/>
        <p:txBody>
          <a:bodyPr>
            <a:normAutofit fontScale="85000" lnSpcReduction="20000"/>
          </a:bodyPr>
          <a:lstStyle/>
          <a:p>
            <a:pPr fontAlgn="auto">
              <a:spcAft>
                <a:spcPts val="0"/>
              </a:spcAft>
              <a:defRPr/>
            </a:pPr>
            <a:r>
              <a:rPr lang="fr-FR" dirty="0"/>
              <a:t>Pour le web en html/css</a:t>
            </a:r>
          </a:p>
          <a:p>
            <a:pPr fontAlgn="auto">
              <a:spcAft>
                <a:spcPts val="0"/>
              </a:spcAft>
              <a:buFont typeface="Arial" panose="020B0604020202020204" pitchFamily="34" charset="0"/>
              <a:buNone/>
              <a:defRPr/>
            </a:pPr>
            <a:r>
              <a:rPr lang="fr-FR" dirty="0"/>
              <a:t>Une présentation statique ou dynamique 2.0</a:t>
            </a:r>
          </a:p>
          <a:p>
            <a:pPr lvl="1" fontAlgn="auto">
              <a:spcAft>
                <a:spcPts val="0"/>
              </a:spcAft>
              <a:defRPr/>
            </a:pPr>
            <a:r>
              <a:rPr lang="fr-FR" dirty="0"/>
              <a:t>Xsl pour</a:t>
            </a:r>
          </a:p>
          <a:p>
            <a:pPr lvl="2" fontAlgn="auto">
              <a:spcAft>
                <a:spcPts val="0"/>
              </a:spcAft>
              <a:defRPr/>
            </a:pPr>
            <a:r>
              <a:rPr lang="fr-FR" dirty="0"/>
              <a:t>XML en entrée</a:t>
            </a:r>
          </a:p>
          <a:p>
            <a:pPr lvl="2" fontAlgn="auto">
              <a:spcAft>
                <a:spcPts val="0"/>
              </a:spcAft>
              <a:defRPr/>
            </a:pPr>
            <a:r>
              <a:rPr lang="fr-FR" dirty="0"/>
              <a:t>XML, HTML, JSON, text/*** en Sortie</a:t>
            </a:r>
          </a:p>
          <a:p>
            <a:pPr lvl="1" fontAlgn="auto">
              <a:spcAft>
                <a:spcPts val="0"/>
              </a:spcAft>
              <a:defRPr/>
            </a:pPr>
            <a:r>
              <a:rPr lang="fr-FR" dirty="0"/>
              <a:t>js pour</a:t>
            </a:r>
          </a:p>
          <a:p>
            <a:pPr lvl="2" fontAlgn="auto">
              <a:spcAft>
                <a:spcPts val="0"/>
              </a:spcAft>
              <a:defRPr/>
            </a:pPr>
            <a:r>
              <a:rPr lang="fr-FR" dirty="0"/>
              <a:t>XML, JSON en entrée</a:t>
            </a:r>
          </a:p>
          <a:p>
            <a:pPr lvl="2" fontAlgn="auto">
              <a:spcAft>
                <a:spcPts val="0"/>
              </a:spcAft>
              <a:defRPr/>
            </a:pPr>
            <a:r>
              <a:rPr lang="fr-FR" dirty="0"/>
              <a:t>XML, JSON, text/*** en Sortie</a:t>
            </a:r>
          </a:p>
          <a:p>
            <a:pPr lvl="1" fontAlgn="auto">
              <a:spcAft>
                <a:spcPts val="0"/>
              </a:spcAft>
              <a:defRPr/>
            </a:pPr>
            <a:endParaRPr lang="fr-FR" dirty="0"/>
          </a:p>
          <a:p>
            <a:pPr fontAlgn="auto">
              <a:spcAft>
                <a:spcPts val="0"/>
              </a:spcAft>
              <a:defRPr/>
            </a:pPr>
            <a:r>
              <a:rPr lang="fr-FR" dirty="0"/>
              <a:t>Pour le PDF </a:t>
            </a:r>
          </a:p>
          <a:p>
            <a:pPr lvl="1" fontAlgn="auto">
              <a:spcAft>
                <a:spcPts val="0"/>
              </a:spcAft>
              <a:defRPr/>
            </a:pPr>
            <a:r>
              <a:rPr lang="fr-FR" dirty="0"/>
              <a:t>Latex</a:t>
            </a:r>
          </a:p>
          <a:p>
            <a:pPr lvl="1" fontAlgn="auto">
              <a:spcAft>
                <a:spcPts val="0"/>
              </a:spcAft>
              <a:defRPr/>
            </a:pPr>
            <a:r>
              <a:rPr lang="fr-FR" dirty="0"/>
              <a:t>Xsl fo</a:t>
            </a:r>
          </a:p>
          <a:p>
            <a:pPr lvl="2" fontAlgn="auto">
              <a:spcAft>
                <a:spcPts val="0"/>
              </a:spcAft>
              <a:defRPr/>
            </a:pPr>
            <a:r>
              <a:rPr lang="fr-FR" dirty="0"/>
              <a:t>XML en entrée</a:t>
            </a:r>
          </a:p>
          <a:p>
            <a:pPr lvl="2" fontAlgn="auto">
              <a:spcAft>
                <a:spcPts val="0"/>
              </a:spcAft>
              <a:defRPr/>
            </a:pPr>
            <a:r>
              <a:rPr lang="fr-FR" dirty="0"/>
              <a:t>rtf, pdf, … en Sortie</a:t>
            </a:r>
          </a:p>
          <a:p>
            <a:pPr lvl="2" fontAlgn="auto">
              <a:spcAft>
                <a:spcPts val="0"/>
              </a:spcAft>
              <a:defRPr/>
            </a:pPr>
            <a:endParaRPr lang="fr-FR" dirty="0"/>
          </a:p>
          <a:p>
            <a:pPr fontAlgn="auto">
              <a:spcAft>
                <a:spcPts val="0"/>
              </a:spcAft>
              <a:defRPr/>
            </a:pPr>
            <a:endParaRPr lang="fr-FR" dirty="0"/>
          </a:p>
          <a:p>
            <a:pPr fontAlgn="auto">
              <a:spcAft>
                <a:spcPts val="0"/>
              </a:spcAft>
              <a:defRPr/>
            </a:pPr>
            <a:endParaRPr lang="fr-FR" dirty="0"/>
          </a:p>
        </p:txBody>
      </p:sp>
      <p:sp>
        <p:nvSpPr>
          <p:cNvPr id="4" name="Étoile : 16 branches 3">
            <a:extLst>
              <a:ext uri="{FF2B5EF4-FFF2-40B4-BE49-F238E27FC236}">
                <a16:creationId xmlns:a16="http://schemas.microsoft.com/office/drawing/2014/main" id="{4B504D08-3F03-4D99-ADA2-BA3EB8844BD6}"/>
              </a:ext>
            </a:extLst>
          </p:cNvPr>
          <p:cNvSpPr/>
          <p:nvPr/>
        </p:nvSpPr>
        <p:spPr>
          <a:xfrm>
            <a:off x="6046788" y="2062163"/>
            <a:ext cx="3097212" cy="1584325"/>
          </a:xfrm>
          <a:prstGeom prst="star16">
            <a:avLst/>
          </a:prstGeom>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r>
              <a:rPr lang="fr-FR" dirty="0"/>
              <a:t>XSL &gt;3.0 supporte ls JSON</a:t>
            </a:r>
          </a:p>
        </p:txBody>
      </p:sp>
      <p:sp>
        <p:nvSpPr>
          <p:cNvPr id="77831" name="Rectangle 4">
            <a:extLst>
              <a:ext uri="{FF2B5EF4-FFF2-40B4-BE49-F238E27FC236}">
                <a16:creationId xmlns:a16="http://schemas.microsoft.com/office/drawing/2014/main" id="{F24F0424-30B6-4852-902A-3F55850B585E}"/>
              </a:ext>
            </a:extLst>
          </p:cNvPr>
          <p:cNvSpPr>
            <a:spLocks noChangeArrowheads="1"/>
          </p:cNvSpPr>
          <p:nvPr/>
        </p:nvSpPr>
        <p:spPr bwMode="auto">
          <a:xfrm>
            <a:off x="4356100" y="5949950"/>
            <a:ext cx="4294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https://www.w3.org/TR/SVGPrintPrimer12/</a:t>
            </a:r>
          </a:p>
        </p:txBody>
      </p:sp>
      <p:sp>
        <p:nvSpPr>
          <p:cNvPr id="77832" name="Rectangle 6">
            <a:extLst>
              <a:ext uri="{FF2B5EF4-FFF2-40B4-BE49-F238E27FC236}">
                <a16:creationId xmlns:a16="http://schemas.microsoft.com/office/drawing/2014/main" id="{8675202D-B324-4AC5-BF3D-CCDCB0BDAF9B}"/>
              </a:ext>
            </a:extLst>
          </p:cNvPr>
          <p:cNvSpPr>
            <a:spLocks noChangeArrowheads="1"/>
          </p:cNvSpPr>
          <p:nvPr/>
        </p:nvSpPr>
        <p:spPr bwMode="auto">
          <a:xfrm>
            <a:off x="5346700" y="5216525"/>
            <a:ext cx="3302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Char char="•"/>
            </a:pPr>
            <a:r>
              <a:rPr lang="fr-FR" altLang="fr-FR" sz="2000">
                <a:solidFill>
                  <a:srgbClr val="000000"/>
                </a:solidFill>
              </a:rPr>
              <a:t>Pour succéder au FO</a:t>
            </a:r>
          </a:p>
          <a:p>
            <a:pPr lvl="1" eaLnBrk="1" hangingPunct="1">
              <a:spcBef>
                <a:spcPct val="20000"/>
              </a:spcBef>
              <a:buFont typeface="Arial" panose="020B0604020202020204" pitchFamily="34" charset="0"/>
              <a:buChar char="–"/>
            </a:pPr>
            <a:r>
              <a:rPr lang="fr-FR" altLang="fr-FR">
                <a:solidFill>
                  <a:srgbClr val="000000"/>
                </a:solidFill>
              </a:rPr>
              <a:t>SVG Print</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6DB842D-3658-4747-AFD8-B35902BC0A95}"/>
              </a:ext>
            </a:extLst>
          </p:cNvPr>
          <p:cNvSpPr>
            <a:spLocks noGrp="1"/>
          </p:cNvSpPr>
          <p:nvPr>
            <p:ph type="title"/>
          </p:nvPr>
        </p:nvSpPr>
        <p:spPr/>
        <p:txBody>
          <a:bodyPr/>
          <a:lstStyle/>
          <a:p>
            <a:pPr fontAlgn="auto">
              <a:spcAft>
                <a:spcPts val="0"/>
              </a:spcAft>
              <a:defRPr/>
            </a:pPr>
            <a:r>
              <a:rPr lang="fr-FR" dirty="0"/>
              <a:t>Bases de données XML et JSON</a:t>
            </a:r>
            <a:br>
              <a:rPr lang="fr-FR" dirty="0"/>
            </a:br>
            <a:endParaRPr lang="fr-FR" dirty="0"/>
          </a:p>
        </p:txBody>
      </p:sp>
      <p:sp>
        <p:nvSpPr>
          <p:cNvPr id="491525" name="Espace réservé du contenu 6">
            <a:extLst>
              <a:ext uri="{FF2B5EF4-FFF2-40B4-BE49-F238E27FC236}">
                <a16:creationId xmlns:a16="http://schemas.microsoft.com/office/drawing/2014/main" id="{08829C51-D509-4CC0-A732-C36D8B0D7255}"/>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dirty="0"/>
              <a:t>Les </a:t>
            </a:r>
            <a:r>
              <a:rPr lang="fr-FR" altLang="fr-FR" dirty="0" err="1"/>
              <a:t>noSql</a:t>
            </a:r>
            <a:r>
              <a:rPr lang="fr-FR" altLang="fr-FR" dirty="0"/>
              <a:t> XML</a:t>
            </a:r>
          </a:p>
          <a:p>
            <a:endParaRPr lang="fr-FR" altLang="fr-FR" dirty="0"/>
          </a:p>
          <a:p>
            <a:r>
              <a:rPr lang="fr-FR" altLang="fr-FR" dirty="0" err="1"/>
              <a:t>bdd</a:t>
            </a:r>
            <a:r>
              <a:rPr lang="fr-FR" altLang="fr-FR" dirty="0"/>
              <a:t> orienté documents</a:t>
            </a:r>
          </a:p>
          <a:p>
            <a:endParaRPr lang="fr-FR" altLang="fr-FR" dirty="0"/>
          </a:p>
          <a:p>
            <a:r>
              <a:rPr lang="fr-FR" altLang="fr-FR" dirty="0"/>
              <a:t>le type XML dans les SGBDR</a:t>
            </a:r>
          </a:p>
          <a:p>
            <a:endParaRPr lang="fr-FR" altLang="fr-FR" dirty="0"/>
          </a:p>
          <a:p>
            <a:r>
              <a:rPr lang="fr-FR" altLang="fr-FR" dirty="0"/>
              <a:t>requêtage xml et json </a:t>
            </a:r>
            <a:r>
              <a:rPr lang="fr-FR" altLang="fr-FR" dirty="0" err="1"/>
              <a:t>languages</a:t>
            </a:r>
            <a:endParaRPr lang="fr-FR" altLang="fr-FR" dirty="0"/>
          </a:p>
        </p:txBody>
      </p:sp>
      <p:sp>
        <p:nvSpPr>
          <p:cNvPr id="491526" name="Espace réservé du texte 7">
            <a:extLst>
              <a:ext uri="{FF2B5EF4-FFF2-40B4-BE49-F238E27FC236}">
                <a16:creationId xmlns:a16="http://schemas.microsoft.com/office/drawing/2014/main" id="{30A71241-9C17-4A72-A874-DE15D1131C6D}"/>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AutoShape 2">
            <a:extLst>
              <a:ext uri="{FF2B5EF4-FFF2-40B4-BE49-F238E27FC236}">
                <a16:creationId xmlns:a16="http://schemas.microsoft.com/office/drawing/2014/main" id="{79E5E2F1-F761-4CF7-B62A-C855EAC4E5A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Stockage XML</a:t>
            </a:r>
          </a:p>
        </p:txBody>
      </p:sp>
      <p:sp>
        <p:nvSpPr>
          <p:cNvPr id="1288195" name="Rectangle 3">
            <a:extLst>
              <a:ext uri="{FF2B5EF4-FFF2-40B4-BE49-F238E27FC236}">
                <a16:creationId xmlns:a16="http://schemas.microsoft.com/office/drawing/2014/main" id="{467E82FF-3F8E-4F7B-B53E-E7719A5E65AE}"/>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Données structurées</a:t>
            </a:r>
          </a:p>
          <a:p>
            <a:pPr lvl="1" fontAlgn="auto">
              <a:spcAft>
                <a:spcPts val="0"/>
              </a:spcAft>
              <a:defRPr/>
            </a:pPr>
            <a:r>
              <a:rPr lang="fr-FR" dirty="0"/>
              <a:t> documents qui contiennent des informations dont on connaît le contenu et l'emplacement (ex: questionnaire, formulaire)</a:t>
            </a:r>
          </a:p>
          <a:p>
            <a:pPr fontAlgn="auto">
              <a:spcAft>
                <a:spcPts val="0"/>
              </a:spcAft>
              <a:defRPr/>
            </a:pPr>
            <a:r>
              <a:rPr lang="fr-FR" dirty="0"/>
              <a:t>Données semi-structurées</a:t>
            </a:r>
          </a:p>
          <a:p>
            <a:pPr lvl="1" fontAlgn="auto">
              <a:spcAft>
                <a:spcPts val="0"/>
              </a:spcAft>
              <a:defRPr/>
            </a:pPr>
            <a:r>
              <a:rPr lang="fr-FR" dirty="0"/>
              <a:t> documents qui contiennent des informations dont on connaît le contexte, mais pas l'emplacement (disposition non fixe comme factures, bons de commandes…)</a:t>
            </a:r>
          </a:p>
          <a:p>
            <a:pPr fontAlgn="auto">
              <a:spcAft>
                <a:spcPts val="0"/>
              </a:spcAft>
              <a:defRPr/>
            </a:pPr>
            <a:r>
              <a:rPr lang="fr-FR" dirty="0"/>
              <a:t>Stockage des données XML</a:t>
            </a:r>
          </a:p>
          <a:p>
            <a:pPr lvl="1" fontAlgn="auto">
              <a:spcAft>
                <a:spcPts val="0"/>
              </a:spcAft>
              <a:defRPr/>
            </a:pPr>
            <a:r>
              <a:rPr lang="fr-FR" dirty="0"/>
              <a:t> Les données XML sont redondantes donc lourdes à l'état naturel mais faciles à compresser (80% à 99% de compression… ex: </a:t>
            </a:r>
            <a:r>
              <a:rPr lang="fr-FR" dirty="0" err="1"/>
              <a:t>Zlib</a:t>
            </a:r>
            <a:r>
              <a:rPr lang="fr-FR" dirty="0"/>
              <a:t> et SVG)</a:t>
            </a:r>
          </a:p>
          <a:p>
            <a:pPr lvl="1" fontAlgn="auto">
              <a:spcAft>
                <a:spcPts val="0"/>
              </a:spcAft>
              <a:defRPr/>
            </a:pPr>
            <a:r>
              <a:rPr lang="fr-FR" dirty="0"/>
              <a:t> Le stockage de données semi-structurées sous forme de fichier XML nécessite souvent l'éclatement de ces données en plusieurs fichiers d'où un intérêt accru pour la compression qui permet de réunir ses fichiers XML dans un seul zip</a:t>
            </a:r>
          </a:p>
        </p:txBody>
      </p:sp>
      <p:sp>
        <p:nvSpPr>
          <p:cNvPr id="5" name="Rectangle 13">
            <a:extLst>
              <a:ext uri="{FF2B5EF4-FFF2-40B4-BE49-F238E27FC236}">
                <a16:creationId xmlns:a16="http://schemas.microsoft.com/office/drawing/2014/main" id="{1C6A1B75-4B71-44F3-BE58-376F6F171BE7}"/>
              </a:ext>
            </a:extLst>
          </p:cNvPr>
          <p:cNvSpPr>
            <a:spLocks noGrp="1" noChangeArrowheads="1"/>
          </p:cNvSpPr>
          <p:nvPr>
            <p:ph type="sldNum" sz="quarter" idx="12"/>
          </p:nvPr>
        </p:nvSpPr>
        <p:spPr/>
        <p:txBody>
          <a:bodyPr/>
          <a:lstStyle/>
          <a:p>
            <a:pPr>
              <a:defRPr/>
            </a:pPr>
            <a:fld id="{EA6E555F-27A7-4C1C-A9D8-56E56A3E5A42}" type="slidenum">
              <a:rPr lang="fr-FR"/>
              <a:pPr>
                <a:defRPr/>
              </a:pPr>
              <a:t>261</a:t>
            </a:fld>
            <a:endParaRPr lang="fr-F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DC7C3-9138-4FA5-BC22-0EA81B8B07D2}"/>
              </a:ext>
            </a:extLst>
          </p:cNvPr>
          <p:cNvSpPr>
            <a:spLocks noGrp="1"/>
          </p:cNvSpPr>
          <p:nvPr>
            <p:ph type="title"/>
          </p:nvPr>
        </p:nvSpPr>
        <p:spPr>
          <a:xfrm>
            <a:off x="0" y="142852"/>
            <a:ext cx="9144000" cy="785818"/>
          </a:xfrm>
        </p:spPr>
        <p:txBody>
          <a:bodyPr/>
          <a:lstStyle/>
          <a:p>
            <a:pPr fontAlgn="auto">
              <a:spcAft>
                <a:spcPts val="0"/>
              </a:spcAft>
              <a:defRPr/>
            </a:pPr>
            <a:r>
              <a:rPr lang="fr-FR" dirty="0"/>
              <a:t>Base données Orienté document</a:t>
            </a:r>
          </a:p>
        </p:txBody>
      </p:sp>
      <p:sp>
        <p:nvSpPr>
          <p:cNvPr id="3" name="Espace réservé du contenu 2">
            <a:extLst>
              <a:ext uri="{FF2B5EF4-FFF2-40B4-BE49-F238E27FC236}">
                <a16:creationId xmlns:a16="http://schemas.microsoft.com/office/drawing/2014/main" id="{F48B17BC-481B-484D-B4A1-E7B7E9A04593}"/>
              </a:ext>
            </a:extLst>
          </p:cNvPr>
          <p:cNvSpPr>
            <a:spLocks noGrp="1"/>
          </p:cNvSpPr>
          <p:nvPr>
            <p:ph idx="1"/>
          </p:nvPr>
        </p:nvSpPr>
        <p:spPr/>
        <p:txBody>
          <a:bodyPr>
            <a:normAutofit lnSpcReduction="10000"/>
          </a:bodyPr>
          <a:lstStyle/>
          <a:p>
            <a:pPr fontAlgn="auto">
              <a:spcAft>
                <a:spcPts val="0"/>
              </a:spcAft>
              <a:defRPr/>
            </a:pPr>
            <a:r>
              <a:rPr lang="fr-FR" dirty="0"/>
              <a:t>Stockage semi structuré</a:t>
            </a:r>
          </a:p>
          <a:p>
            <a:pPr fontAlgn="auto">
              <a:spcAft>
                <a:spcPts val="0"/>
              </a:spcAft>
              <a:defRPr/>
            </a:pPr>
            <a:r>
              <a:rPr lang="fr-FR" dirty="0"/>
              <a:t>stockage sur fichier </a:t>
            </a:r>
          </a:p>
          <a:p>
            <a:pPr lvl="1" fontAlgn="auto">
              <a:spcAft>
                <a:spcPts val="0"/>
              </a:spcAft>
              <a:defRPr/>
            </a:pPr>
            <a:r>
              <a:rPr lang="fr-FR" dirty="0"/>
              <a:t>Logique </a:t>
            </a:r>
            <a:r>
              <a:rPr lang="fr-FR" dirty="0" err="1"/>
              <a:t>noDB</a:t>
            </a:r>
            <a:endParaRPr lang="fr-FR" b="1" dirty="0"/>
          </a:p>
          <a:p>
            <a:pPr lvl="1" fontAlgn="auto">
              <a:spcAft>
                <a:spcPts val="0"/>
              </a:spcAft>
              <a:defRPr/>
            </a:pPr>
            <a:endParaRPr lang="fr-FR" dirty="0"/>
          </a:p>
          <a:p>
            <a:pPr lvl="2" fontAlgn="auto">
              <a:spcAft>
                <a:spcPts val="0"/>
              </a:spcAft>
              <a:defRPr/>
            </a:pPr>
            <a:r>
              <a:rPr lang="fr-FR" dirty="0" err="1"/>
              <a:t>MongoDB</a:t>
            </a:r>
            <a:r>
              <a:rPr lang="fr-FR" dirty="0"/>
              <a:t> </a:t>
            </a:r>
            <a:r>
              <a:rPr lang="fr-FR" dirty="0">
                <a:sym typeface="Wingdings" pitchFamily="2" charset="2"/>
              </a:rPr>
              <a:t></a:t>
            </a:r>
            <a:r>
              <a:rPr lang="fr-FR" dirty="0" err="1">
                <a:sym typeface="Wingdings" pitchFamily="2" charset="2"/>
              </a:rPr>
              <a:t>json</a:t>
            </a:r>
            <a:endParaRPr lang="fr-FR" dirty="0">
              <a:sym typeface="Wingdings" pitchFamily="2" charset="2"/>
            </a:endParaRPr>
          </a:p>
          <a:p>
            <a:pPr lvl="1" fontAlgn="auto">
              <a:spcAft>
                <a:spcPts val="0"/>
              </a:spcAft>
              <a:defRPr/>
            </a:pPr>
            <a:endParaRPr lang="fr-FR" dirty="0">
              <a:sym typeface="Wingdings" pitchFamily="2" charset="2"/>
            </a:endParaRPr>
          </a:p>
          <a:p>
            <a:pPr lvl="2" fontAlgn="auto">
              <a:spcAft>
                <a:spcPts val="0"/>
              </a:spcAft>
              <a:defRPr/>
            </a:pPr>
            <a:r>
              <a:rPr lang="fr-FR" dirty="0" err="1">
                <a:sym typeface="Wingdings" pitchFamily="2" charset="2"/>
              </a:rPr>
              <a:t>coucheDB</a:t>
            </a:r>
            <a:r>
              <a:rPr lang="fr-FR" dirty="0">
                <a:sym typeface="Wingdings" pitchFamily="2" charset="2"/>
              </a:rPr>
              <a:t></a:t>
            </a:r>
            <a:r>
              <a:rPr lang="fr-FR" dirty="0" err="1">
                <a:sym typeface="Wingdings" pitchFamily="2" charset="2"/>
              </a:rPr>
              <a:t>json</a:t>
            </a:r>
            <a:r>
              <a:rPr lang="fr-FR" dirty="0">
                <a:sym typeface="Wingdings" pitchFamily="2" charset="2"/>
              </a:rPr>
              <a:t> + REST</a:t>
            </a:r>
          </a:p>
          <a:p>
            <a:pPr lvl="1" fontAlgn="auto">
              <a:spcAft>
                <a:spcPts val="0"/>
              </a:spcAft>
              <a:defRPr/>
            </a:pPr>
            <a:endParaRPr lang="fr-FR" dirty="0"/>
          </a:p>
          <a:p>
            <a:pPr lvl="2" fontAlgn="auto">
              <a:spcAft>
                <a:spcPts val="0"/>
              </a:spcAft>
              <a:defRPr/>
            </a:pPr>
            <a:r>
              <a:rPr lang="fr-FR" dirty="0" err="1"/>
              <a:t>rethinkdb</a:t>
            </a:r>
            <a:r>
              <a:rPr lang="fr-FR" dirty="0">
                <a:sym typeface="Wingdings" pitchFamily="2" charset="2"/>
              </a:rPr>
              <a:t></a:t>
            </a:r>
            <a:r>
              <a:rPr lang="fr-FR" dirty="0" err="1">
                <a:sym typeface="Wingdings" pitchFamily="2" charset="2"/>
              </a:rPr>
              <a:t>json</a:t>
            </a:r>
          </a:p>
          <a:p>
            <a:pPr fontAlgn="auto">
              <a:spcAft>
                <a:spcPts val="0"/>
              </a:spcAft>
              <a:defRPr/>
            </a:pPr>
            <a:r>
              <a:rPr lang="fr-FR" dirty="0"/>
              <a:t>Dans les SGBDR en </a:t>
            </a:r>
            <a:r>
              <a:rPr lang="fr-FR" dirty="0" err="1"/>
              <a:t>datatype</a:t>
            </a:r>
            <a:r>
              <a:rPr lang="fr-FR" dirty="0"/>
              <a:t> XML </a:t>
            </a:r>
          </a:p>
          <a:p>
            <a:pPr lvl="1" fontAlgn="auto">
              <a:spcAft>
                <a:spcPts val="0"/>
              </a:spcAft>
              <a:defRPr/>
            </a:pPr>
            <a:r>
              <a:rPr lang="fr-FR" dirty="0"/>
              <a:t>Access SQL des datas</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AutoShape 2050">
            <a:extLst>
              <a:ext uri="{FF2B5EF4-FFF2-40B4-BE49-F238E27FC236}">
                <a16:creationId xmlns:a16="http://schemas.microsoft.com/office/drawing/2014/main" id="{6DF5F2C9-8DFF-45D4-AD57-1D5C87A1F78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SGBD &amp; XML</a:t>
            </a:r>
          </a:p>
        </p:txBody>
      </p:sp>
      <p:sp>
        <p:nvSpPr>
          <p:cNvPr id="497669" name="Rectangle 2051">
            <a:extLst>
              <a:ext uri="{FF2B5EF4-FFF2-40B4-BE49-F238E27FC236}">
                <a16:creationId xmlns:a16="http://schemas.microsoft.com/office/drawing/2014/main" id="{4343021D-1EC0-4F71-A0C4-324C34DCD01D}"/>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Tous les grands SGBDR intègrent des modules XML</a:t>
            </a:r>
          </a:p>
          <a:p>
            <a:pPr lvl="1"/>
            <a:r>
              <a:rPr lang="fr-FR" altLang="fr-FR"/>
              <a:t> Oracle</a:t>
            </a:r>
          </a:p>
          <a:p>
            <a:pPr lvl="1"/>
            <a:r>
              <a:rPr lang="fr-FR" altLang="fr-FR"/>
              <a:t> SQLServer</a:t>
            </a:r>
          </a:p>
          <a:p>
            <a:pPr lvl="1"/>
            <a:r>
              <a:rPr lang="fr-FR" altLang="fr-FR"/>
              <a:t> Même MySQL depuis sa dernière version</a:t>
            </a:r>
          </a:p>
          <a:p>
            <a:pPr lvl="1"/>
            <a:endParaRPr lang="fr-FR" altLang="fr-FR"/>
          </a:p>
          <a:p>
            <a:r>
              <a:rPr lang="fr-FR" altLang="fr-FR"/>
              <a:t>Pourquoi ?</a:t>
            </a:r>
          </a:p>
          <a:p>
            <a:pPr lvl="1"/>
            <a:r>
              <a:rPr lang="fr-FR" altLang="fr-FR"/>
              <a:t> Principalement car l'interopérabilité n'est plus envisageable sans XML</a:t>
            </a:r>
          </a:p>
        </p:txBody>
      </p:sp>
      <p:sp>
        <p:nvSpPr>
          <p:cNvPr id="5" name="Rectangle 13">
            <a:extLst>
              <a:ext uri="{FF2B5EF4-FFF2-40B4-BE49-F238E27FC236}">
                <a16:creationId xmlns:a16="http://schemas.microsoft.com/office/drawing/2014/main" id="{06704A6B-3867-496A-96FF-76C0D9F42061}"/>
              </a:ext>
            </a:extLst>
          </p:cNvPr>
          <p:cNvSpPr>
            <a:spLocks noGrp="1" noChangeArrowheads="1"/>
          </p:cNvSpPr>
          <p:nvPr>
            <p:ph type="sldNum" sz="quarter" idx="12"/>
          </p:nvPr>
        </p:nvSpPr>
        <p:spPr/>
        <p:txBody>
          <a:bodyPr/>
          <a:lstStyle/>
          <a:p>
            <a:pPr>
              <a:defRPr/>
            </a:pPr>
            <a:fld id="{49D2129D-4023-4A1D-8E67-FFD56B180D81}" type="slidenum">
              <a:rPr lang="fr-FR"/>
              <a:pPr>
                <a:defRPr/>
              </a:pPr>
              <a:t>263</a:t>
            </a:fld>
            <a:endParaRPr lang="fr-F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AutoShape 2">
            <a:extLst>
              <a:ext uri="{FF2B5EF4-FFF2-40B4-BE49-F238E27FC236}">
                <a16:creationId xmlns:a16="http://schemas.microsoft.com/office/drawing/2014/main" id="{88B1F098-F7C8-4F5A-9463-EFE66B4D164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SGBD &amp; XML</a:t>
            </a:r>
          </a:p>
        </p:txBody>
      </p:sp>
      <p:sp>
        <p:nvSpPr>
          <p:cNvPr id="2164739" name="Rectangle 3">
            <a:extLst>
              <a:ext uri="{FF2B5EF4-FFF2-40B4-BE49-F238E27FC236}">
                <a16:creationId xmlns:a16="http://schemas.microsoft.com/office/drawing/2014/main" id="{9E5CC1F4-4CAD-40FF-BF74-EF23FC65DA6A}"/>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SGBD natifs XML</a:t>
            </a:r>
          </a:p>
          <a:p>
            <a:pPr lvl="1" fontAlgn="auto">
              <a:spcAft>
                <a:spcPts val="0"/>
              </a:spcAft>
              <a:defRPr/>
            </a:pPr>
            <a:r>
              <a:rPr lang="fr-FR" dirty="0"/>
              <a:t> Systèmes de bases de données qui exploitent des données XML de manière native (lecture, extraction, modification, stockage…)</a:t>
            </a:r>
          </a:p>
          <a:p>
            <a:pPr lvl="1" fontAlgn="auto">
              <a:spcAft>
                <a:spcPts val="0"/>
              </a:spcAft>
              <a:defRPr/>
            </a:pPr>
            <a:r>
              <a:rPr lang="fr-FR" dirty="0"/>
              <a:t> Les avantages des SGBD natifs XML :</a:t>
            </a:r>
          </a:p>
          <a:p>
            <a:pPr lvl="2" fontAlgn="auto">
              <a:spcAft>
                <a:spcPts val="0"/>
              </a:spcAft>
              <a:defRPr/>
            </a:pPr>
            <a:r>
              <a:rPr lang="fr-FR" dirty="0"/>
              <a:t> avantageux pour traiter et intégrer de grandes quantités de données non-structurées</a:t>
            </a:r>
          </a:p>
          <a:p>
            <a:pPr lvl="2" fontAlgn="auto">
              <a:spcAft>
                <a:spcPts val="0"/>
              </a:spcAft>
              <a:defRPr/>
            </a:pPr>
            <a:r>
              <a:rPr lang="fr-FR" dirty="0"/>
              <a:t> L'utilisation d'un standard ouvert pour le stockage des données place le SGBD idéalement au centre des transactions de l'entreprise (interne : facilite l'exploitation des données, externe : facilite l'échange avec les tiers)</a:t>
            </a:r>
          </a:p>
          <a:p>
            <a:pPr lvl="2" fontAlgn="auto">
              <a:spcAft>
                <a:spcPts val="0"/>
              </a:spcAft>
              <a:defRPr/>
            </a:pPr>
            <a:r>
              <a:rPr lang="fr-FR" dirty="0"/>
              <a:t> Stockage de structures XML à la volée possible (intéressant dans un environnement fortement dominé par des échanges XML)</a:t>
            </a:r>
          </a:p>
          <a:p>
            <a:pPr lvl="1" fontAlgn="auto">
              <a:spcAft>
                <a:spcPts val="0"/>
              </a:spcAft>
              <a:defRPr/>
            </a:pPr>
            <a:r>
              <a:rPr lang="fr-FR" dirty="0"/>
              <a:t> Les inconvénients des SGBD natifs XML :</a:t>
            </a:r>
          </a:p>
          <a:p>
            <a:pPr lvl="2" fontAlgn="auto">
              <a:spcAft>
                <a:spcPts val="0"/>
              </a:spcAft>
              <a:defRPr/>
            </a:pPr>
            <a:r>
              <a:rPr lang="fr-FR" dirty="0"/>
              <a:t> Toujours plus lent que ses concurrents binaires (preuve les fichiers XML sont souvent générés à partir de bases de données relationnelles classiques)</a:t>
            </a:r>
          </a:p>
          <a:p>
            <a:pPr lvl="1" fontAlgn="auto">
              <a:spcAft>
                <a:spcPts val="0"/>
              </a:spcAft>
              <a:defRPr/>
            </a:pPr>
            <a:r>
              <a:rPr lang="fr-FR" dirty="0"/>
              <a:t> Conclusion :</a:t>
            </a:r>
          </a:p>
          <a:p>
            <a:pPr lvl="2" fontAlgn="auto">
              <a:spcAft>
                <a:spcPts val="0"/>
              </a:spcAft>
              <a:defRPr/>
            </a:pPr>
            <a:r>
              <a:rPr lang="fr-FR" dirty="0"/>
              <a:t> Elles sont intéressantes pour servir de cache ou de passerelle entre applications</a:t>
            </a:r>
          </a:p>
        </p:txBody>
      </p:sp>
      <p:sp>
        <p:nvSpPr>
          <p:cNvPr id="5" name="Rectangle 13">
            <a:extLst>
              <a:ext uri="{FF2B5EF4-FFF2-40B4-BE49-F238E27FC236}">
                <a16:creationId xmlns:a16="http://schemas.microsoft.com/office/drawing/2014/main" id="{190D973B-BDB0-4099-B9B4-F1CCDE89D4EF}"/>
              </a:ext>
            </a:extLst>
          </p:cNvPr>
          <p:cNvSpPr>
            <a:spLocks noGrp="1" noChangeArrowheads="1"/>
          </p:cNvSpPr>
          <p:nvPr>
            <p:ph type="sldNum" sz="quarter" idx="12"/>
          </p:nvPr>
        </p:nvSpPr>
        <p:spPr/>
        <p:txBody>
          <a:bodyPr/>
          <a:lstStyle/>
          <a:p>
            <a:pPr>
              <a:defRPr/>
            </a:pPr>
            <a:fld id="{5184CCDC-6D9F-4A55-A625-401656C662D4}" type="slidenum">
              <a:rPr lang="fr-FR"/>
              <a:pPr>
                <a:defRPr/>
              </a:pPr>
              <a:t>264</a:t>
            </a:fld>
            <a:endParaRPr lang="fr-F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AutoShape 2">
            <a:extLst>
              <a:ext uri="{FF2B5EF4-FFF2-40B4-BE49-F238E27FC236}">
                <a16:creationId xmlns:a16="http://schemas.microsoft.com/office/drawing/2014/main" id="{F7FB126B-6B1B-40B0-AE99-135595D96C3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SGBD &amp; XML</a:t>
            </a:r>
          </a:p>
        </p:txBody>
      </p:sp>
      <p:sp>
        <p:nvSpPr>
          <p:cNvPr id="2168835" name="Rectangle 3">
            <a:extLst>
              <a:ext uri="{FF2B5EF4-FFF2-40B4-BE49-F238E27FC236}">
                <a16:creationId xmlns:a16="http://schemas.microsoft.com/office/drawing/2014/main" id="{4BE27F14-5276-4F5A-AC86-09C49CC6A34D}"/>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Apache </a:t>
            </a:r>
            <a:r>
              <a:rPr lang="fr-FR" dirty="0" err="1"/>
              <a:t>Xindice</a:t>
            </a:r>
            <a:endParaRPr lang="fr-FR" dirty="0"/>
          </a:p>
          <a:p>
            <a:pPr lvl="1" fontAlgn="auto">
              <a:spcAft>
                <a:spcPts val="0"/>
              </a:spcAft>
              <a:defRPr/>
            </a:pPr>
            <a:r>
              <a:rPr lang="fr-FR" dirty="0"/>
              <a:t> Est un SGBD natif XML dérivé de </a:t>
            </a:r>
            <a:r>
              <a:rPr lang="fr-FR" dirty="0" err="1"/>
              <a:t>dbXML</a:t>
            </a:r>
            <a:r>
              <a:rPr lang="fr-FR" dirty="0"/>
              <a:t> </a:t>
            </a:r>
            <a:r>
              <a:rPr lang="fr-FR" dirty="0" err="1"/>
              <a:t>core</a:t>
            </a:r>
            <a:endParaRPr lang="fr-FR" dirty="0"/>
          </a:p>
          <a:p>
            <a:pPr lvl="1" fontAlgn="auto">
              <a:spcAft>
                <a:spcPts val="0"/>
              </a:spcAft>
              <a:defRPr/>
            </a:pPr>
            <a:r>
              <a:rPr lang="fr-FR" dirty="0"/>
              <a:t> Il permet l'exploration XPath et implémente nativement des mécanismes d'appel RPC</a:t>
            </a:r>
          </a:p>
          <a:p>
            <a:pPr lvl="1" fontAlgn="auto">
              <a:spcAft>
                <a:spcPts val="0"/>
              </a:spcAft>
              <a:defRPr/>
            </a:pPr>
            <a:r>
              <a:rPr lang="fr-FR" dirty="0"/>
              <a:t> Des API </a:t>
            </a:r>
            <a:r>
              <a:rPr lang="fr-FR" dirty="0" err="1"/>
              <a:t>Xindices</a:t>
            </a:r>
            <a:r>
              <a:rPr lang="fr-FR" dirty="0"/>
              <a:t> ont été développées pour de nombreux modules</a:t>
            </a:r>
          </a:p>
          <a:p>
            <a:pPr lvl="1" fontAlgn="auto">
              <a:spcAft>
                <a:spcPts val="0"/>
              </a:spcAft>
              <a:defRPr/>
            </a:pPr>
            <a:endParaRPr lang="fr-FR" dirty="0"/>
          </a:p>
          <a:p>
            <a:pPr fontAlgn="auto">
              <a:spcAft>
                <a:spcPts val="0"/>
              </a:spcAft>
              <a:defRPr/>
            </a:pPr>
            <a:r>
              <a:rPr lang="fr-FR" dirty="0"/>
              <a:t>XML </a:t>
            </a:r>
            <a:r>
              <a:rPr lang="fr-FR" dirty="0" err="1"/>
              <a:t>Tamino</a:t>
            </a:r>
            <a:r>
              <a:rPr lang="fr-FR" dirty="0"/>
              <a:t> de Software AG</a:t>
            </a:r>
          </a:p>
          <a:p>
            <a:pPr lvl="1" fontAlgn="auto">
              <a:spcAft>
                <a:spcPts val="0"/>
              </a:spcAft>
              <a:defRPr/>
            </a:pPr>
            <a:r>
              <a:rPr lang="fr-FR" dirty="0"/>
              <a:t> Est un SGBD natif XML initialement orienté e-commerce</a:t>
            </a:r>
          </a:p>
          <a:p>
            <a:pPr lvl="1" fontAlgn="auto">
              <a:spcAft>
                <a:spcPts val="0"/>
              </a:spcAft>
              <a:defRPr/>
            </a:pPr>
            <a:r>
              <a:rPr lang="fr-FR" dirty="0"/>
              <a:t> Son extension X-Bridge permet l'échange automatique de données entre applications XML</a:t>
            </a:r>
          </a:p>
          <a:p>
            <a:pPr lvl="1" fontAlgn="auto">
              <a:spcAft>
                <a:spcPts val="0"/>
              </a:spcAft>
              <a:defRPr/>
            </a:pPr>
            <a:r>
              <a:rPr lang="fr-FR" dirty="0"/>
              <a:t> Ses dernière innovations s'orientent clairement vers le Web 2.0 avec Rails </a:t>
            </a:r>
            <a:r>
              <a:rPr lang="fr-FR" dirty="0" err="1"/>
              <a:t>Tamino</a:t>
            </a:r>
            <a:r>
              <a:rPr lang="fr-FR" dirty="0"/>
              <a:t> pour </a:t>
            </a:r>
            <a:r>
              <a:rPr lang="fr-FR" dirty="0" err="1"/>
              <a:t>RoR</a:t>
            </a:r>
            <a:endParaRPr lang="fr-FR" dirty="0"/>
          </a:p>
        </p:txBody>
      </p:sp>
      <p:sp>
        <p:nvSpPr>
          <p:cNvPr id="5" name="Rectangle 13">
            <a:extLst>
              <a:ext uri="{FF2B5EF4-FFF2-40B4-BE49-F238E27FC236}">
                <a16:creationId xmlns:a16="http://schemas.microsoft.com/office/drawing/2014/main" id="{51C2A346-81C3-461A-9E77-0335DB2CC866}"/>
              </a:ext>
            </a:extLst>
          </p:cNvPr>
          <p:cNvSpPr>
            <a:spLocks noGrp="1" noChangeArrowheads="1"/>
          </p:cNvSpPr>
          <p:nvPr>
            <p:ph type="sldNum" sz="quarter" idx="12"/>
          </p:nvPr>
        </p:nvSpPr>
        <p:spPr/>
        <p:txBody>
          <a:bodyPr/>
          <a:lstStyle/>
          <a:p>
            <a:pPr>
              <a:defRPr/>
            </a:pPr>
            <a:fld id="{A5B5FF72-AFCC-4EA0-A374-3CEE7C9F82DC}" type="slidenum">
              <a:rPr lang="fr-FR"/>
              <a:pPr>
                <a:defRPr/>
              </a:pPr>
              <a:t>265</a:t>
            </a:fld>
            <a:endParaRPr lang="fr-F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A178-9D6B-4616-B473-D707E740A867}"/>
              </a:ext>
            </a:extLst>
          </p:cNvPr>
          <p:cNvSpPr>
            <a:spLocks noGrp="1"/>
          </p:cNvSpPr>
          <p:nvPr>
            <p:ph type="title"/>
          </p:nvPr>
        </p:nvSpPr>
        <p:spPr>
          <a:xfrm>
            <a:off x="0" y="142852"/>
            <a:ext cx="9144000" cy="785818"/>
          </a:xfrm>
        </p:spPr>
        <p:txBody>
          <a:bodyPr/>
          <a:lstStyle/>
          <a:p>
            <a:pPr fontAlgn="auto">
              <a:spcAft>
                <a:spcPts val="0"/>
              </a:spcAft>
              <a:defRPr/>
            </a:pPr>
            <a:r>
              <a:rPr lang="fr-FR" dirty="0"/>
              <a:t>Langages de requêtes pour XML</a:t>
            </a:r>
          </a:p>
        </p:txBody>
      </p:sp>
      <p:sp>
        <p:nvSpPr>
          <p:cNvPr id="3" name="Espace réservé du contenu 2">
            <a:extLst>
              <a:ext uri="{FF2B5EF4-FFF2-40B4-BE49-F238E27FC236}">
                <a16:creationId xmlns:a16="http://schemas.microsoft.com/office/drawing/2014/main" id="{A8BF0AE2-155F-4279-880F-CBDAB1F3528C}"/>
              </a:ext>
            </a:extLst>
          </p:cNvPr>
          <p:cNvSpPr>
            <a:spLocks noGrp="1"/>
          </p:cNvSpPr>
          <p:nvPr>
            <p:ph idx="1"/>
          </p:nvPr>
        </p:nvSpPr>
        <p:spPr/>
        <p:txBody>
          <a:bodyPr>
            <a:normAutofit lnSpcReduction="10000"/>
          </a:bodyPr>
          <a:lstStyle/>
          <a:p>
            <a:pPr fontAlgn="auto">
              <a:spcAft>
                <a:spcPts val="0"/>
              </a:spcAft>
              <a:defRPr/>
            </a:pPr>
            <a:r>
              <a:rPr lang="fr-FR" dirty="0"/>
              <a:t>Langages de requêtes pour XML : </a:t>
            </a:r>
          </a:p>
          <a:p>
            <a:pPr lvl="1" fontAlgn="auto">
              <a:spcAft>
                <a:spcPts val="0"/>
              </a:spcAft>
              <a:defRPr/>
            </a:pPr>
            <a:endParaRPr lang="fr-FR" dirty="0"/>
          </a:p>
          <a:p>
            <a:pPr lvl="1" fontAlgn="auto">
              <a:spcAft>
                <a:spcPts val="0"/>
              </a:spcAft>
              <a:defRPr/>
            </a:pPr>
            <a:r>
              <a:rPr lang="fr-FR" dirty="0"/>
              <a:t>SQL/XML</a:t>
            </a:r>
          </a:p>
          <a:p>
            <a:pPr lvl="3" fontAlgn="auto">
              <a:spcAft>
                <a:spcPts val="0"/>
              </a:spcAft>
              <a:defRPr/>
            </a:pPr>
            <a:r>
              <a:rPr lang="fr-FR" dirty="0"/>
              <a:t>dans les SGBDR compatible</a:t>
            </a:r>
          </a:p>
          <a:p>
            <a:pPr lvl="1" fontAlgn="auto">
              <a:spcAft>
                <a:spcPts val="0"/>
              </a:spcAft>
              <a:defRPr/>
            </a:pPr>
            <a:endParaRPr lang="fr-FR" dirty="0"/>
          </a:p>
          <a:p>
            <a:pPr lvl="1" fontAlgn="auto">
              <a:spcAft>
                <a:spcPts val="0"/>
              </a:spcAft>
              <a:defRPr/>
            </a:pPr>
            <a:r>
              <a:rPr lang="fr-FR" b="1" dirty="0" err="1"/>
              <a:t>Xpath</a:t>
            </a:r>
            <a:endParaRPr lang="fr-FR" b="1" dirty="0"/>
          </a:p>
          <a:p>
            <a:pPr lvl="3" fontAlgn="auto">
              <a:spcAft>
                <a:spcPts val="0"/>
              </a:spcAft>
              <a:defRPr/>
            </a:pPr>
            <a:r>
              <a:rPr lang="fr-FR" dirty="0">
                <a:cs typeface="Courier New" pitchFamily="49" charset="0"/>
              </a:rPr>
              <a:t>exploration et extraction des nœuds XML</a:t>
            </a:r>
            <a:endParaRPr lang="fr-FR" dirty="0"/>
          </a:p>
          <a:p>
            <a:pPr lvl="1" fontAlgn="auto">
              <a:spcAft>
                <a:spcPts val="0"/>
              </a:spcAft>
              <a:defRPr/>
            </a:pPr>
            <a:r>
              <a:rPr lang="fr-FR" dirty="0" err="1"/>
              <a:t>Xquery</a:t>
            </a:r>
            <a:endParaRPr lang="fr-FR" dirty="0"/>
          </a:p>
          <a:p>
            <a:pPr lvl="3" fontAlgn="auto">
              <a:spcAft>
                <a:spcPts val="0"/>
              </a:spcAft>
              <a:defRPr/>
            </a:pPr>
            <a:r>
              <a:rPr lang="fr-FR" dirty="0"/>
              <a:t>s'appuie sur </a:t>
            </a:r>
            <a:r>
              <a:rPr lang="fr-FR" dirty="0" err="1"/>
              <a:t>Xpath</a:t>
            </a:r>
            <a:endParaRPr lang="fr-FR" dirty="0"/>
          </a:p>
          <a:p>
            <a:pPr lvl="1" fontAlgn="auto">
              <a:spcAft>
                <a:spcPts val="0"/>
              </a:spcAft>
              <a:defRPr/>
            </a:pPr>
            <a:r>
              <a:rPr lang="fr-FR" dirty="0" err="1"/>
              <a:t>Xupdate</a:t>
            </a:r>
            <a:endParaRPr lang="fr-FR" dirty="0"/>
          </a:p>
          <a:p>
            <a:pPr lvl="3" fontAlgn="auto">
              <a:spcAft>
                <a:spcPts val="0"/>
              </a:spcAft>
              <a:defRPr/>
            </a:pPr>
            <a:r>
              <a:rPr lang="fr-FR" dirty="0"/>
              <a:t>langage de modification de fichiers </a:t>
            </a:r>
            <a:r>
              <a:rPr lang="fr-FR" dirty="0" err="1"/>
              <a:t>xsml</a:t>
            </a:r>
            <a:endParaRPr lang="fr-FR" dirty="0"/>
          </a:p>
          <a:p>
            <a:pPr lvl="3" fontAlgn="auto">
              <a:spcAft>
                <a:spcPts val="0"/>
              </a:spcAft>
              <a:defRPr/>
            </a:pPr>
            <a:r>
              <a:rPr lang="fr-FR" dirty="0"/>
              <a:t>s'appuie sur </a:t>
            </a:r>
            <a:r>
              <a:rPr lang="fr-FR" dirty="0" err="1"/>
              <a:t>xpath</a:t>
            </a:r>
            <a:endParaRPr lang="fr-FR"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D41DC3-DFAD-4043-9CF9-A2B1CCA8FBB0}"/>
              </a:ext>
            </a:extLst>
          </p:cNvPr>
          <p:cNvSpPr>
            <a:spLocks noGrp="1"/>
          </p:cNvSpPr>
          <p:nvPr>
            <p:ph type="title"/>
          </p:nvPr>
        </p:nvSpPr>
        <p:spPr>
          <a:xfrm>
            <a:off x="0" y="142852"/>
            <a:ext cx="9144000" cy="785818"/>
          </a:xfrm>
        </p:spPr>
        <p:txBody>
          <a:bodyPr/>
          <a:lstStyle/>
          <a:p>
            <a:pPr fontAlgn="auto">
              <a:spcAft>
                <a:spcPts val="0"/>
              </a:spcAft>
              <a:defRPr/>
            </a:pPr>
            <a:r>
              <a:rPr lang="fr-FR" dirty="0"/>
              <a:t>Langages de requêtes pour JSON</a:t>
            </a:r>
          </a:p>
        </p:txBody>
      </p:sp>
      <p:sp>
        <p:nvSpPr>
          <p:cNvPr id="3" name="Espace réservé du contenu 2">
            <a:extLst>
              <a:ext uri="{FF2B5EF4-FFF2-40B4-BE49-F238E27FC236}">
                <a16:creationId xmlns:a16="http://schemas.microsoft.com/office/drawing/2014/main" id="{EA795DA2-9CA3-48C4-89C9-FC2173F63803}"/>
              </a:ext>
            </a:extLst>
          </p:cNvPr>
          <p:cNvSpPr>
            <a:spLocks noGrp="1"/>
          </p:cNvSpPr>
          <p:nvPr>
            <p:ph idx="1"/>
          </p:nvPr>
        </p:nvSpPr>
        <p:spPr/>
        <p:txBody>
          <a:bodyPr>
            <a:normAutofit fontScale="77500" lnSpcReduction="20000"/>
          </a:bodyPr>
          <a:lstStyle/>
          <a:p>
            <a:pPr fontAlgn="auto">
              <a:spcAft>
                <a:spcPts val="0"/>
              </a:spcAft>
              <a:defRPr/>
            </a:pPr>
            <a:r>
              <a:rPr lang="fr-FR" dirty="0"/>
              <a:t>Langages de requêtes pour JSON : </a:t>
            </a:r>
          </a:p>
          <a:p>
            <a:pPr lvl="1" fontAlgn="auto">
              <a:spcAft>
                <a:spcPts val="0"/>
              </a:spcAft>
              <a:defRPr/>
            </a:pPr>
            <a:endParaRPr lang="fr-FR" dirty="0"/>
          </a:p>
          <a:p>
            <a:pPr lvl="1" fontAlgn="auto">
              <a:spcAft>
                <a:spcPts val="0"/>
              </a:spcAft>
              <a:defRPr/>
            </a:pPr>
            <a:r>
              <a:rPr lang="fr-FR" dirty="0" err="1"/>
              <a:t>JSONiq</a:t>
            </a:r>
            <a:r>
              <a:rPr lang="fr-FR" dirty="0"/>
              <a:t> (</a:t>
            </a:r>
            <a:r>
              <a:rPr lang="fr-FR" dirty="0" err="1"/>
              <a:t>xquery</a:t>
            </a:r>
            <a:r>
              <a:rPr lang="fr-FR" dirty="0"/>
              <a:t> </a:t>
            </a:r>
            <a:r>
              <a:rPr lang="fr-FR" dirty="0" err="1"/>
              <a:t>like</a:t>
            </a:r>
            <a:r>
              <a:rPr lang="fr-FR" dirty="0"/>
              <a:t>), </a:t>
            </a:r>
          </a:p>
          <a:p>
            <a:pPr lvl="3" fontAlgn="auto">
              <a:spcAft>
                <a:spcPts val="0"/>
              </a:spcAft>
              <a:buFont typeface="Arial" panose="020B0604020202020204" pitchFamily="34" charset="0"/>
              <a:buNone/>
              <a:defRPr/>
            </a:pPr>
            <a:r>
              <a:rPr lang="en-US" dirty="0"/>
              <a:t>let $stats := collection("stats")</a:t>
            </a:r>
          </a:p>
          <a:p>
            <a:pPr lvl="3" fontAlgn="auto">
              <a:spcAft>
                <a:spcPts val="0"/>
              </a:spcAft>
              <a:buFont typeface="Arial" panose="020B0604020202020204" pitchFamily="34" charset="0"/>
              <a:buNone/>
              <a:defRPr/>
            </a:pPr>
            <a:r>
              <a:rPr lang="en-US" dirty="0"/>
              <a:t>for $access in $stats</a:t>
            </a:r>
          </a:p>
          <a:p>
            <a:pPr lvl="3" fontAlgn="auto">
              <a:spcAft>
                <a:spcPts val="0"/>
              </a:spcAft>
              <a:buFont typeface="Arial" panose="020B0604020202020204" pitchFamily="34" charset="0"/>
              <a:buNone/>
              <a:defRPr/>
            </a:pPr>
            <a:r>
              <a:rPr lang="en-US" dirty="0"/>
              <a:t>group by $</a:t>
            </a:r>
            <a:r>
              <a:rPr lang="en-US" dirty="0" err="1"/>
              <a:t>url</a:t>
            </a:r>
            <a:r>
              <a:rPr lang="en-US" dirty="0"/>
              <a:t> := $access.url</a:t>
            </a:r>
          </a:p>
          <a:p>
            <a:pPr lvl="3" fontAlgn="auto">
              <a:spcAft>
                <a:spcPts val="0"/>
              </a:spcAft>
              <a:buFont typeface="Arial" panose="020B0604020202020204" pitchFamily="34" charset="0"/>
              <a:buNone/>
              <a:defRPr/>
            </a:pPr>
            <a:r>
              <a:rPr lang="en-US" dirty="0"/>
              <a:t>return </a:t>
            </a:r>
          </a:p>
          <a:p>
            <a:pPr lvl="3" fontAlgn="auto">
              <a:spcAft>
                <a:spcPts val="0"/>
              </a:spcAft>
              <a:buFont typeface="Arial" panose="020B0604020202020204" pitchFamily="34" charset="0"/>
              <a:buNone/>
              <a:defRPr/>
            </a:pPr>
            <a:r>
              <a:rPr lang="en-US" dirty="0"/>
              <a:t>{</a:t>
            </a:r>
          </a:p>
          <a:p>
            <a:pPr lvl="3" fontAlgn="auto">
              <a:spcAft>
                <a:spcPts val="0"/>
              </a:spcAft>
              <a:buFont typeface="Arial" panose="020B0604020202020204" pitchFamily="34" charset="0"/>
              <a:buNone/>
              <a:defRPr/>
            </a:pPr>
            <a:r>
              <a:rPr lang="en-US" dirty="0"/>
              <a:t>   "</a:t>
            </a:r>
            <a:r>
              <a:rPr lang="en-US" dirty="0" err="1"/>
              <a:t>url</a:t>
            </a:r>
            <a:r>
              <a:rPr lang="en-US" dirty="0"/>
              <a:t>": $</a:t>
            </a:r>
            <a:r>
              <a:rPr lang="en-US" dirty="0" err="1"/>
              <a:t>url</a:t>
            </a:r>
            <a:r>
              <a:rPr lang="en-US" dirty="0"/>
              <a:t>,</a:t>
            </a:r>
          </a:p>
          <a:p>
            <a:pPr lvl="3" fontAlgn="auto">
              <a:spcAft>
                <a:spcPts val="0"/>
              </a:spcAft>
              <a:buFont typeface="Arial" panose="020B0604020202020204" pitchFamily="34" charset="0"/>
              <a:buNone/>
              <a:defRPr/>
            </a:pPr>
            <a:r>
              <a:rPr lang="en-US" dirty="0"/>
              <a:t>    "</a:t>
            </a:r>
            <a:r>
              <a:rPr lang="en-US" dirty="0" err="1"/>
              <a:t>avg</a:t>
            </a:r>
            <a:r>
              <a:rPr lang="en-US" dirty="0"/>
              <a:t>": </a:t>
            </a:r>
            <a:r>
              <a:rPr lang="en-US" dirty="0" err="1"/>
              <a:t>avg</a:t>
            </a:r>
            <a:r>
              <a:rPr lang="en-US" dirty="0"/>
              <a:t>($</a:t>
            </a:r>
            <a:r>
              <a:rPr lang="en-US" dirty="0" err="1"/>
              <a:t>access.response_time</a:t>
            </a:r>
            <a:r>
              <a:rPr lang="en-US" dirty="0"/>
              <a:t>),</a:t>
            </a:r>
          </a:p>
          <a:p>
            <a:pPr lvl="3" fontAlgn="auto">
              <a:spcAft>
                <a:spcPts val="0"/>
              </a:spcAft>
              <a:buFont typeface="Arial" panose="020B0604020202020204" pitchFamily="34" charset="0"/>
              <a:buNone/>
              <a:defRPr/>
            </a:pPr>
            <a:r>
              <a:rPr lang="en-US" dirty="0"/>
              <a:t>     "hits": count($access)</a:t>
            </a:r>
          </a:p>
          <a:p>
            <a:pPr lvl="3" fontAlgn="auto">
              <a:spcAft>
                <a:spcPts val="0"/>
              </a:spcAft>
              <a:buFont typeface="Arial" panose="020B0604020202020204" pitchFamily="34" charset="0"/>
              <a:buNone/>
              <a:defRPr/>
            </a:pPr>
            <a:r>
              <a:rPr lang="en-US" dirty="0"/>
              <a:t>}</a:t>
            </a:r>
          </a:p>
          <a:p>
            <a:pPr lvl="1" fontAlgn="auto">
              <a:spcAft>
                <a:spcPts val="0"/>
              </a:spcAft>
              <a:buFont typeface="Arial" panose="020B0604020202020204" pitchFamily="34" charset="0"/>
              <a:buNone/>
              <a:defRPr/>
            </a:pPr>
            <a:endParaRPr lang="fr-FR" dirty="0"/>
          </a:p>
          <a:p>
            <a:pPr lvl="1" fontAlgn="auto">
              <a:spcAft>
                <a:spcPts val="0"/>
              </a:spcAft>
              <a:defRPr/>
            </a:pPr>
            <a:r>
              <a:rPr lang="fr-FR" dirty="0" err="1"/>
              <a:t>JsonPath</a:t>
            </a:r>
            <a:r>
              <a:rPr lang="fr-FR" dirty="0"/>
              <a:t>, </a:t>
            </a:r>
          </a:p>
          <a:p>
            <a:pPr lvl="1" fontAlgn="auto">
              <a:spcAft>
                <a:spcPts val="0"/>
              </a:spcAft>
              <a:buFont typeface="Arial" panose="020B0604020202020204" pitchFamily="34" charset="0"/>
              <a:buNone/>
              <a:defRPr/>
            </a:pPr>
            <a:r>
              <a:rPr lang="fr-FR" dirty="0"/>
              <a:t>		  $.</a:t>
            </a:r>
            <a:r>
              <a:rPr lang="fr-FR" dirty="0" err="1"/>
              <a:t>phoneNumbers</a:t>
            </a:r>
            <a:r>
              <a:rPr lang="fr-FR" dirty="0"/>
              <a:t>[:1].type</a:t>
            </a:r>
          </a:p>
          <a:p>
            <a:pPr lvl="1" fontAlgn="auto">
              <a:spcAft>
                <a:spcPts val="0"/>
              </a:spcAft>
              <a:defRPr/>
            </a:pPr>
            <a:r>
              <a:rPr lang="fr-FR" dirty="0" err="1"/>
              <a:t>Json</a:t>
            </a:r>
            <a:r>
              <a:rPr lang="fr-FR" dirty="0"/>
              <a:t> </a:t>
            </a:r>
            <a:r>
              <a:rPr lang="fr-FR" dirty="0" err="1"/>
              <a:t>Query</a:t>
            </a:r>
            <a:r>
              <a:rPr lang="fr-FR" dirty="0"/>
              <a:t>, </a:t>
            </a:r>
          </a:p>
          <a:p>
            <a:pPr lvl="1" fontAlgn="auto">
              <a:spcAft>
                <a:spcPts val="0"/>
              </a:spcAft>
              <a:buFont typeface="Arial" panose="020B0604020202020204" pitchFamily="34" charset="0"/>
              <a:buNone/>
              <a:defRPr/>
            </a:pPr>
            <a:r>
              <a:rPr lang="fr-FR" dirty="0"/>
              <a:t>			$.</a:t>
            </a:r>
            <a:r>
              <a:rPr lang="fr-FR" dirty="0" err="1"/>
              <a:t>array</a:t>
            </a:r>
            <a:r>
              <a:rPr lang="fr-FR" dirty="0"/>
              <a:t>[?(@.</a:t>
            </a:r>
            <a:r>
              <a:rPr lang="fr-FR" dirty="0" err="1"/>
              <a:t>key</a:t>
            </a:r>
            <a:r>
              <a:rPr lang="fr-FR" dirty="0"/>
              <a:t>=2)].</a:t>
            </a:r>
            <a:r>
              <a:rPr lang="fr-FR" dirty="0" err="1"/>
              <a:t>dictionary.b</a:t>
            </a:r>
            <a:r>
              <a:rPr lang="fr-FR" dirty="0"/>
              <a:t> </a:t>
            </a:r>
          </a:p>
          <a:p>
            <a:pPr lvl="1" fontAlgn="auto">
              <a:spcAft>
                <a:spcPts val="0"/>
              </a:spcAft>
              <a:defRPr/>
            </a:pPr>
            <a:r>
              <a:rPr lang="fr-FR" dirty="0" err="1"/>
              <a:t>Jaql</a:t>
            </a:r>
            <a:r>
              <a:rPr lang="fr-FR" dirty="0"/>
              <a:t>.</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7E28D-70CA-4893-9C01-8B81BE21FC92}"/>
              </a:ext>
            </a:extLst>
          </p:cNvPr>
          <p:cNvSpPr>
            <a:spLocks noGrp="1"/>
          </p:cNvSpPr>
          <p:nvPr>
            <p:ph type="title"/>
          </p:nvPr>
        </p:nvSpPr>
        <p:spPr>
          <a:xfrm>
            <a:off x="0" y="142852"/>
            <a:ext cx="9144000" cy="785818"/>
          </a:xfrm>
        </p:spPr>
        <p:txBody>
          <a:bodyPr/>
          <a:lstStyle/>
          <a:p>
            <a:pPr fontAlgn="auto">
              <a:spcAft>
                <a:spcPts val="0"/>
              </a:spcAft>
              <a:defRPr/>
            </a:pPr>
            <a:r>
              <a:rPr lang="fr-FR" dirty="0"/>
              <a:t>Enterprise Information </a:t>
            </a:r>
            <a:r>
              <a:rPr lang="fr-FR" dirty="0" err="1"/>
              <a:t>Integration</a:t>
            </a:r>
            <a:endParaRPr lang="fr-FR" dirty="0"/>
          </a:p>
        </p:txBody>
      </p:sp>
      <p:sp>
        <p:nvSpPr>
          <p:cNvPr id="3" name="Espace réservé du contenu 2">
            <a:extLst>
              <a:ext uri="{FF2B5EF4-FFF2-40B4-BE49-F238E27FC236}">
                <a16:creationId xmlns:a16="http://schemas.microsoft.com/office/drawing/2014/main" id="{DF88C9E7-9C64-4296-8400-DDCAA3601B31}"/>
              </a:ext>
            </a:extLst>
          </p:cNvPr>
          <p:cNvSpPr>
            <a:spLocks noGrp="1"/>
          </p:cNvSpPr>
          <p:nvPr>
            <p:ph idx="1"/>
          </p:nvPr>
        </p:nvSpPr>
        <p:spPr/>
        <p:txBody>
          <a:bodyPr>
            <a:normAutofit fontScale="92500" lnSpcReduction="10000"/>
          </a:bodyPr>
          <a:lstStyle/>
          <a:p>
            <a:pPr fontAlgn="auto">
              <a:spcAft>
                <a:spcPts val="0"/>
              </a:spcAft>
              <a:defRPr/>
            </a:pPr>
            <a:r>
              <a:rPr lang="fr-FR" dirty="0"/>
              <a:t> une approche d'architecture(voire d'urbanisme)</a:t>
            </a:r>
          </a:p>
          <a:p>
            <a:pPr lvl="1" fontAlgn="auto">
              <a:spcAft>
                <a:spcPts val="0"/>
              </a:spcAft>
              <a:defRPr/>
            </a:pPr>
            <a:r>
              <a:rPr lang="fr-FR" dirty="0"/>
              <a:t>But : obtenir une vue unifiée des données informatiques de l'entreprise</a:t>
            </a:r>
          </a:p>
          <a:p>
            <a:pPr lvl="2" fontAlgn="auto">
              <a:spcAft>
                <a:spcPts val="0"/>
              </a:spcAft>
              <a:defRPr/>
            </a:pPr>
            <a:r>
              <a:rPr lang="fr-FR" dirty="0"/>
              <a:t>données hétérogènes </a:t>
            </a:r>
          </a:p>
          <a:p>
            <a:pPr lvl="2" fontAlgn="auto">
              <a:spcAft>
                <a:spcPts val="0"/>
              </a:spcAft>
              <a:defRPr/>
            </a:pPr>
            <a:r>
              <a:rPr lang="fr-FR" dirty="0"/>
              <a:t>données à échelle de temps différentes.</a:t>
            </a:r>
          </a:p>
          <a:p>
            <a:pPr lvl="1" fontAlgn="auto">
              <a:spcAft>
                <a:spcPts val="0"/>
              </a:spcAft>
              <a:defRPr/>
            </a:pPr>
            <a:r>
              <a:rPr lang="fr-FR" dirty="0"/>
              <a:t>Modifier</a:t>
            </a:r>
          </a:p>
          <a:p>
            <a:pPr lvl="2" fontAlgn="auto">
              <a:spcAft>
                <a:spcPts val="0"/>
              </a:spcAft>
              <a:defRPr/>
            </a:pPr>
            <a:r>
              <a:rPr lang="fr-FR" dirty="0"/>
              <a:t>écrire sur les flux</a:t>
            </a:r>
          </a:p>
          <a:p>
            <a:pPr lvl="1" fontAlgn="auto">
              <a:spcAft>
                <a:spcPts val="0"/>
              </a:spcAft>
              <a:defRPr/>
            </a:pPr>
            <a:r>
              <a:rPr lang="fr-FR" dirty="0"/>
              <a:t>agir</a:t>
            </a:r>
          </a:p>
          <a:p>
            <a:pPr lvl="2" fontAlgn="auto">
              <a:spcAft>
                <a:spcPts val="0"/>
              </a:spcAft>
              <a:defRPr/>
            </a:pPr>
            <a:r>
              <a:rPr lang="fr-FR" dirty="0"/>
              <a:t>en temps réel</a:t>
            </a:r>
          </a:p>
          <a:p>
            <a:pPr lvl="1" fontAlgn="auto">
              <a:spcAft>
                <a:spcPts val="0"/>
              </a:spcAft>
              <a:defRPr/>
            </a:pPr>
            <a:r>
              <a:rPr lang="fr-FR" dirty="0"/>
              <a:t>accéder</a:t>
            </a:r>
          </a:p>
          <a:p>
            <a:pPr lvl="2" fontAlgn="auto">
              <a:spcAft>
                <a:spcPts val="0"/>
              </a:spcAft>
              <a:defRPr/>
            </a:pPr>
            <a:r>
              <a:rPr lang="fr-FR" dirty="0"/>
              <a:t>services</a:t>
            </a:r>
          </a:p>
          <a:p>
            <a:pPr lvl="2" fontAlgn="auto">
              <a:spcAft>
                <a:spcPts val="0"/>
              </a:spcAft>
              <a:defRPr/>
            </a:pPr>
            <a:r>
              <a:rPr lang="fr-FR" dirty="0"/>
              <a:t>données structurées </a:t>
            </a:r>
          </a:p>
          <a:p>
            <a:pPr lvl="2" fontAlgn="auto">
              <a:spcAft>
                <a:spcPts val="0"/>
              </a:spcAft>
              <a:defRPr/>
            </a:pPr>
            <a:r>
              <a:rPr lang="fr-FR" dirty="0"/>
              <a:t>données cohérentes</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498835-9DDC-499D-B107-C6B3FC6D5BB8}"/>
              </a:ext>
            </a:extLst>
          </p:cNvPr>
          <p:cNvSpPr>
            <a:spLocks noGrp="1"/>
          </p:cNvSpPr>
          <p:nvPr>
            <p:ph type="title"/>
          </p:nvPr>
        </p:nvSpPr>
        <p:spPr>
          <a:xfrm>
            <a:off x="0" y="142852"/>
            <a:ext cx="9144000" cy="785818"/>
          </a:xfrm>
        </p:spPr>
        <p:txBody>
          <a:bodyPr/>
          <a:lstStyle/>
          <a:p>
            <a:pPr fontAlgn="auto">
              <a:spcAft>
                <a:spcPts val="0"/>
              </a:spcAft>
              <a:defRPr/>
            </a:pPr>
            <a:r>
              <a:rPr lang="fr-FR" dirty="0"/>
              <a:t>SGBDR &amp; XML</a:t>
            </a:r>
          </a:p>
        </p:txBody>
      </p:sp>
      <p:sp>
        <p:nvSpPr>
          <p:cNvPr id="509957" name="Espace réservé du contenu 2">
            <a:extLst>
              <a:ext uri="{FF2B5EF4-FFF2-40B4-BE49-F238E27FC236}">
                <a16:creationId xmlns:a16="http://schemas.microsoft.com/office/drawing/2014/main" id="{DF2D4DFD-CF52-4FCA-B06A-887760D09F5A}"/>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La plus part des SGBDR tolère nativement la génération XML des retours de requêtes nativement</a:t>
            </a:r>
          </a:p>
          <a:p>
            <a:endParaRPr lang="fr-FR" altLang="fr-FR"/>
          </a:p>
          <a:p>
            <a:r>
              <a:rPr lang="fr-FR" altLang="fr-FR"/>
              <a:t>Un grand nombre de SGBDR tolère les update/ insert par des fichiers XML nativement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DC5002D-523C-494A-B8F9-51EC03A1E4B7}"/>
              </a:ext>
            </a:extLst>
          </p:cNvPr>
          <p:cNvSpPr>
            <a:spLocks noGrp="1"/>
          </p:cNvSpPr>
          <p:nvPr>
            <p:ph type="title"/>
          </p:nvPr>
        </p:nvSpPr>
        <p:spPr/>
        <p:txBody>
          <a:bodyPr/>
          <a:lstStyle/>
          <a:p>
            <a:pPr fontAlgn="auto">
              <a:spcAft>
                <a:spcPts val="0"/>
              </a:spcAft>
              <a:defRPr/>
            </a:pPr>
            <a:r>
              <a:rPr lang="fr-FR" dirty="0"/>
              <a:t>introduction XML &amp; JSON</a:t>
            </a:r>
          </a:p>
        </p:txBody>
      </p:sp>
      <p:sp>
        <p:nvSpPr>
          <p:cNvPr id="6" name="Espace réservé du texte 5">
            <a:extLst>
              <a:ext uri="{FF2B5EF4-FFF2-40B4-BE49-F238E27FC236}">
                <a16:creationId xmlns:a16="http://schemas.microsoft.com/office/drawing/2014/main" id="{49FC6A90-9B15-414C-9DDB-634C443B0EBC}"/>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7A59FB-8CAE-4E55-AEBE-73C5F15D016C}"/>
              </a:ext>
            </a:extLst>
          </p:cNvPr>
          <p:cNvSpPr>
            <a:spLocks noGrp="1"/>
          </p:cNvSpPr>
          <p:nvPr>
            <p:ph type="title"/>
          </p:nvPr>
        </p:nvSpPr>
        <p:spPr>
          <a:xfrm>
            <a:off x="0" y="142852"/>
            <a:ext cx="9144000" cy="785818"/>
          </a:xfrm>
        </p:spPr>
        <p:txBody>
          <a:bodyPr/>
          <a:lstStyle/>
          <a:p>
            <a:pPr fontAlgn="auto">
              <a:spcAft>
                <a:spcPts val="0"/>
              </a:spcAft>
              <a:defRPr/>
            </a:pPr>
            <a:r>
              <a:rPr lang="fr-FR"/>
              <a:t>Oracle - SELECT</a:t>
            </a:r>
            <a:endParaRPr lang="fr-FR" dirty="0"/>
          </a:p>
        </p:txBody>
      </p:sp>
      <p:sp>
        <p:nvSpPr>
          <p:cNvPr id="3" name="Espace réservé du contenu 2">
            <a:extLst>
              <a:ext uri="{FF2B5EF4-FFF2-40B4-BE49-F238E27FC236}">
                <a16:creationId xmlns:a16="http://schemas.microsoft.com/office/drawing/2014/main" id="{2BDB65D5-CE7D-4821-80F2-72F474DE8D95}"/>
              </a:ext>
            </a:extLst>
          </p:cNvPr>
          <p:cNvSpPr>
            <a:spLocks noGrp="1"/>
          </p:cNvSpPr>
          <p:nvPr>
            <p:ph sz="quarter"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Une procédure permet sous oracle le résultat d’un requête sous format XML </a:t>
            </a:r>
          </a:p>
          <a:p>
            <a:pPr fontAlgn="auto">
              <a:spcAft>
                <a:spcPts val="0"/>
              </a:spcAft>
              <a:defRPr/>
            </a:pPr>
            <a:r>
              <a:rPr lang="fr-FR" dirty="0" err="1"/>
              <a:t>dbms_xmlgen.getxml</a:t>
            </a:r>
            <a:endParaRPr lang="fr-FR" dirty="0"/>
          </a:p>
          <a:p>
            <a:pPr fontAlgn="auto">
              <a:spcAft>
                <a:spcPts val="0"/>
              </a:spcAft>
              <a:defRPr/>
            </a:pPr>
            <a:endParaRPr lang="fr-FR" dirty="0"/>
          </a:p>
          <a:p>
            <a:pPr fontAlgn="auto">
              <a:spcAft>
                <a:spcPts val="0"/>
              </a:spcAft>
              <a:defRPr/>
            </a:pPr>
            <a:r>
              <a:rPr lang="fr-FR" dirty="0"/>
              <a:t>Méthode simple dans </a:t>
            </a:r>
            <a:r>
              <a:rPr lang="fr-FR" dirty="0" err="1"/>
              <a:t>sql</a:t>
            </a:r>
            <a:r>
              <a:rPr lang="fr-FR" dirty="0"/>
              <a:t>*Plus (sortie de select, sur la base de test d’origine de oracle, retourné au format XML )</a:t>
            </a:r>
          </a:p>
          <a:p>
            <a:pPr lvl="1" fontAlgn="auto">
              <a:spcAft>
                <a:spcPts val="0"/>
              </a:spcAft>
              <a:defRPr/>
            </a:pPr>
            <a:r>
              <a:rPr lang="fr-FR" dirty="0"/>
              <a:t>exemple</a:t>
            </a:r>
          </a:p>
          <a:p>
            <a:pPr lvl="2" fontAlgn="auto">
              <a:spcAft>
                <a:spcPts val="0"/>
              </a:spcAft>
              <a:defRPr/>
            </a:pPr>
            <a:r>
              <a:rPr lang="fr-FR" dirty="0" err="1"/>
              <a:t>dbms_xmlgen.getxml</a:t>
            </a:r>
            <a:r>
              <a:rPr lang="fr-FR" dirty="0"/>
              <a:t>(‘</a:t>
            </a:r>
            <a:r>
              <a:rPr lang="en-US" dirty="0"/>
              <a:t>SELECT </a:t>
            </a:r>
            <a:r>
              <a:rPr lang="en-US" dirty="0" err="1"/>
              <a:t>employee_id</a:t>
            </a:r>
            <a:r>
              <a:rPr lang="en-US" dirty="0"/>
              <a:t>, </a:t>
            </a:r>
            <a:r>
              <a:rPr lang="en-US" dirty="0" err="1"/>
              <a:t>first_name</a:t>
            </a:r>
            <a:r>
              <a:rPr lang="en-US" dirty="0"/>
              <a:t>, </a:t>
            </a:r>
            <a:r>
              <a:rPr lang="en-US" dirty="0" err="1"/>
              <a:t>last_name</a:t>
            </a:r>
            <a:r>
              <a:rPr lang="en-US" dirty="0"/>
              <a:t>, </a:t>
            </a:r>
            <a:r>
              <a:rPr lang="en-US" dirty="0" err="1"/>
              <a:t>phone_number</a:t>
            </a:r>
            <a:r>
              <a:rPr lang="en-US" dirty="0"/>
              <a:t> from employees where </a:t>
            </a:r>
            <a:r>
              <a:rPr lang="en-US" dirty="0" err="1"/>
              <a:t>rownum</a:t>
            </a:r>
            <a:r>
              <a:rPr lang="en-US" dirty="0"/>
              <a:t> &lt;2’</a:t>
            </a:r>
            <a:r>
              <a:rPr lang="fr-FR" dirty="0"/>
              <a:t>) XML FROM DUAL;</a:t>
            </a:r>
          </a:p>
          <a:p>
            <a:pPr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68F51-1544-478A-B8E5-333157D0A9B4}"/>
              </a:ext>
            </a:extLst>
          </p:cNvPr>
          <p:cNvSpPr>
            <a:spLocks noGrp="1"/>
          </p:cNvSpPr>
          <p:nvPr>
            <p:ph type="title"/>
          </p:nvPr>
        </p:nvSpPr>
        <p:spPr>
          <a:xfrm>
            <a:off x="0" y="142852"/>
            <a:ext cx="9144000" cy="785818"/>
          </a:xfrm>
        </p:spPr>
        <p:txBody>
          <a:bodyPr/>
          <a:lstStyle/>
          <a:p>
            <a:pPr fontAlgn="auto">
              <a:spcAft>
                <a:spcPts val="0"/>
              </a:spcAft>
              <a:defRPr/>
            </a:pPr>
            <a:r>
              <a:rPr lang="fr-FR"/>
              <a:t>Oracle - SELECT + CURSOR</a:t>
            </a:r>
            <a:endParaRPr lang="fr-FR" dirty="0"/>
          </a:p>
        </p:txBody>
      </p:sp>
      <p:sp>
        <p:nvSpPr>
          <p:cNvPr id="514053" name="Espace réservé du contenu 2">
            <a:extLst>
              <a:ext uri="{FF2B5EF4-FFF2-40B4-BE49-F238E27FC236}">
                <a16:creationId xmlns:a16="http://schemas.microsoft.com/office/drawing/2014/main" id="{A49D2F7C-D23D-41EE-9FCA-22E50ED0F62E}"/>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Exemple  Oracle avec un d’un SELECT avec un CURSOR sur la base de test d’oracle</a:t>
            </a:r>
          </a:p>
          <a:p>
            <a:pPr lvl="2"/>
            <a:endParaRPr lang="en-US" altLang="fr-FR"/>
          </a:p>
          <a:p>
            <a:pPr lvl="2"/>
            <a:endParaRPr lang="en-US" altLang="fr-FR"/>
          </a:p>
          <a:p>
            <a:pPr lvl="2"/>
            <a:endParaRPr lang="fr-FR" altLang="fr-FR"/>
          </a:p>
        </p:txBody>
      </p:sp>
      <p:sp>
        <p:nvSpPr>
          <p:cNvPr id="8" name="ZoneTexte 7">
            <a:extLst>
              <a:ext uri="{FF2B5EF4-FFF2-40B4-BE49-F238E27FC236}">
                <a16:creationId xmlns:a16="http://schemas.microsoft.com/office/drawing/2014/main" id="{8C838742-DC62-4378-AFA2-4DD2006A5844}"/>
              </a:ext>
            </a:extLst>
          </p:cNvPr>
          <p:cNvSpPr txBox="1"/>
          <p:nvPr/>
        </p:nvSpPr>
        <p:spPr>
          <a:xfrm>
            <a:off x="1571625" y="2786063"/>
            <a:ext cx="6286500" cy="2586037"/>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87313" lvl="2" eaLnBrk="1" fontAlgn="auto" hangingPunct="1">
              <a:spcBef>
                <a:spcPts val="0"/>
              </a:spcBef>
              <a:spcAft>
                <a:spcPts val="0"/>
              </a:spcAft>
              <a:defRPr/>
            </a:pPr>
            <a:r>
              <a:rPr lang="en-US" dirty="0"/>
              <a:t>SELECT </a:t>
            </a:r>
            <a:r>
              <a:rPr lang="en-US" dirty="0" err="1"/>
              <a:t>dbms_xmlgen.getxml</a:t>
            </a:r>
            <a:r>
              <a:rPr lang="en-US" dirty="0"/>
              <a:t>(‘</a:t>
            </a:r>
          </a:p>
          <a:p>
            <a:pPr marL="87313" lvl="2" eaLnBrk="1" fontAlgn="auto" hangingPunct="1">
              <a:spcBef>
                <a:spcPts val="0"/>
              </a:spcBef>
              <a:spcAft>
                <a:spcPts val="0"/>
              </a:spcAft>
              <a:defRPr/>
            </a:pPr>
            <a:r>
              <a:rPr lang="en-US" dirty="0"/>
              <a:t>	SELECT </a:t>
            </a:r>
            <a:r>
              <a:rPr lang="en-US" dirty="0" err="1"/>
              <a:t>department_id</a:t>
            </a:r>
            <a:r>
              <a:rPr lang="en-US" dirty="0"/>
              <a:t>, </a:t>
            </a:r>
            <a:r>
              <a:rPr lang="en-US" dirty="0" err="1"/>
              <a:t>department_name</a:t>
            </a:r>
            <a:r>
              <a:rPr lang="en-US" dirty="0"/>
              <a:t>, </a:t>
            </a:r>
          </a:p>
          <a:p>
            <a:pPr marL="87313" lvl="2" eaLnBrk="1" fontAlgn="auto" hangingPunct="1">
              <a:spcBef>
                <a:spcPts val="0"/>
              </a:spcBef>
              <a:spcAft>
                <a:spcPts val="0"/>
              </a:spcAft>
              <a:defRPr/>
            </a:pPr>
            <a:r>
              <a:rPr lang="en-US" dirty="0"/>
              <a:t>  		cursor ( SELECT </a:t>
            </a:r>
            <a:r>
              <a:rPr lang="en-US" dirty="0" err="1"/>
              <a:t>first_name</a:t>
            </a:r>
            <a:r>
              <a:rPr lang="en-US" dirty="0"/>
              <a:t>, </a:t>
            </a:r>
            <a:r>
              <a:rPr lang="en-US" dirty="0" err="1"/>
              <a:t>last_name</a:t>
            </a:r>
            <a:r>
              <a:rPr lang="en-US" dirty="0"/>
              <a:t> 	</a:t>
            </a:r>
          </a:p>
          <a:p>
            <a:pPr marL="87313" lvl="2" eaLnBrk="1" fontAlgn="auto" hangingPunct="1">
              <a:spcBef>
                <a:spcPts val="0"/>
              </a:spcBef>
              <a:spcAft>
                <a:spcPts val="0"/>
              </a:spcAft>
              <a:defRPr/>
            </a:pPr>
            <a:r>
              <a:rPr lang="en-US" dirty="0"/>
              <a:t>			FROM  employees e </a:t>
            </a:r>
          </a:p>
          <a:p>
            <a:pPr marL="87313" lvl="2" eaLnBrk="1" fontAlgn="auto" hangingPunct="1">
              <a:spcBef>
                <a:spcPts val="0"/>
              </a:spcBef>
              <a:spcAft>
                <a:spcPts val="0"/>
              </a:spcAft>
              <a:defRPr/>
            </a:pPr>
            <a:r>
              <a:rPr lang="en-US" dirty="0"/>
              <a:t>			WHERE </a:t>
            </a:r>
            <a:r>
              <a:rPr lang="en-US" dirty="0" err="1"/>
              <a:t>e.department_id</a:t>
            </a:r>
            <a:r>
              <a:rPr lang="en-US" dirty="0"/>
              <a:t> = 				</a:t>
            </a:r>
            <a:r>
              <a:rPr lang="en-US" dirty="0" err="1"/>
              <a:t>d.department_id</a:t>
            </a:r>
            <a:r>
              <a:rPr lang="en-US" dirty="0"/>
              <a:t>) </a:t>
            </a:r>
            <a:r>
              <a:rPr lang="en-US" dirty="0" err="1"/>
              <a:t>emp_row</a:t>
            </a:r>
            <a:r>
              <a:rPr lang="en-US" dirty="0"/>
              <a:t> </a:t>
            </a:r>
          </a:p>
          <a:p>
            <a:pPr marL="87313" lvl="2" eaLnBrk="1" fontAlgn="auto" hangingPunct="1">
              <a:spcBef>
                <a:spcPts val="0"/>
              </a:spcBef>
              <a:spcAft>
                <a:spcPts val="0"/>
              </a:spcAft>
              <a:defRPr/>
            </a:pPr>
            <a:r>
              <a:rPr lang="en-US" dirty="0"/>
              <a:t>  	FROM departments d </a:t>
            </a:r>
          </a:p>
          <a:p>
            <a:pPr marL="87313" lvl="2" eaLnBrk="1" fontAlgn="auto" hangingPunct="1">
              <a:spcBef>
                <a:spcPts val="0"/>
              </a:spcBef>
              <a:spcAft>
                <a:spcPts val="0"/>
              </a:spcAft>
              <a:defRPr/>
            </a:pPr>
            <a:r>
              <a:rPr lang="en-US" dirty="0"/>
              <a:t>	WHERE </a:t>
            </a:r>
            <a:r>
              <a:rPr lang="en-US" dirty="0" err="1"/>
              <a:t>rownum</a:t>
            </a:r>
            <a:r>
              <a:rPr lang="en-US" dirty="0"/>
              <a:t> &lt; 4 ')   from dual ;</a:t>
            </a:r>
          </a:p>
          <a:p>
            <a:pPr eaLnBrk="1" fontAlgn="auto" hangingPunct="1">
              <a:spcBef>
                <a:spcPts val="0"/>
              </a:spcBef>
              <a:spcAft>
                <a:spcPts val="0"/>
              </a:spcAft>
              <a:defRPr/>
            </a:pPr>
            <a:endParaRPr lang="fr-FR"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B257B9-B249-4CC4-B514-703442928817}"/>
              </a:ext>
            </a:extLst>
          </p:cNvPr>
          <p:cNvSpPr>
            <a:spLocks noGrp="1"/>
          </p:cNvSpPr>
          <p:nvPr>
            <p:ph type="title"/>
          </p:nvPr>
        </p:nvSpPr>
        <p:spPr>
          <a:xfrm>
            <a:off x="0" y="142852"/>
            <a:ext cx="9144000" cy="785818"/>
          </a:xfrm>
        </p:spPr>
        <p:txBody>
          <a:bodyPr/>
          <a:lstStyle/>
          <a:p>
            <a:pPr fontAlgn="auto">
              <a:spcAft>
                <a:spcPts val="0"/>
              </a:spcAft>
              <a:defRPr/>
            </a:pPr>
            <a:r>
              <a:rPr lang="fr-FR"/>
              <a:t>Oracle - INSERT depuis un XML</a:t>
            </a:r>
            <a:endParaRPr lang="fr-FR" dirty="0"/>
          </a:p>
        </p:txBody>
      </p:sp>
      <p:sp>
        <p:nvSpPr>
          <p:cNvPr id="3" name="Espace réservé du contenu 2">
            <a:extLst>
              <a:ext uri="{FF2B5EF4-FFF2-40B4-BE49-F238E27FC236}">
                <a16:creationId xmlns:a16="http://schemas.microsoft.com/office/drawing/2014/main" id="{F05B8066-FB3A-4647-9B90-7D4F7F2C2164}"/>
              </a:ext>
            </a:extLst>
          </p:cNvPr>
          <p:cNvSpPr>
            <a:spLocks noGrp="1"/>
          </p:cNvSpPr>
          <p:nvPr>
            <p:ph sz="quarter" idx="1"/>
          </p:nvPr>
        </p:nvSpPr>
        <p:spPr/>
        <p:txBody>
          <a:bodyPr>
            <a:normAutofit fontScale="92500" lnSpcReduction="20000"/>
          </a:bodyPr>
          <a:lstStyle/>
          <a:p>
            <a:pPr fontAlgn="auto">
              <a:spcAft>
                <a:spcPts val="0"/>
              </a:spcAft>
              <a:defRPr/>
            </a:pPr>
            <a:endParaRPr lang="fr-FR" dirty="0"/>
          </a:p>
          <a:p>
            <a:pPr fontAlgn="auto">
              <a:spcAft>
                <a:spcPts val="0"/>
              </a:spcAft>
              <a:defRPr/>
            </a:pPr>
            <a:r>
              <a:rPr lang="fr-FR" dirty="0"/>
              <a:t>Insertion XML dans une base Oracle en plusieurs étapes</a:t>
            </a:r>
          </a:p>
          <a:p>
            <a:pPr lvl="1" fontAlgn="auto">
              <a:spcAft>
                <a:spcPts val="0"/>
              </a:spcAft>
              <a:defRPr/>
            </a:pPr>
            <a:endParaRPr lang="fr-FR" dirty="0"/>
          </a:p>
          <a:p>
            <a:pPr lvl="1" fontAlgn="auto">
              <a:spcAft>
                <a:spcPts val="0"/>
              </a:spcAft>
              <a:defRPr/>
            </a:pPr>
            <a:r>
              <a:rPr lang="fr-FR" dirty="0"/>
              <a:t>préparation du fichier XML à insérer</a:t>
            </a:r>
          </a:p>
          <a:p>
            <a:pPr lvl="3" fontAlgn="auto">
              <a:spcAft>
                <a:spcPts val="0"/>
              </a:spcAft>
              <a:defRPr/>
            </a:pPr>
            <a:endParaRPr lang="fr-FR" dirty="0"/>
          </a:p>
          <a:p>
            <a:pPr lvl="3" fontAlgn="auto">
              <a:spcAft>
                <a:spcPts val="0"/>
              </a:spcAft>
              <a:defRPr/>
            </a:pPr>
            <a:r>
              <a:rPr lang="fr-FR" dirty="0"/>
              <a:t>Créer un répertoire virtuel une fois connecter a Oracle (exemple Unix)</a:t>
            </a:r>
          </a:p>
          <a:p>
            <a:pPr lvl="4" fontAlgn="auto">
              <a:spcAft>
                <a:spcPts val="0"/>
              </a:spcAft>
              <a:defRPr/>
            </a:pPr>
            <a:r>
              <a:rPr lang="en-US" dirty="0"/>
              <a:t>CREATE directory </a:t>
            </a:r>
            <a:r>
              <a:rPr lang="en-US" dirty="0" err="1"/>
              <a:t>my_xmldir</a:t>
            </a:r>
            <a:r>
              <a:rPr lang="en-US" dirty="0"/>
              <a:t> AS '/var/</a:t>
            </a:r>
            <a:r>
              <a:rPr lang="en-US" dirty="0" err="1"/>
              <a:t>tmp</a:t>
            </a:r>
            <a:r>
              <a:rPr lang="en-US" dirty="0"/>
              <a:t>';</a:t>
            </a:r>
          </a:p>
          <a:p>
            <a:pPr lvl="3" fontAlgn="auto">
              <a:spcAft>
                <a:spcPts val="0"/>
              </a:spcAft>
              <a:defRPr/>
            </a:pPr>
            <a:endParaRPr lang="fr-FR" dirty="0"/>
          </a:p>
          <a:p>
            <a:pPr lvl="3" fontAlgn="auto">
              <a:spcAft>
                <a:spcPts val="0"/>
              </a:spcAft>
              <a:defRPr/>
            </a:pPr>
            <a:r>
              <a:rPr lang="fr-FR" dirty="0"/>
              <a:t>Coller le fichier XML a insérer dans la DB</a:t>
            </a:r>
          </a:p>
          <a:p>
            <a:pPr lvl="3" fontAlgn="auto">
              <a:spcAft>
                <a:spcPts val="0"/>
              </a:spcAft>
              <a:defRPr/>
            </a:pPr>
            <a:endParaRPr lang="fr-FR" dirty="0"/>
          </a:p>
          <a:p>
            <a:pPr lvl="3" fontAlgn="auto">
              <a:spcAft>
                <a:spcPts val="0"/>
              </a:spcAft>
              <a:defRPr/>
            </a:pPr>
            <a:r>
              <a:rPr lang="fr-FR" dirty="0"/>
              <a:t>Tester la présence du fichier avec un SELECT</a:t>
            </a:r>
          </a:p>
          <a:p>
            <a:pPr lvl="4" fontAlgn="auto">
              <a:spcAft>
                <a:spcPts val="0"/>
              </a:spcAft>
              <a:defRPr/>
            </a:pPr>
            <a:r>
              <a:rPr lang="fr-FR" dirty="0"/>
              <a:t>SELECT XMLTYPE(</a:t>
            </a:r>
            <a:r>
              <a:rPr lang="fr-FR" dirty="0" err="1"/>
              <a:t>bfilename</a:t>
            </a:r>
            <a:r>
              <a:rPr lang="fr-FR" dirty="0"/>
              <a:t>('MY_XMLDIR', 'emp_file.xml'), </a:t>
            </a:r>
            <a:r>
              <a:rPr lang="fr-FR" dirty="0" err="1"/>
              <a:t>nls_charset_id</a:t>
            </a:r>
            <a:r>
              <a:rPr lang="fr-FR" dirty="0"/>
              <a:t>('UTF8')) </a:t>
            </a:r>
            <a:r>
              <a:rPr lang="fr-FR" dirty="0" err="1"/>
              <a:t>xml_data</a:t>
            </a:r>
            <a:r>
              <a:rPr lang="fr-FR" dirty="0"/>
              <a:t> FROM dual;</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142315-86B9-4FCD-8C09-287BC6B78014}"/>
              </a:ext>
            </a:extLst>
          </p:cNvPr>
          <p:cNvSpPr>
            <a:spLocks noGrp="1"/>
          </p:cNvSpPr>
          <p:nvPr>
            <p:ph type="title"/>
          </p:nvPr>
        </p:nvSpPr>
        <p:spPr>
          <a:xfrm>
            <a:off x="0" y="142852"/>
            <a:ext cx="9144000" cy="785818"/>
          </a:xfrm>
        </p:spPr>
        <p:txBody>
          <a:bodyPr/>
          <a:lstStyle/>
          <a:p>
            <a:pPr fontAlgn="auto">
              <a:spcAft>
                <a:spcPts val="0"/>
              </a:spcAft>
              <a:defRPr/>
            </a:pPr>
            <a:r>
              <a:rPr lang="fr-FR"/>
              <a:t>Oracle - INSERT depuis un XML</a:t>
            </a:r>
            <a:endParaRPr lang="fr-FR" dirty="0"/>
          </a:p>
        </p:txBody>
      </p:sp>
      <p:sp>
        <p:nvSpPr>
          <p:cNvPr id="518149" name="Espace réservé du contenu 2">
            <a:extLst>
              <a:ext uri="{FF2B5EF4-FFF2-40B4-BE49-F238E27FC236}">
                <a16:creationId xmlns:a16="http://schemas.microsoft.com/office/drawing/2014/main" id="{7BE1800C-8BCB-4F89-A4C2-EB27BB72804C}"/>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Insertion XML dans une base Oracle en plusieurs étapes</a:t>
            </a:r>
          </a:p>
          <a:p>
            <a:pPr lvl="1"/>
            <a:r>
              <a:rPr lang="fr-FR" altLang="fr-FR"/>
              <a:t>Insertion dans la table</a:t>
            </a:r>
          </a:p>
          <a:p>
            <a:pPr lvl="4"/>
            <a:endParaRPr lang="fr-FR" altLang="fr-FR"/>
          </a:p>
        </p:txBody>
      </p:sp>
      <p:sp>
        <p:nvSpPr>
          <p:cNvPr id="6" name="ZoneTexte 5">
            <a:extLst>
              <a:ext uri="{FF2B5EF4-FFF2-40B4-BE49-F238E27FC236}">
                <a16:creationId xmlns:a16="http://schemas.microsoft.com/office/drawing/2014/main" id="{47EFA094-0894-4E29-B9CB-45C8D1AE298D}"/>
              </a:ext>
            </a:extLst>
          </p:cNvPr>
          <p:cNvSpPr txBox="1"/>
          <p:nvPr/>
        </p:nvSpPr>
        <p:spPr>
          <a:xfrm>
            <a:off x="642938" y="3000375"/>
            <a:ext cx="7786687" cy="33242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lvl="2" eaLnBrk="1" fontAlgn="auto" hangingPunct="1">
              <a:spcBef>
                <a:spcPts val="0"/>
              </a:spcBef>
              <a:spcAft>
                <a:spcPts val="0"/>
              </a:spcAft>
              <a:defRPr/>
            </a:pPr>
            <a:r>
              <a:rPr lang="fr-FR" sz="2000" dirty="0"/>
              <a:t>INSERT INTO </a:t>
            </a:r>
            <a:r>
              <a:rPr lang="fr-FR" sz="2000" dirty="0" err="1"/>
              <a:t>emp_XML</a:t>
            </a:r>
            <a:r>
              <a:rPr lang="fr-FR" sz="2000" dirty="0"/>
              <a:t>(</a:t>
            </a:r>
            <a:r>
              <a:rPr lang="fr-FR" sz="2000" dirty="0" err="1"/>
              <a:t>ID,empName,empSal</a:t>
            </a:r>
            <a:r>
              <a:rPr lang="fr-FR" sz="2000" dirty="0"/>
              <a:t>) </a:t>
            </a:r>
          </a:p>
          <a:p>
            <a:pPr lvl="2" eaLnBrk="1" fontAlgn="auto" hangingPunct="1">
              <a:spcBef>
                <a:spcPts val="0"/>
              </a:spcBef>
              <a:spcAft>
                <a:spcPts val="0"/>
              </a:spcAft>
              <a:defRPr/>
            </a:pPr>
            <a:r>
              <a:rPr lang="fr-FR" sz="2000" dirty="0"/>
              <a:t>        WITH t AS (</a:t>
            </a:r>
          </a:p>
          <a:p>
            <a:pPr lvl="2" eaLnBrk="1" fontAlgn="auto" hangingPunct="1">
              <a:spcBef>
                <a:spcPts val="0"/>
              </a:spcBef>
              <a:spcAft>
                <a:spcPts val="0"/>
              </a:spcAft>
              <a:defRPr/>
            </a:pPr>
            <a:r>
              <a:rPr lang="fr-FR" sz="2000" dirty="0"/>
              <a:t>	          SELECT </a:t>
            </a:r>
            <a:r>
              <a:rPr lang="fr-FR" sz="2000" dirty="0" err="1"/>
              <a:t>xmltype</a:t>
            </a:r>
            <a:r>
              <a:rPr lang="fr-FR" sz="2000" dirty="0"/>
              <a:t>(</a:t>
            </a:r>
            <a:r>
              <a:rPr lang="fr-FR" sz="2000" dirty="0" err="1"/>
              <a:t>bfilename</a:t>
            </a:r>
            <a:r>
              <a:rPr lang="fr-FR" sz="2000" dirty="0"/>
              <a:t>('MY_XMLDIR','emp_file.xml'),      	                    	                     </a:t>
            </a:r>
            <a:r>
              <a:rPr lang="fr-FR" sz="2000" dirty="0" err="1"/>
              <a:t>nls_charset_id</a:t>
            </a:r>
            <a:r>
              <a:rPr lang="fr-FR" sz="2000" dirty="0"/>
              <a:t>('UTF-8')) </a:t>
            </a:r>
            <a:r>
              <a:rPr lang="fr-FR" sz="2000" dirty="0" err="1"/>
              <a:t>xmlcol</a:t>
            </a:r>
            <a:r>
              <a:rPr lang="fr-FR" sz="2000" dirty="0"/>
              <a:t> FROM dual</a:t>
            </a:r>
          </a:p>
          <a:p>
            <a:pPr lvl="2" eaLnBrk="1" fontAlgn="auto" hangingPunct="1">
              <a:spcBef>
                <a:spcPts val="0"/>
              </a:spcBef>
              <a:spcAft>
                <a:spcPts val="0"/>
              </a:spcAft>
              <a:defRPr/>
            </a:pPr>
            <a:r>
              <a:rPr lang="fr-FR" sz="2000" dirty="0"/>
              <a:t>		        ) </a:t>
            </a:r>
          </a:p>
          <a:p>
            <a:pPr lvl="4" eaLnBrk="1" fontAlgn="auto" hangingPunct="1">
              <a:spcBef>
                <a:spcPts val="0"/>
              </a:spcBef>
              <a:spcAft>
                <a:spcPts val="0"/>
              </a:spcAft>
              <a:defRPr/>
            </a:pPr>
            <a:r>
              <a:rPr lang="fr-FR" dirty="0"/>
              <a:t>	 SELECT </a:t>
            </a:r>
            <a:r>
              <a:rPr lang="fr-FR" dirty="0" err="1"/>
              <a:t>extractValue</a:t>
            </a:r>
            <a:r>
              <a:rPr lang="fr-FR" dirty="0"/>
              <a:t>(value(x),'/ROW/@ID') </a:t>
            </a:r>
            <a:r>
              <a:rPr lang="fr-FR" dirty="0" err="1"/>
              <a:t>empid</a:t>
            </a:r>
            <a:r>
              <a:rPr lang="fr-FR" dirty="0"/>
              <a:t>,               </a:t>
            </a:r>
          </a:p>
          <a:p>
            <a:pPr lvl="4" eaLnBrk="1" fontAlgn="auto" hangingPunct="1">
              <a:spcBef>
                <a:spcPts val="0"/>
              </a:spcBef>
              <a:spcAft>
                <a:spcPts val="0"/>
              </a:spcAft>
              <a:defRPr/>
            </a:pPr>
            <a:r>
              <a:rPr lang="fr-FR" dirty="0"/>
              <a:t>               </a:t>
            </a:r>
            <a:r>
              <a:rPr lang="fr-FR" dirty="0" err="1"/>
              <a:t>extractValue</a:t>
            </a:r>
            <a:r>
              <a:rPr lang="fr-FR" dirty="0"/>
              <a:t>(value(x),'/ROW/</a:t>
            </a:r>
            <a:r>
              <a:rPr lang="fr-FR" dirty="0" err="1"/>
              <a:t>EmpName</a:t>
            </a:r>
            <a:r>
              <a:rPr lang="fr-FR" dirty="0"/>
              <a:t>') </a:t>
            </a:r>
            <a:r>
              <a:rPr lang="fr-FR" dirty="0" err="1"/>
              <a:t>empname</a:t>
            </a:r>
            <a:r>
              <a:rPr lang="fr-FR" dirty="0"/>
              <a:t>,</a:t>
            </a:r>
          </a:p>
          <a:p>
            <a:pPr lvl="4" eaLnBrk="1" fontAlgn="auto" hangingPunct="1">
              <a:spcBef>
                <a:spcPts val="0"/>
              </a:spcBef>
              <a:spcAft>
                <a:spcPts val="0"/>
              </a:spcAft>
              <a:defRPr/>
            </a:pPr>
            <a:r>
              <a:rPr lang="fr-FR" dirty="0"/>
              <a:t>	            </a:t>
            </a:r>
            <a:r>
              <a:rPr lang="fr-FR" dirty="0" err="1"/>
              <a:t>extractValue</a:t>
            </a:r>
            <a:r>
              <a:rPr lang="fr-FR" dirty="0"/>
              <a:t>(value(x),'ROW/</a:t>
            </a:r>
            <a:r>
              <a:rPr lang="fr-FR" dirty="0" err="1"/>
              <a:t>EmpSal</a:t>
            </a:r>
            <a:r>
              <a:rPr lang="fr-FR" dirty="0"/>
              <a:t>') </a:t>
            </a:r>
            <a:r>
              <a:rPr lang="fr-FR" dirty="0" err="1"/>
              <a:t>empsal</a:t>
            </a:r>
            <a:r>
              <a:rPr lang="fr-FR" dirty="0"/>
              <a:t> </a:t>
            </a:r>
          </a:p>
          <a:p>
            <a:pPr lvl="4" eaLnBrk="1" fontAlgn="auto" hangingPunct="1">
              <a:spcBef>
                <a:spcPts val="0"/>
              </a:spcBef>
              <a:spcAft>
                <a:spcPts val="0"/>
              </a:spcAft>
              <a:defRPr/>
            </a:pPr>
            <a:r>
              <a:rPr lang="fr-FR" dirty="0"/>
              <a:t>	 FROM t, TABLE(</a:t>
            </a:r>
            <a:r>
              <a:rPr lang="fr-FR" dirty="0" err="1"/>
              <a:t>XMLSequence</a:t>
            </a:r>
            <a:r>
              <a:rPr lang="fr-FR" dirty="0"/>
              <a:t>(</a:t>
            </a:r>
            <a:r>
              <a:rPr lang="fr-FR" dirty="0" err="1"/>
              <a:t>extract</a:t>
            </a:r>
            <a:r>
              <a:rPr lang="fr-FR" dirty="0"/>
              <a:t>(</a:t>
            </a:r>
            <a:r>
              <a:rPr lang="fr-FR" dirty="0" err="1"/>
              <a:t>t.xmlcol</a:t>
            </a:r>
            <a:r>
              <a:rPr lang="fr-FR" dirty="0"/>
              <a:t>,'/ROWSET/ROW'))) x;</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75AD16-A76D-42D6-8400-FD2437CBDDBB}"/>
              </a:ext>
            </a:extLst>
          </p:cNvPr>
          <p:cNvSpPr>
            <a:spLocks noGrp="1"/>
          </p:cNvSpPr>
          <p:nvPr>
            <p:ph type="title"/>
          </p:nvPr>
        </p:nvSpPr>
        <p:spPr>
          <a:xfrm>
            <a:off x="0" y="142852"/>
            <a:ext cx="9144000" cy="785818"/>
          </a:xfrm>
        </p:spPr>
        <p:txBody>
          <a:bodyPr/>
          <a:lstStyle/>
          <a:p>
            <a:pPr fontAlgn="auto">
              <a:spcAft>
                <a:spcPts val="0"/>
              </a:spcAft>
              <a:defRPr/>
            </a:pPr>
            <a:r>
              <a:rPr lang="fr-FR"/>
              <a:t>MSSQL - SELECT vers XML</a:t>
            </a:r>
            <a:endParaRPr lang="fr-FR" dirty="0"/>
          </a:p>
        </p:txBody>
      </p:sp>
      <p:sp>
        <p:nvSpPr>
          <p:cNvPr id="3" name="Espace réservé du contenu 2">
            <a:extLst>
              <a:ext uri="{FF2B5EF4-FFF2-40B4-BE49-F238E27FC236}">
                <a16:creationId xmlns:a16="http://schemas.microsoft.com/office/drawing/2014/main" id="{16AC3A9B-E276-4637-B2E3-381FD17452B3}"/>
              </a:ext>
            </a:extLst>
          </p:cNvPr>
          <p:cNvSpPr>
            <a:spLocks noGrp="1"/>
          </p:cNvSpPr>
          <p:nvPr>
            <p:ph sz="quarter" idx="1"/>
          </p:nvPr>
        </p:nvSpPr>
        <p:spPr/>
        <p:txBody>
          <a:bodyPr>
            <a:normAutofit fontScale="77500" lnSpcReduction="20000"/>
          </a:bodyPr>
          <a:lstStyle/>
          <a:p>
            <a:pPr fontAlgn="auto">
              <a:spcAft>
                <a:spcPts val="0"/>
              </a:spcAft>
              <a:defRPr/>
            </a:pPr>
            <a:r>
              <a:rPr lang="fr-FR" dirty="0"/>
              <a:t>Méthode simple auto</a:t>
            </a:r>
          </a:p>
          <a:p>
            <a:pPr lvl="1" fontAlgn="auto">
              <a:spcAft>
                <a:spcPts val="0"/>
              </a:spcAft>
              <a:defRPr/>
            </a:pPr>
            <a:r>
              <a:rPr lang="fr-FR" dirty="0" err="1"/>
              <a:t>Chaques</a:t>
            </a:r>
            <a:r>
              <a:rPr lang="fr-FR" dirty="0"/>
              <a:t> champs de table dans des attributs</a:t>
            </a:r>
          </a:p>
          <a:p>
            <a:pPr lvl="2" fontAlgn="auto">
              <a:spcAft>
                <a:spcPts val="0"/>
              </a:spcAft>
              <a:defRPr/>
            </a:pPr>
            <a:r>
              <a:rPr lang="en-US" dirty="0"/>
              <a:t>SELECT * from Products for XML auto;</a:t>
            </a:r>
          </a:p>
          <a:p>
            <a:pPr lvl="3" fontAlgn="auto">
              <a:spcAft>
                <a:spcPts val="0"/>
              </a:spcAft>
              <a:defRPr/>
            </a:pPr>
            <a:r>
              <a:rPr lang="en-US" dirty="0"/>
              <a:t>Retour:</a:t>
            </a:r>
          </a:p>
          <a:p>
            <a:pPr lvl="3" fontAlgn="auto">
              <a:spcAft>
                <a:spcPts val="0"/>
              </a:spcAft>
              <a:buFont typeface="Arial" panose="020B0604020202020204" pitchFamily="34" charset="0"/>
              <a:buNone/>
              <a:defRPr/>
            </a:pPr>
            <a:r>
              <a:rPr lang="en-US" dirty="0"/>
              <a:t>	&lt;Products </a:t>
            </a:r>
            <a:r>
              <a:rPr lang="en-US" dirty="0" err="1"/>
              <a:t>ProductID</a:t>
            </a:r>
            <a:r>
              <a:rPr lang="en-US" dirty="0"/>
              <a:t>="17" </a:t>
            </a:r>
            <a:r>
              <a:rPr lang="en-US" dirty="0" err="1"/>
              <a:t>ProductName</a:t>
            </a:r>
            <a:r>
              <a:rPr lang="en-US" dirty="0"/>
              <a:t>="Blue Bicycle" </a:t>
            </a:r>
            <a:r>
              <a:rPr lang="en-US" dirty="0" err="1"/>
              <a:t>CategoryID</a:t>
            </a:r>
            <a:r>
              <a:rPr lang="en-US" dirty="0"/>
              <a:t>="1" /&gt; </a:t>
            </a:r>
          </a:p>
          <a:p>
            <a:pPr lvl="3" fontAlgn="auto">
              <a:spcAft>
                <a:spcPts val="0"/>
              </a:spcAft>
              <a:buFont typeface="Arial" panose="020B0604020202020204" pitchFamily="34" charset="0"/>
              <a:buNone/>
              <a:defRPr/>
            </a:pPr>
            <a:r>
              <a:rPr lang="en-US" dirty="0"/>
              <a:t>	&lt;Products </a:t>
            </a:r>
            <a:r>
              <a:rPr lang="en-US" dirty="0" err="1"/>
              <a:t>ProductID</a:t>
            </a:r>
            <a:r>
              <a:rPr lang="en-US" dirty="0"/>
              <a:t>="18" </a:t>
            </a:r>
            <a:r>
              <a:rPr lang="en-US" dirty="0" err="1"/>
              <a:t>ProductName</a:t>
            </a:r>
            <a:r>
              <a:rPr lang="en-US" dirty="0"/>
              <a:t>="Red Pen" </a:t>
            </a:r>
            <a:r>
              <a:rPr lang="en-US" dirty="0" err="1"/>
              <a:t>CategoryID</a:t>
            </a:r>
            <a:r>
              <a:rPr lang="en-US" dirty="0"/>
              <a:t>="2" /&gt; </a:t>
            </a:r>
          </a:p>
          <a:p>
            <a:pPr lvl="3" fontAlgn="auto">
              <a:spcAft>
                <a:spcPts val="0"/>
              </a:spcAft>
              <a:defRPr/>
            </a:pPr>
            <a:endParaRPr lang="en-US" dirty="0"/>
          </a:p>
          <a:p>
            <a:pPr fontAlgn="auto">
              <a:spcAft>
                <a:spcPts val="0"/>
              </a:spcAft>
              <a:defRPr/>
            </a:pPr>
            <a:r>
              <a:rPr lang="en-US" dirty="0" err="1"/>
              <a:t>Méthode</a:t>
            </a:r>
            <a:r>
              <a:rPr lang="en-US" dirty="0"/>
              <a:t> join auto</a:t>
            </a:r>
          </a:p>
          <a:p>
            <a:pPr lvl="1" fontAlgn="auto">
              <a:spcAft>
                <a:spcPts val="0"/>
              </a:spcAft>
              <a:defRPr/>
            </a:pPr>
            <a:r>
              <a:rPr lang="fr-FR" dirty="0"/>
              <a:t>Chaque champs de table dans des attributs</a:t>
            </a:r>
            <a:endParaRPr lang="en-US" dirty="0"/>
          </a:p>
          <a:p>
            <a:pPr lvl="2" fontAlgn="auto">
              <a:spcAft>
                <a:spcPts val="0"/>
              </a:spcAft>
              <a:defRPr/>
            </a:pPr>
            <a:r>
              <a:rPr lang="en-US" dirty="0"/>
              <a:t>SELECT * FROM Categories INNER JOIN Products ON </a:t>
            </a:r>
            <a:r>
              <a:rPr lang="en-US" dirty="0" err="1"/>
              <a:t>Products.CategoryID</a:t>
            </a:r>
            <a:r>
              <a:rPr lang="en-US" dirty="0"/>
              <a:t> = Categories.ID </a:t>
            </a:r>
            <a:r>
              <a:rPr lang="fr-FR" dirty="0"/>
              <a:t>for XML auto;</a:t>
            </a:r>
            <a:endParaRPr lang="en-US" dirty="0"/>
          </a:p>
          <a:p>
            <a:pPr lvl="3" fontAlgn="auto">
              <a:spcAft>
                <a:spcPts val="0"/>
              </a:spcAft>
              <a:defRPr/>
            </a:pPr>
            <a:r>
              <a:rPr lang="fr-FR" dirty="0"/>
              <a:t>Retour :</a:t>
            </a:r>
          </a:p>
          <a:p>
            <a:pPr lvl="3" fontAlgn="auto">
              <a:spcAft>
                <a:spcPts val="0"/>
              </a:spcAft>
              <a:buFont typeface="Arial" panose="020B0604020202020204" pitchFamily="34" charset="0"/>
              <a:buNone/>
              <a:defRPr/>
            </a:pPr>
            <a:r>
              <a:rPr lang="fr-FR" dirty="0"/>
              <a:t>	&lt;</a:t>
            </a:r>
            <a:r>
              <a:rPr lang="fr-FR" dirty="0" err="1"/>
              <a:t>Categories</a:t>
            </a:r>
            <a:r>
              <a:rPr lang="fr-FR" dirty="0"/>
              <a:t> ID="1" </a:t>
            </a:r>
            <a:r>
              <a:rPr lang="fr-FR" dirty="0" err="1"/>
              <a:t>CategoryName</a:t>
            </a:r>
            <a:r>
              <a:rPr lang="fr-FR" dirty="0"/>
              <a:t>="Bikes"&gt; </a:t>
            </a:r>
          </a:p>
          <a:p>
            <a:pPr lvl="3" fontAlgn="auto">
              <a:spcAft>
                <a:spcPts val="0"/>
              </a:spcAft>
              <a:buFont typeface="Arial" panose="020B0604020202020204" pitchFamily="34" charset="0"/>
              <a:buNone/>
              <a:defRPr/>
            </a:pPr>
            <a:r>
              <a:rPr lang="fr-FR" dirty="0"/>
              <a:t>		&lt;</a:t>
            </a:r>
            <a:r>
              <a:rPr lang="fr-FR" dirty="0" err="1"/>
              <a:t>Products</a:t>
            </a:r>
            <a:r>
              <a:rPr lang="fr-FR" dirty="0"/>
              <a:t> </a:t>
            </a:r>
            <a:r>
              <a:rPr lang="fr-FR" dirty="0" err="1"/>
              <a:t>ProductID</a:t>
            </a:r>
            <a:r>
              <a:rPr lang="fr-FR" dirty="0"/>
              <a:t>="17" </a:t>
            </a:r>
            <a:r>
              <a:rPr lang="fr-FR" dirty="0" err="1"/>
              <a:t>ProductName</a:t>
            </a:r>
            <a:r>
              <a:rPr lang="fr-FR" dirty="0"/>
              <a:t>="Blue Bicycle" </a:t>
            </a:r>
            <a:r>
              <a:rPr lang="fr-FR" dirty="0" err="1"/>
              <a:t>CategoryID</a:t>
            </a:r>
            <a:r>
              <a:rPr lang="fr-FR" dirty="0"/>
              <a:t>="1" /&gt; &lt;/</a:t>
            </a:r>
            <a:r>
              <a:rPr lang="fr-FR" dirty="0" err="1"/>
              <a:t>Categories</a:t>
            </a:r>
            <a:r>
              <a:rPr lang="fr-FR" dirty="0"/>
              <a:t>&gt; </a:t>
            </a:r>
          </a:p>
          <a:p>
            <a:pPr lvl="3" fontAlgn="auto">
              <a:spcAft>
                <a:spcPts val="0"/>
              </a:spcAft>
              <a:buFont typeface="Arial" panose="020B0604020202020204" pitchFamily="34" charset="0"/>
              <a:buNone/>
              <a:defRPr/>
            </a:pPr>
            <a:r>
              <a:rPr lang="fr-FR" dirty="0"/>
              <a:t>	&lt;</a:t>
            </a:r>
            <a:r>
              <a:rPr lang="fr-FR" dirty="0" err="1"/>
              <a:t>Categories</a:t>
            </a:r>
            <a:r>
              <a:rPr lang="fr-FR" dirty="0"/>
              <a:t> ID="2" </a:t>
            </a:r>
            <a:r>
              <a:rPr lang="fr-FR" dirty="0" err="1"/>
              <a:t>CategoryName</a:t>
            </a:r>
            <a:r>
              <a:rPr lang="fr-FR" dirty="0"/>
              <a:t>="</a:t>
            </a:r>
            <a:r>
              <a:rPr lang="fr-FR" dirty="0" err="1"/>
              <a:t>Other</a:t>
            </a:r>
            <a:r>
              <a:rPr lang="fr-FR" dirty="0"/>
              <a:t> </a:t>
            </a:r>
            <a:r>
              <a:rPr lang="fr-FR" dirty="0" err="1"/>
              <a:t>Products</a:t>
            </a:r>
            <a:r>
              <a:rPr lang="fr-FR" dirty="0"/>
              <a:t>"&gt; </a:t>
            </a:r>
          </a:p>
          <a:p>
            <a:pPr lvl="3" fontAlgn="auto">
              <a:spcAft>
                <a:spcPts val="0"/>
              </a:spcAft>
              <a:buFont typeface="Arial" panose="020B0604020202020204" pitchFamily="34" charset="0"/>
              <a:buNone/>
              <a:defRPr/>
            </a:pPr>
            <a:r>
              <a:rPr lang="fr-FR" dirty="0"/>
              <a:t>		&lt;</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 </a:t>
            </a:r>
            <a:r>
              <a:rPr lang="fr-FR" dirty="0" err="1"/>
              <a:t>CategoryID</a:t>
            </a:r>
            <a:r>
              <a:rPr lang="fr-FR" dirty="0"/>
              <a:t>="2" /&gt; </a:t>
            </a:r>
          </a:p>
          <a:p>
            <a:pPr lvl="3" fontAlgn="auto">
              <a:spcAft>
                <a:spcPts val="0"/>
              </a:spcAft>
              <a:buFont typeface="Arial" panose="020B0604020202020204" pitchFamily="34" charset="0"/>
              <a:buNone/>
              <a:defRPr/>
            </a:pPr>
            <a:r>
              <a:rPr lang="fr-FR" dirty="0"/>
              <a:t>		&lt;</a:t>
            </a:r>
            <a:r>
              <a:rPr lang="fr-FR" dirty="0" err="1"/>
              <a:t>Products</a:t>
            </a:r>
            <a:r>
              <a:rPr lang="fr-FR" dirty="0"/>
              <a:t> </a:t>
            </a:r>
            <a:r>
              <a:rPr lang="fr-FR" dirty="0" err="1"/>
              <a:t>ProductID</a:t>
            </a:r>
            <a:r>
              <a:rPr lang="fr-FR" dirty="0"/>
              <a:t>="19" </a:t>
            </a:r>
            <a:r>
              <a:rPr lang="fr-FR" dirty="0" err="1"/>
              <a:t>ProductName</a:t>
            </a:r>
            <a:r>
              <a:rPr lang="fr-FR" dirty="0"/>
              <a:t>="Orange Chair" </a:t>
            </a:r>
            <a:r>
              <a:rPr lang="fr-FR" dirty="0" err="1"/>
              <a:t>CategoryID</a:t>
            </a:r>
            <a:r>
              <a:rPr lang="fr-FR" dirty="0"/>
              <a:t>="2" /&gt; &lt;/</a:t>
            </a:r>
            <a:r>
              <a:rPr lang="fr-FR" dirty="0" err="1"/>
              <a:t>Categories</a:t>
            </a:r>
            <a:r>
              <a:rPr lang="fr-FR" dirty="0"/>
              <a:t>&gt;</a:t>
            </a:r>
            <a:endParaRPr lang="en-US" dirty="0"/>
          </a:p>
          <a:p>
            <a:pPr lvl="3" fontAlgn="auto">
              <a:spcAft>
                <a:spcPts val="0"/>
              </a:spcAft>
              <a:defRPr/>
            </a:pPr>
            <a:endParaRPr 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19A2E3-D85C-4BC0-8440-6E0CA331A4B8}"/>
              </a:ext>
            </a:extLst>
          </p:cNvPr>
          <p:cNvSpPr>
            <a:spLocks noGrp="1"/>
          </p:cNvSpPr>
          <p:nvPr>
            <p:ph type="title"/>
          </p:nvPr>
        </p:nvSpPr>
        <p:spPr>
          <a:xfrm>
            <a:off x="0" y="142852"/>
            <a:ext cx="9144000" cy="785818"/>
          </a:xfrm>
        </p:spPr>
        <p:txBody>
          <a:bodyPr/>
          <a:lstStyle/>
          <a:p>
            <a:pPr fontAlgn="auto">
              <a:spcAft>
                <a:spcPts val="0"/>
              </a:spcAft>
              <a:defRPr/>
            </a:pPr>
            <a:r>
              <a:rPr lang="fr-FR"/>
              <a:t>MSSQL – SELECT vers XML ROW</a:t>
            </a:r>
            <a:endParaRPr lang="fr-FR" dirty="0"/>
          </a:p>
        </p:txBody>
      </p:sp>
      <p:sp>
        <p:nvSpPr>
          <p:cNvPr id="3" name="Espace réservé du contenu 2">
            <a:extLst>
              <a:ext uri="{FF2B5EF4-FFF2-40B4-BE49-F238E27FC236}">
                <a16:creationId xmlns:a16="http://schemas.microsoft.com/office/drawing/2014/main" id="{C7E4EF4F-AEFE-4C76-A4C3-7A443308D28B}"/>
              </a:ext>
            </a:extLst>
          </p:cNvPr>
          <p:cNvSpPr>
            <a:spLocks noGrp="1"/>
          </p:cNvSpPr>
          <p:nvPr>
            <p:ph sz="quarter"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Méthode simple RAW</a:t>
            </a:r>
          </a:p>
          <a:p>
            <a:pPr lvl="1" fontAlgn="auto">
              <a:spcAft>
                <a:spcPts val="0"/>
              </a:spcAft>
              <a:defRPr/>
            </a:pPr>
            <a:r>
              <a:rPr lang="fr-FR" dirty="0" err="1"/>
              <a:t>Chaques</a:t>
            </a:r>
            <a:r>
              <a:rPr lang="fr-FR" dirty="0"/>
              <a:t> champs de table dans des attributs</a:t>
            </a:r>
          </a:p>
          <a:p>
            <a:pPr lvl="2" fontAlgn="auto">
              <a:spcAft>
                <a:spcPts val="0"/>
              </a:spcAft>
              <a:defRPr/>
            </a:pPr>
            <a:endParaRPr lang="en-US" dirty="0"/>
          </a:p>
          <a:p>
            <a:pPr lvl="2" fontAlgn="auto">
              <a:spcAft>
                <a:spcPts val="0"/>
              </a:spcAft>
              <a:defRPr/>
            </a:pPr>
            <a:r>
              <a:rPr lang="en-US" dirty="0"/>
              <a:t>SELECT * from Categories INNER JOIN Products ON </a:t>
            </a:r>
            <a:r>
              <a:rPr lang="en-US" dirty="0" err="1"/>
              <a:t>Products.CategoryID</a:t>
            </a:r>
            <a:r>
              <a:rPr lang="en-US" dirty="0"/>
              <a:t> = Categories.ID for XML RAW</a:t>
            </a:r>
          </a:p>
          <a:p>
            <a:pPr lvl="3" fontAlgn="auto">
              <a:spcAft>
                <a:spcPts val="0"/>
              </a:spcAft>
              <a:defRPr/>
            </a:pPr>
            <a:endParaRPr lang="fr-FR" dirty="0"/>
          </a:p>
          <a:p>
            <a:pPr lvl="3" fontAlgn="auto">
              <a:spcAft>
                <a:spcPts val="0"/>
              </a:spcAft>
              <a:defRPr/>
            </a:pPr>
            <a:r>
              <a:rPr lang="fr-FR" dirty="0"/>
              <a:t>Retour :</a:t>
            </a:r>
          </a:p>
          <a:p>
            <a:pPr lvl="3" fontAlgn="auto">
              <a:spcAft>
                <a:spcPts val="0"/>
              </a:spcAft>
              <a:buFont typeface="Arial" panose="020B0604020202020204" pitchFamily="34" charset="0"/>
              <a:buNone/>
              <a:defRPr/>
            </a:pPr>
            <a:r>
              <a:rPr lang="fr-FR" dirty="0"/>
              <a:t>	</a:t>
            </a:r>
          </a:p>
          <a:p>
            <a:pPr lvl="3" fontAlgn="auto">
              <a:spcAft>
                <a:spcPts val="0"/>
              </a:spcAft>
              <a:buFont typeface="Arial" panose="020B0604020202020204" pitchFamily="34" charset="0"/>
              <a:buNone/>
              <a:defRPr/>
            </a:pPr>
            <a:r>
              <a:rPr lang="fr-FR" dirty="0"/>
              <a:t>	&lt;</a:t>
            </a:r>
            <a:r>
              <a:rPr lang="fr-FR" dirty="0" err="1"/>
              <a:t>row</a:t>
            </a:r>
            <a:r>
              <a:rPr lang="fr-FR" dirty="0"/>
              <a:t> </a:t>
            </a:r>
            <a:r>
              <a:rPr lang="fr-FR" dirty="0" err="1"/>
              <a:t>CategoryID</a:t>
            </a:r>
            <a:r>
              <a:rPr lang="fr-FR" dirty="0"/>
              <a:t>="1" </a:t>
            </a:r>
            <a:r>
              <a:rPr lang="fr-FR" dirty="0" err="1"/>
              <a:t>CategoryName</a:t>
            </a:r>
            <a:r>
              <a:rPr lang="fr-FR" dirty="0"/>
              <a:t>="Bikes" </a:t>
            </a:r>
          </a:p>
          <a:p>
            <a:pPr lvl="3" fontAlgn="auto">
              <a:spcAft>
                <a:spcPts val="0"/>
              </a:spcAft>
              <a:buFont typeface="Arial" panose="020B0604020202020204" pitchFamily="34" charset="0"/>
              <a:buNone/>
              <a:defRPr/>
            </a:pPr>
            <a:r>
              <a:rPr lang="fr-FR" dirty="0"/>
              <a:t>	    			</a:t>
            </a:r>
            <a:r>
              <a:rPr lang="fr-FR" dirty="0" err="1"/>
              <a:t>ProductID</a:t>
            </a:r>
            <a:r>
              <a:rPr lang="fr-FR" dirty="0"/>
              <a:t>="17" </a:t>
            </a:r>
            <a:r>
              <a:rPr lang="fr-FR" dirty="0" err="1"/>
              <a:t>ProductName</a:t>
            </a:r>
            <a:r>
              <a:rPr lang="fr-FR" dirty="0"/>
              <a:t>="Blue Bicycle"/&gt; </a:t>
            </a:r>
          </a:p>
          <a:p>
            <a:pPr lvl="3" fontAlgn="auto">
              <a:spcAft>
                <a:spcPts val="0"/>
              </a:spcAft>
              <a:buFont typeface="Arial" panose="020B0604020202020204" pitchFamily="34" charset="0"/>
              <a:buNone/>
              <a:defRPr/>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Pen"/&gt; </a:t>
            </a:r>
          </a:p>
          <a:p>
            <a:pPr lvl="3" fontAlgn="auto">
              <a:spcAft>
                <a:spcPts val="0"/>
              </a:spcAft>
              <a:buFont typeface="Arial" panose="020B0604020202020204" pitchFamily="34" charset="0"/>
              <a:buNone/>
              <a:defRPr/>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="19"   </a:t>
            </a:r>
            <a:r>
              <a:rPr lang="fr-FR" dirty="0" err="1"/>
              <a:t>ProductName</a:t>
            </a:r>
            <a:r>
              <a:rPr lang="fr-FR" dirty="0"/>
              <a:t>="Orange Chair"/&gt;</a:t>
            </a:r>
            <a:endParaRPr lang="en-US"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2B59C1-4018-46B2-8440-7F493841213F}"/>
              </a:ext>
            </a:extLst>
          </p:cNvPr>
          <p:cNvSpPr>
            <a:spLocks noGrp="1"/>
          </p:cNvSpPr>
          <p:nvPr>
            <p:ph type="title"/>
          </p:nvPr>
        </p:nvSpPr>
        <p:spPr>
          <a:xfrm>
            <a:off x="0" y="142852"/>
            <a:ext cx="9144000" cy="785818"/>
          </a:xfrm>
        </p:spPr>
        <p:txBody>
          <a:bodyPr/>
          <a:lstStyle/>
          <a:p>
            <a:pPr fontAlgn="auto">
              <a:spcAft>
                <a:spcPts val="0"/>
              </a:spcAft>
              <a:defRPr/>
            </a:pPr>
            <a:r>
              <a:rPr lang="fr-FR"/>
              <a:t>MSSQL – SELECT vers XML ELEMENT</a:t>
            </a:r>
            <a:endParaRPr lang="fr-FR" dirty="0"/>
          </a:p>
        </p:txBody>
      </p:sp>
      <p:sp>
        <p:nvSpPr>
          <p:cNvPr id="3" name="Espace réservé du contenu 2">
            <a:extLst>
              <a:ext uri="{FF2B5EF4-FFF2-40B4-BE49-F238E27FC236}">
                <a16:creationId xmlns:a16="http://schemas.microsoft.com/office/drawing/2014/main" id="{43ED264F-995E-49CF-A537-A0AF713764C6}"/>
              </a:ext>
            </a:extLst>
          </p:cNvPr>
          <p:cNvSpPr>
            <a:spLocks noGrp="1"/>
          </p:cNvSpPr>
          <p:nvPr>
            <p:ph sz="quarter" idx="1"/>
          </p:nvPr>
        </p:nvSpPr>
        <p:spPr/>
        <p:txBody>
          <a:bodyPr>
            <a:normAutofit lnSpcReduction="10000"/>
          </a:bodyPr>
          <a:lstStyle/>
          <a:p>
            <a:pPr fontAlgn="auto">
              <a:spcAft>
                <a:spcPts val="0"/>
              </a:spcAft>
              <a:defRPr/>
            </a:pPr>
            <a:r>
              <a:rPr lang="en-US" dirty="0" err="1"/>
              <a:t>Méthode</a:t>
            </a:r>
            <a:r>
              <a:rPr lang="en-US" dirty="0"/>
              <a:t> auto elements</a:t>
            </a:r>
          </a:p>
          <a:p>
            <a:pPr lvl="1" fontAlgn="auto">
              <a:spcAft>
                <a:spcPts val="0"/>
              </a:spcAft>
              <a:defRPr/>
            </a:pPr>
            <a:r>
              <a:rPr lang="en-US" dirty="0" err="1"/>
              <a:t>Chaques</a:t>
            </a:r>
            <a:r>
              <a:rPr lang="en-US" dirty="0"/>
              <a:t> champs de table </a:t>
            </a:r>
            <a:r>
              <a:rPr lang="en-US" dirty="0" err="1"/>
              <a:t>dans</a:t>
            </a:r>
            <a:r>
              <a:rPr lang="en-US" dirty="0"/>
              <a:t> des elements</a:t>
            </a:r>
          </a:p>
          <a:p>
            <a:pPr lvl="2" fontAlgn="auto">
              <a:spcAft>
                <a:spcPts val="0"/>
              </a:spcAft>
              <a:defRPr/>
            </a:pPr>
            <a:r>
              <a:rPr lang="en-US" dirty="0"/>
              <a:t>SELECT * from Products for XML auto elements;</a:t>
            </a:r>
          </a:p>
          <a:p>
            <a:pPr lvl="3" fontAlgn="auto">
              <a:spcAft>
                <a:spcPts val="0"/>
              </a:spcAft>
              <a:defRPr/>
            </a:pPr>
            <a:r>
              <a:rPr lang="en-US" dirty="0"/>
              <a:t>Retour:</a:t>
            </a:r>
          </a:p>
          <a:p>
            <a:pPr lvl="3" fontAlgn="auto">
              <a:spcAft>
                <a:spcPts val="0"/>
              </a:spcAft>
              <a:buFont typeface="Arial" panose="020B0604020202020204" pitchFamily="34" charset="0"/>
              <a:buNone/>
              <a:defRPr/>
            </a:pPr>
            <a:r>
              <a:rPr lang="en-US" dirty="0"/>
              <a:t>	&lt;Products&gt;</a:t>
            </a:r>
          </a:p>
          <a:p>
            <a:pPr lvl="3" fontAlgn="auto">
              <a:spcAft>
                <a:spcPts val="0"/>
              </a:spcAft>
              <a:buFont typeface="Arial" panose="020B0604020202020204" pitchFamily="34" charset="0"/>
              <a:buNone/>
              <a:defRPr/>
            </a:pPr>
            <a:r>
              <a:rPr lang="en-US" dirty="0"/>
              <a:t>		&lt;</a:t>
            </a:r>
            <a:r>
              <a:rPr lang="en-US" dirty="0" err="1"/>
              <a:t>ProductID</a:t>
            </a:r>
            <a:r>
              <a:rPr lang="en-US" dirty="0"/>
              <a:t>="17“/&gt;</a:t>
            </a:r>
          </a:p>
          <a:p>
            <a:pPr lvl="3" fontAlgn="auto">
              <a:spcAft>
                <a:spcPts val="0"/>
              </a:spcAft>
              <a:buFont typeface="Arial" panose="020B0604020202020204" pitchFamily="34" charset="0"/>
              <a:buNone/>
              <a:defRPr/>
            </a:pPr>
            <a:r>
              <a:rPr lang="en-US" dirty="0"/>
              <a:t>		&lt;ProductName="Blue Bicycle“/&gt;</a:t>
            </a:r>
          </a:p>
          <a:p>
            <a:pPr lvl="3" fontAlgn="auto">
              <a:spcAft>
                <a:spcPts val="0"/>
              </a:spcAft>
              <a:buFont typeface="Arial" panose="020B0604020202020204" pitchFamily="34" charset="0"/>
              <a:buNone/>
              <a:defRPr/>
            </a:pPr>
            <a:r>
              <a:rPr lang="en-US" dirty="0"/>
              <a:t>		&lt;</a:t>
            </a:r>
            <a:r>
              <a:rPr lang="en-US" dirty="0" err="1"/>
              <a:t>CategoryID</a:t>
            </a:r>
            <a:r>
              <a:rPr lang="en-US" dirty="0"/>
              <a:t>="1" /&gt; </a:t>
            </a:r>
          </a:p>
          <a:p>
            <a:pPr lvl="3" fontAlgn="auto">
              <a:spcAft>
                <a:spcPts val="0"/>
              </a:spcAft>
              <a:buFont typeface="Arial" panose="020B0604020202020204" pitchFamily="34" charset="0"/>
              <a:buNone/>
              <a:defRPr/>
            </a:pPr>
            <a:r>
              <a:rPr lang="en-US" dirty="0"/>
              <a:t>	&lt;/Products&gt;</a:t>
            </a:r>
          </a:p>
          <a:p>
            <a:pPr lvl="3" fontAlgn="auto">
              <a:spcAft>
                <a:spcPts val="0"/>
              </a:spcAft>
              <a:buFont typeface="Arial" panose="020B0604020202020204" pitchFamily="34" charset="0"/>
              <a:buNone/>
              <a:defRPr/>
            </a:pPr>
            <a:r>
              <a:rPr lang="en-US" dirty="0"/>
              <a:t>	&lt;Products&gt;</a:t>
            </a:r>
          </a:p>
          <a:p>
            <a:pPr lvl="3" fontAlgn="auto">
              <a:spcAft>
                <a:spcPts val="0"/>
              </a:spcAft>
              <a:buFont typeface="Arial" panose="020B0604020202020204" pitchFamily="34" charset="0"/>
              <a:buNone/>
              <a:defRPr/>
            </a:pPr>
            <a:r>
              <a:rPr lang="en-US" dirty="0"/>
              <a:t>		&lt;</a:t>
            </a:r>
            <a:r>
              <a:rPr lang="en-US" dirty="0" err="1"/>
              <a:t>ProductID</a:t>
            </a:r>
            <a:r>
              <a:rPr lang="en-US" dirty="0"/>
              <a:t>="18“/&gt;</a:t>
            </a:r>
          </a:p>
          <a:p>
            <a:pPr lvl="3" fontAlgn="auto">
              <a:spcAft>
                <a:spcPts val="0"/>
              </a:spcAft>
              <a:buFont typeface="Arial" panose="020B0604020202020204" pitchFamily="34" charset="0"/>
              <a:buNone/>
              <a:defRPr/>
            </a:pPr>
            <a:r>
              <a:rPr lang="en-US" dirty="0"/>
              <a:t>		&lt;</a:t>
            </a:r>
            <a:r>
              <a:rPr lang="en-US" dirty="0" err="1"/>
              <a:t>ProductName</a:t>
            </a:r>
            <a:r>
              <a:rPr lang="en-US" dirty="0"/>
              <a:t>="Red Pen“/&gt;</a:t>
            </a:r>
          </a:p>
          <a:p>
            <a:pPr lvl="3" fontAlgn="auto">
              <a:spcAft>
                <a:spcPts val="0"/>
              </a:spcAft>
              <a:buFont typeface="Arial" panose="020B0604020202020204" pitchFamily="34" charset="0"/>
              <a:buNone/>
              <a:defRPr/>
            </a:pPr>
            <a:r>
              <a:rPr lang="en-US" dirty="0"/>
              <a:t>		&lt;</a:t>
            </a:r>
            <a:r>
              <a:rPr lang="en-US" dirty="0" err="1"/>
              <a:t>CategoryID</a:t>
            </a:r>
            <a:r>
              <a:rPr lang="en-US" dirty="0"/>
              <a:t>="2" /&gt; </a:t>
            </a:r>
          </a:p>
          <a:p>
            <a:pPr lvl="3" fontAlgn="auto">
              <a:spcAft>
                <a:spcPts val="0"/>
              </a:spcAft>
              <a:buFont typeface="Arial" panose="020B0604020202020204" pitchFamily="34" charset="0"/>
              <a:buNone/>
              <a:defRPr/>
            </a:pPr>
            <a:r>
              <a:rPr lang="en-US" dirty="0"/>
              <a:t>	&lt;/Products&gt;</a:t>
            </a:r>
          </a:p>
          <a:p>
            <a:pPr lvl="3" fontAlgn="auto">
              <a:spcAft>
                <a:spcPts val="0"/>
              </a:spcAft>
              <a:defRPr/>
            </a:pPr>
            <a:endParaRPr lang="fr-FR" dirty="0"/>
          </a:p>
          <a:p>
            <a:pPr fontAlgn="auto">
              <a:spcAft>
                <a:spcPts val="0"/>
              </a:spcAft>
              <a:defRPr/>
            </a:pPr>
            <a:endParaRPr lang="fr-FR"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66BA31-F99D-4953-9D36-A0447764120A}"/>
              </a:ext>
            </a:extLst>
          </p:cNvPr>
          <p:cNvSpPr>
            <a:spLocks noGrp="1"/>
          </p:cNvSpPr>
          <p:nvPr>
            <p:ph type="title"/>
          </p:nvPr>
        </p:nvSpPr>
        <p:spPr>
          <a:xfrm>
            <a:off x="0" y="142852"/>
            <a:ext cx="9144000" cy="785818"/>
          </a:xfrm>
        </p:spPr>
        <p:txBody>
          <a:bodyPr/>
          <a:lstStyle/>
          <a:p>
            <a:pPr fontAlgn="auto">
              <a:spcAft>
                <a:spcPts val="0"/>
              </a:spcAft>
              <a:defRPr/>
            </a:pPr>
            <a:r>
              <a:rPr lang="fr-FR"/>
              <a:t>MSSQL - INSERT depuis XML</a:t>
            </a:r>
            <a:endParaRPr lang="fr-FR" dirty="0"/>
          </a:p>
        </p:txBody>
      </p:sp>
      <p:sp>
        <p:nvSpPr>
          <p:cNvPr id="526341" name="Espace réservé du contenu 2">
            <a:extLst>
              <a:ext uri="{FF2B5EF4-FFF2-40B4-BE49-F238E27FC236}">
                <a16:creationId xmlns:a16="http://schemas.microsoft.com/office/drawing/2014/main" id="{21A3BA64-FDF9-47D1-9E20-82E574E840FB}"/>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Insert dans MSSQL depuis un fichier XML</a:t>
            </a:r>
          </a:p>
          <a:p>
            <a:pPr lvl="2"/>
            <a:endParaRPr lang="fr-FR" altLang="fr-FR"/>
          </a:p>
          <a:p>
            <a:pPr lvl="2"/>
            <a:endParaRPr lang="fr-FR" altLang="fr-FR"/>
          </a:p>
        </p:txBody>
      </p:sp>
      <p:sp>
        <p:nvSpPr>
          <p:cNvPr id="6" name="ZoneTexte 5">
            <a:extLst>
              <a:ext uri="{FF2B5EF4-FFF2-40B4-BE49-F238E27FC236}">
                <a16:creationId xmlns:a16="http://schemas.microsoft.com/office/drawing/2014/main" id="{6C2ECA8A-34A7-4E9C-AABB-6A9947EBCD2E}"/>
              </a:ext>
            </a:extLst>
          </p:cNvPr>
          <p:cNvSpPr txBox="1"/>
          <p:nvPr/>
        </p:nvSpPr>
        <p:spPr>
          <a:xfrm>
            <a:off x="1285875" y="2786063"/>
            <a:ext cx="6572250" cy="286226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352425" lvl="2" eaLnBrk="1" fontAlgn="auto" hangingPunct="1">
              <a:spcBef>
                <a:spcPts val="0"/>
              </a:spcBef>
              <a:spcAft>
                <a:spcPts val="0"/>
              </a:spcAft>
              <a:defRPr/>
            </a:pPr>
            <a:r>
              <a:rPr lang="fr-FR" dirty="0"/>
              <a:t>INSERT INTO personne(</a:t>
            </a:r>
            <a:r>
              <a:rPr lang="fr-FR" dirty="0" err="1"/>
              <a:t>ID,nom,pnom</a:t>
            </a:r>
            <a:r>
              <a:rPr lang="fr-FR" dirty="0"/>
              <a:t>) </a:t>
            </a:r>
          </a:p>
          <a:p>
            <a:pPr marL="352425" lvl="2" eaLnBrk="1" fontAlgn="auto" hangingPunct="1">
              <a:spcBef>
                <a:spcPts val="0"/>
              </a:spcBef>
              <a:spcAft>
                <a:spcPts val="0"/>
              </a:spcAft>
              <a:defRPr/>
            </a:pPr>
            <a:r>
              <a:rPr lang="fr-FR" dirty="0"/>
              <a:t>	    SELECT </a:t>
            </a:r>
            <a:r>
              <a:rPr lang="fr-FR" dirty="0" err="1"/>
              <a:t>r.value</a:t>
            </a:r>
            <a:r>
              <a:rPr lang="fr-FR" dirty="0"/>
              <a:t>(‘@ID[1]', '</a:t>
            </a:r>
            <a:r>
              <a:rPr lang="fr-FR" dirty="0" err="1"/>
              <a:t>int</a:t>
            </a:r>
            <a:r>
              <a:rPr lang="fr-FR" dirty="0"/>
              <a:t>'), </a:t>
            </a:r>
            <a:r>
              <a:rPr lang="fr-FR" dirty="0" err="1"/>
              <a:t>r.value</a:t>
            </a:r>
            <a:r>
              <a:rPr lang="fr-FR" dirty="0"/>
              <a:t>(‘nom[1]',     </a:t>
            </a:r>
          </a:p>
          <a:p>
            <a:pPr marL="352425" lvl="2" eaLnBrk="1" fontAlgn="auto" hangingPunct="1">
              <a:spcBef>
                <a:spcPts val="0"/>
              </a:spcBef>
              <a:spcAft>
                <a:spcPts val="0"/>
              </a:spcAft>
              <a:defRPr/>
            </a:pPr>
            <a:r>
              <a:rPr lang="fr-FR" dirty="0"/>
              <a:t>	               '</a:t>
            </a:r>
            <a:r>
              <a:rPr lang="fr-FR" dirty="0" err="1"/>
              <a:t>varchar</a:t>
            </a:r>
            <a:r>
              <a:rPr lang="fr-FR" dirty="0"/>
              <a:t>(32)'), </a:t>
            </a:r>
            <a:r>
              <a:rPr lang="fr-FR" dirty="0" err="1"/>
              <a:t>r.value</a:t>
            </a:r>
            <a:r>
              <a:rPr lang="fr-FR" dirty="0"/>
              <a:t>(‘</a:t>
            </a:r>
            <a:r>
              <a:rPr lang="fr-FR" dirty="0" err="1"/>
              <a:t>pnom</a:t>
            </a:r>
            <a:r>
              <a:rPr lang="fr-FR" dirty="0"/>
              <a:t>[1]', '</a:t>
            </a:r>
            <a:r>
              <a:rPr lang="fr-FR" dirty="0" err="1"/>
              <a:t>varchar</a:t>
            </a:r>
            <a:r>
              <a:rPr lang="fr-FR" dirty="0"/>
              <a:t>(32)') </a:t>
            </a:r>
          </a:p>
          <a:p>
            <a:pPr marL="352425" lvl="2" eaLnBrk="1" fontAlgn="auto" hangingPunct="1">
              <a:spcBef>
                <a:spcPts val="0"/>
              </a:spcBef>
              <a:spcAft>
                <a:spcPts val="0"/>
              </a:spcAft>
              <a:defRPr/>
            </a:pPr>
            <a:r>
              <a:rPr lang="fr-FR" dirty="0"/>
              <a:t>      FROM (</a:t>
            </a:r>
          </a:p>
          <a:p>
            <a:pPr marL="352425" lvl="2" eaLnBrk="1" fontAlgn="auto" hangingPunct="1">
              <a:spcBef>
                <a:spcPts val="0"/>
              </a:spcBef>
              <a:spcAft>
                <a:spcPts val="0"/>
              </a:spcAft>
              <a:defRPr/>
            </a:pPr>
            <a:r>
              <a:rPr lang="fr-FR" dirty="0"/>
              <a:t>		</a:t>
            </a:r>
            <a:r>
              <a:rPr lang="en-US" dirty="0"/>
              <a:t>SELECT cast(c1 as xml) </a:t>
            </a:r>
          </a:p>
          <a:p>
            <a:pPr marL="352425" lvl="2" eaLnBrk="1" fontAlgn="auto" hangingPunct="1">
              <a:spcBef>
                <a:spcPts val="0"/>
              </a:spcBef>
              <a:spcAft>
                <a:spcPts val="0"/>
              </a:spcAft>
              <a:defRPr/>
            </a:pPr>
            <a:r>
              <a:rPr lang="en-US" dirty="0"/>
              <a:t>		FROM OPENROWSET (BULK ‘</a:t>
            </a:r>
            <a:r>
              <a:rPr lang="en-US" dirty="0" err="1"/>
              <a:t>filepath</a:t>
            </a:r>
            <a:r>
              <a:rPr lang="en-US" dirty="0"/>
              <a:t>\fichier.xml', 	   	           SINGLE_BLOB) as T1(c1) </a:t>
            </a:r>
          </a:p>
          <a:p>
            <a:pPr marL="352425" lvl="2" eaLnBrk="1" fontAlgn="auto" hangingPunct="1">
              <a:spcBef>
                <a:spcPts val="0"/>
              </a:spcBef>
              <a:spcAft>
                <a:spcPts val="0"/>
              </a:spcAft>
              <a:defRPr/>
            </a:pPr>
            <a:r>
              <a:rPr lang="en-US" dirty="0"/>
              <a:t>		)as T2(c2) </a:t>
            </a:r>
          </a:p>
          <a:p>
            <a:pPr marL="352425" lvl="2" eaLnBrk="1" fontAlgn="auto" hangingPunct="1">
              <a:spcBef>
                <a:spcPts val="0"/>
              </a:spcBef>
              <a:spcAft>
                <a:spcPts val="0"/>
              </a:spcAft>
              <a:defRPr/>
            </a:pPr>
            <a:r>
              <a:rPr lang="en-US" dirty="0"/>
              <a:t>	    cross apply c2.nodes('/</a:t>
            </a:r>
            <a:r>
              <a:rPr lang="en-US" dirty="0" err="1"/>
              <a:t>personnes</a:t>
            </a:r>
            <a:r>
              <a:rPr lang="en-US" dirty="0"/>
              <a:t>/</a:t>
            </a:r>
            <a:r>
              <a:rPr lang="en-US" dirty="0" err="1"/>
              <a:t>personne</a:t>
            </a:r>
            <a:r>
              <a:rPr lang="en-US" dirty="0"/>
              <a:t>') t(r) ;</a:t>
            </a:r>
            <a:endParaRPr lang="fr-FR" dirty="0"/>
          </a:p>
          <a:p>
            <a:pPr marL="352425" eaLnBrk="1" fontAlgn="auto" hangingPunct="1">
              <a:spcBef>
                <a:spcPts val="0"/>
              </a:spcBef>
              <a:spcAft>
                <a:spcPts val="0"/>
              </a:spcAft>
              <a:defRPr/>
            </a:pPr>
            <a:endParaRPr lang="fr-FR"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E8057D-4052-485F-AA95-E45054B0D102}"/>
              </a:ext>
            </a:extLst>
          </p:cNvPr>
          <p:cNvSpPr>
            <a:spLocks noGrp="1"/>
          </p:cNvSpPr>
          <p:nvPr>
            <p:ph type="title"/>
          </p:nvPr>
        </p:nvSpPr>
        <p:spPr>
          <a:xfrm>
            <a:off x="0" y="142852"/>
            <a:ext cx="9144000" cy="785818"/>
          </a:xfrm>
        </p:spPr>
        <p:txBody>
          <a:bodyPr/>
          <a:lstStyle/>
          <a:p>
            <a:pPr fontAlgn="auto">
              <a:spcAft>
                <a:spcPts val="0"/>
              </a:spcAft>
              <a:defRPr/>
            </a:pPr>
            <a:r>
              <a:rPr lang="fr-FR" dirty="0" err="1"/>
              <a:t>Mysql</a:t>
            </a:r>
            <a:r>
              <a:rPr lang="fr-FR" dirty="0"/>
              <a:t> – SELECT vers XML</a:t>
            </a:r>
          </a:p>
        </p:txBody>
      </p:sp>
      <p:sp>
        <p:nvSpPr>
          <p:cNvPr id="3" name="Espace réservé du contenu 2">
            <a:extLst>
              <a:ext uri="{FF2B5EF4-FFF2-40B4-BE49-F238E27FC236}">
                <a16:creationId xmlns:a16="http://schemas.microsoft.com/office/drawing/2014/main" id="{A4937FDE-5FCD-42AB-9A4A-6D2DEAB51582}"/>
              </a:ext>
            </a:extLst>
          </p:cNvPr>
          <p:cNvSpPr>
            <a:spLocks noGrp="1"/>
          </p:cNvSpPr>
          <p:nvPr>
            <p:ph sz="quarter" idx="1"/>
          </p:nvPr>
        </p:nvSpPr>
        <p:spPr/>
        <p:txBody>
          <a:bodyPr>
            <a:normAutofit fontScale="85000" lnSpcReduction="20000"/>
          </a:bodyPr>
          <a:lstStyle/>
          <a:p>
            <a:pPr lvl="2" fontAlgn="auto">
              <a:spcAft>
                <a:spcPts val="0"/>
              </a:spcAft>
              <a:defRPr/>
            </a:pPr>
            <a:r>
              <a:rPr lang="fr-FR" dirty="0"/>
              <a:t>ouvrir </a:t>
            </a:r>
            <a:r>
              <a:rPr lang="fr-FR" dirty="0" err="1"/>
              <a:t>mysql</a:t>
            </a:r>
            <a:r>
              <a:rPr lang="fr-FR" dirty="0"/>
              <a:t> (en mode commande) pour la sortie </a:t>
            </a:r>
            <a:r>
              <a:rPr lang="fr-FR" dirty="0" err="1"/>
              <a:t>xml</a:t>
            </a:r>
            <a:endParaRPr lang="fr-FR" dirty="0"/>
          </a:p>
          <a:p>
            <a:pPr lvl="3" fontAlgn="auto">
              <a:spcAft>
                <a:spcPts val="0"/>
              </a:spcAft>
              <a:defRPr/>
            </a:pPr>
            <a:r>
              <a:rPr lang="fr-FR" dirty="0"/>
              <a:t>mysql.exe -u </a:t>
            </a:r>
            <a:r>
              <a:rPr lang="fr-FR" dirty="0" err="1"/>
              <a:t>userLogin</a:t>
            </a:r>
            <a:r>
              <a:rPr lang="fr-FR" dirty="0"/>
              <a:t> -X </a:t>
            </a:r>
            <a:r>
              <a:rPr lang="fr-FR" dirty="0" err="1"/>
              <a:t>dbName</a:t>
            </a:r>
            <a:endParaRPr lang="fr-FR" dirty="0"/>
          </a:p>
          <a:p>
            <a:pPr lvl="4" fontAlgn="auto">
              <a:spcAft>
                <a:spcPts val="0"/>
              </a:spcAft>
              <a:defRPr/>
            </a:pPr>
            <a:r>
              <a:rPr lang="fr-FR" dirty="0"/>
              <a:t>SELECT * FROM </a:t>
            </a:r>
            <a:r>
              <a:rPr lang="fr-FR" dirty="0" err="1"/>
              <a:t>users</a:t>
            </a:r>
            <a:r>
              <a:rPr lang="fr-FR" dirty="0"/>
              <a:t> ;</a:t>
            </a:r>
          </a:p>
          <a:p>
            <a:pPr lvl="3" fontAlgn="auto">
              <a:spcAft>
                <a:spcPts val="0"/>
              </a:spcAft>
              <a:defRPr/>
            </a:pPr>
            <a:r>
              <a:rPr lang="fr-FR" dirty="0"/>
              <a:t>Retour :   </a:t>
            </a:r>
          </a:p>
          <a:p>
            <a:pPr lvl="3" fontAlgn="auto">
              <a:spcAft>
                <a:spcPts val="0"/>
              </a:spcAft>
              <a:buFont typeface="Arial" panose="020B0604020202020204" pitchFamily="34" charset="0"/>
              <a:buNone/>
              <a:defRPr/>
            </a:pPr>
            <a:r>
              <a:rPr lang="en-US" dirty="0"/>
              <a:t>&lt;?xml version="1.0"?&gt;</a:t>
            </a:r>
          </a:p>
          <a:p>
            <a:pPr lvl="3" fontAlgn="auto">
              <a:spcAft>
                <a:spcPts val="0"/>
              </a:spcAft>
              <a:buFont typeface="Arial" panose="020B0604020202020204" pitchFamily="34" charset="0"/>
              <a:buNone/>
              <a:defRPr/>
            </a:pPr>
            <a:r>
              <a:rPr lang="en-US" dirty="0"/>
              <a:t>&lt;</a:t>
            </a:r>
            <a:r>
              <a:rPr lang="en-US" dirty="0" err="1"/>
              <a:t>resultset</a:t>
            </a:r>
            <a:r>
              <a:rPr lang="en-US" dirty="0"/>
              <a:t> statement="select * from users" </a:t>
            </a:r>
            <a:r>
              <a:rPr lang="en-US" dirty="0" err="1"/>
              <a:t>xmlns:xsi</a:t>
            </a:r>
            <a:r>
              <a:rPr lang="en-US" dirty="0"/>
              <a:t>="http://www.w3.org/2001/XMLSchema-instance"&gt;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        &lt;field name="id"&gt;1&lt;/field&gt;</a:t>
            </a:r>
          </a:p>
          <a:p>
            <a:pPr lvl="3" fontAlgn="auto">
              <a:spcAft>
                <a:spcPts val="0"/>
              </a:spcAft>
              <a:buFont typeface="Arial" panose="020B0604020202020204" pitchFamily="34" charset="0"/>
              <a:buNone/>
              <a:defRPr/>
            </a:pPr>
            <a:r>
              <a:rPr lang="en-US" dirty="0"/>
              <a:t>		&lt;field name="nom"&gt;</a:t>
            </a:r>
            <a:r>
              <a:rPr lang="en-US" dirty="0" err="1"/>
              <a:t>Dubuis</a:t>
            </a:r>
            <a:r>
              <a:rPr lang="en-US" dirty="0"/>
              <a:t>&lt;/field&gt;</a:t>
            </a:r>
          </a:p>
          <a:p>
            <a:pPr lvl="3" fontAlgn="auto">
              <a:spcAft>
                <a:spcPts val="0"/>
              </a:spcAft>
              <a:buFont typeface="Arial" panose="020B0604020202020204" pitchFamily="34" charset="0"/>
              <a:buNone/>
              <a:defRPr/>
            </a:pPr>
            <a:r>
              <a:rPr lang="en-US" dirty="0"/>
              <a:t>        &lt;field name=“</a:t>
            </a:r>
            <a:r>
              <a:rPr lang="en-US" dirty="0" err="1"/>
              <a:t>pnom</a:t>
            </a:r>
            <a:r>
              <a:rPr lang="en-US" dirty="0"/>
              <a:t>"&gt;</a:t>
            </a:r>
            <a:r>
              <a:rPr lang="en-US" dirty="0" err="1"/>
              <a:t>Renaud</a:t>
            </a:r>
            <a:r>
              <a:rPr lang="en-US" dirty="0"/>
              <a:t>&lt;/field&gt;</a:t>
            </a:r>
          </a:p>
          <a:p>
            <a:pPr lvl="3" fontAlgn="auto">
              <a:spcAft>
                <a:spcPts val="0"/>
              </a:spcAft>
              <a:buFont typeface="Arial" panose="020B0604020202020204" pitchFamily="34" charset="0"/>
              <a:buNone/>
              <a:defRPr/>
            </a:pPr>
            <a:r>
              <a:rPr lang="en-US" dirty="0"/>
              <a:t>        &lt;field name="email"&gt;r.dubuis@free.fr&lt;/field&gt;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        &lt;field name="id"&gt;2&lt;/field&gt;&lt;field name="nom"&gt;Smith&lt;/field&gt;</a:t>
            </a:r>
          </a:p>
          <a:p>
            <a:pPr lvl="3" fontAlgn="auto">
              <a:spcAft>
                <a:spcPts val="0"/>
              </a:spcAft>
              <a:buFont typeface="Arial" panose="020B0604020202020204" pitchFamily="34" charset="0"/>
              <a:buNone/>
              <a:defRPr/>
            </a:pPr>
            <a:r>
              <a:rPr lang="en-US" dirty="0"/>
              <a:t>        &lt;field name=“</a:t>
            </a:r>
            <a:r>
              <a:rPr lang="en-US" dirty="0" err="1"/>
              <a:t>pnom</a:t>
            </a:r>
            <a:r>
              <a:rPr lang="en-US" dirty="0"/>
              <a:t>"&gt;Judith&lt;/field&gt;</a:t>
            </a:r>
          </a:p>
          <a:p>
            <a:pPr lvl="3" fontAlgn="auto">
              <a:spcAft>
                <a:spcPts val="0"/>
              </a:spcAft>
              <a:buFont typeface="Arial" panose="020B0604020202020204" pitchFamily="34" charset="0"/>
              <a:buNone/>
              <a:defRPr/>
            </a:pPr>
            <a:r>
              <a:rPr lang="en-US" dirty="0"/>
              <a:t>        &lt;field name="email"&gt;judith@orsys.fr&lt;/field&gt;</a:t>
            </a:r>
          </a:p>
          <a:p>
            <a:pPr lvl="3" fontAlgn="auto">
              <a:spcAft>
                <a:spcPts val="0"/>
              </a:spcAft>
              <a:buFont typeface="Arial" panose="020B0604020202020204" pitchFamily="34" charset="0"/>
              <a:buNone/>
              <a:defRPr/>
            </a:pPr>
            <a:r>
              <a:rPr lang="en-US" dirty="0"/>
              <a:t>    &lt;/row&gt;</a:t>
            </a:r>
          </a:p>
          <a:p>
            <a:pPr lvl="3" fontAlgn="auto">
              <a:spcAft>
                <a:spcPts val="0"/>
              </a:spcAft>
              <a:buFont typeface="Arial" panose="020B0604020202020204" pitchFamily="34" charset="0"/>
              <a:buNone/>
              <a:defRPr/>
            </a:pPr>
            <a:r>
              <a:rPr lang="en-US" dirty="0"/>
              <a:t>&lt;/</a:t>
            </a:r>
            <a:r>
              <a:rPr lang="en-US" dirty="0" err="1"/>
              <a:t>resultset</a:t>
            </a:r>
            <a:r>
              <a:rPr lang="en-US" dirty="0"/>
              <a:t>&gt;</a:t>
            </a:r>
            <a:endParaRPr lang="fr-FR"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F1F2F7-BE77-481B-BCC3-5DEDBE2C22F1}"/>
              </a:ext>
            </a:extLst>
          </p:cNvPr>
          <p:cNvSpPr>
            <a:spLocks noGrp="1"/>
          </p:cNvSpPr>
          <p:nvPr>
            <p:ph type="title"/>
          </p:nvPr>
        </p:nvSpPr>
        <p:spPr>
          <a:xfrm>
            <a:off x="0" y="142852"/>
            <a:ext cx="9144000" cy="785818"/>
          </a:xfrm>
        </p:spPr>
        <p:txBody>
          <a:bodyPr/>
          <a:lstStyle/>
          <a:p>
            <a:pPr fontAlgn="auto">
              <a:spcAft>
                <a:spcPts val="0"/>
              </a:spcAft>
              <a:defRPr/>
            </a:pPr>
            <a:r>
              <a:rPr lang="fr-FR"/>
              <a:t>MySQL – INSERT depuis un flux XML</a:t>
            </a:r>
            <a:endParaRPr lang="fr-FR" dirty="0"/>
          </a:p>
        </p:txBody>
      </p:sp>
      <p:sp>
        <p:nvSpPr>
          <p:cNvPr id="530437" name="Espace réservé du contenu 2">
            <a:extLst>
              <a:ext uri="{FF2B5EF4-FFF2-40B4-BE49-F238E27FC236}">
                <a16:creationId xmlns:a16="http://schemas.microsoft.com/office/drawing/2014/main" id="{97462B5E-EF43-4223-B6EE-BB43BF507941}"/>
              </a:ext>
            </a:extLst>
          </p:cNvPr>
          <p:cNvSpPr>
            <a:spLocks noGrp="1"/>
          </p:cNvSpPr>
          <p:nvPr>
            <p:ph sz="quarter" idx="1"/>
          </p:nvPr>
        </p:nvSpPr>
        <p:spPr bwMode="auto">
          <a:ln>
            <a:solidFill>
              <a:srgbClr val="D9D9D9"/>
            </a:solidFill>
            <a:miter lim="800000"/>
            <a:headEnd/>
            <a:tailEnd/>
          </a:ln>
        </p:spPr>
        <p:txBody>
          <a:bodyPr wrap="square" numCol="1" anchor="t" anchorCtr="0" compatLnSpc="1">
            <a:prstTxWarp prst="textNoShape">
              <a:avLst/>
            </a:prstTxWarp>
          </a:bodyPr>
          <a:lstStyle/>
          <a:p>
            <a:r>
              <a:rPr lang="en-US" altLang="fr-FR" dirty="0"/>
              <a:t>insertion des &lt;</a:t>
            </a:r>
            <a:r>
              <a:rPr lang="en-US" altLang="fr-FR" dirty="0" err="1"/>
              <a:t>personne</a:t>
            </a:r>
            <a:r>
              <a:rPr lang="en-US" altLang="fr-FR" dirty="0"/>
              <a:t>&gt; </a:t>
            </a:r>
            <a:r>
              <a:rPr lang="en-US" altLang="fr-FR" dirty="0" err="1"/>
              <a:t>dont</a:t>
            </a:r>
            <a:r>
              <a:rPr lang="en-US" altLang="fr-FR" dirty="0"/>
              <a:t> </a:t>
            </a:r>
            <a:r>
              <a:rPr lang="en-US" altLang="fr-FR" dirty="0" err="1"/>
              <a:t>l’attribut</a:t>
            </a:r>
            <a:r>
              <a:rPr lang="en-US" altLang="fr-FR" dirty="0"/>
              <a:t> id != 2</a:t>
            </a:r>
          </a:p>
          <a:p>
            <a:pPr lvl="3"/>
            <a:endParaRPr lang="fr-FR" altLang="fr-FR" dirty="0"/>
          </a:p>
          <a:p>
            <a:pPr lvl="3"/>
            <a:r>
              <a:rPr lang="fr-FR" altLang="fr-FR" dirty="0"/>
              <a:t>LOAD XML INTO TABLE </a:t>
            </a:r>
            <a:r>
              <a:rPr lang="fr-FR" altLang="fr-FR" dirty="0" err="1"/>
              <a:t>users</a:t>
            </a:r>
            <a:r>
              <a:rPr lang="fr-FR" altLang="fr-FR" dirty="0"/>
              <a:t> ROWS IDENTIFIED BY '&lt;personne&gt;' SELECT '</a:t>
            </a:r>
            <a:r>
              <a:rPr lang="en-US" altLang="fr-FR" dirty="0"/>
              <a:t>&lt;?xml version="1.0"?&gt;</a:t>
            </a:r>
          </a:p>
          <a:p>
            <a:pPr lvl="3">
              <a:buFont typeface="Arial" panose="020B0604020202020204" pitchFamily="34" charset="0"/>
              <a:buNone/>
            </a:pPr>
            <a:r>
              <a:rPr lang="en-US" altLang="fr-FR" dirty="0"/>
              <a:t>&lt;</a:t>
            </a:r>
            <a:r>
              <a:rPr lang="en-US" altLang="fr-FR" dirty="0" err="1"/>
              <a:t>personnes</a:t>
            </a:r>
            <a:r>
              <a:rPr lang="en-US" altLang="fr-FR" dirty="0"/>
              <a:t>&gt;</a:t>
            </a:r>
          </a:p>
          <a:p>
            <a:pPr lvl="3">
              <a:buFont typeface="Arial" panose="020B0604020202020204" pitchFamily="34" charset="0"/>
              <a:buNone/>
            </a:pPr>
            <a:r>
              <a:rPr lang="en-US" altLang="fr-FR" dirty="0"/>
              <a:t>     &lt;</a:t>
            </a:r>
            <a:r>
              <a:rPr lang="en-US" altLang="fr-FR" dirty="0" err="1"/>
              <a:t>personne</a:t>
            </a:r>
            <a:r>
              <a:rPr lang="en-US" altLang="fr-FR" dirty="0"/>
              <a:t> id=‘1’ nom=‘</a:t>
            </a:r>
            <a:r>
              <a:rPr lang="en-US" altLang="fr-FR" dirty="0" err="1"/>
              <a:t>Dubuis</a:t>
            </a:r>
            <a:r>
              <a:rPr lang="en-US" altLang="fr-FR" dirty="0"/>
              <a:t>’ </a:t>
            </a:r>
            <a:r>
              <a:rPr lang="en-US" altLang="fr-FR" dirty="0" err="1"/>
              <a:t>pnom</a:t>
            </a:r>
            <a:r>
              <a:rPr lang="en-US" altLang="fr-FR" dirty="0"/>
              <a:t>=‘Renaud’   </a:t>
            </a:r>
          </a:p>
          <a:p>
            <a:pPr lvl="3">
              <a:buFont typeface="Arial" panose="020B0604020202020204" pitchFamily="34" charset="0"/>
              <a:buNone/>
            </a:pPr>
            <a:r>
              <a:rPr lang="en-US" altLang="fr-FR" dirty="0"/>
              <a:t>			email=’r.dubuis@free.fr’/&gt;</a:t>
            </a:r>
          </a:p>
          <a:p>
            <a:pPr lvl="3">
              <a:buFont typeface="Arial" panose="020B0604020202020204" pitchFamily="34" charset="0"/>
              <a:buNone/>
            </a:pPr>
            <a:r>
              <a:rPr lang="en-US" altLang="fr-FR" dirty="0"/>
              <a:t>     &lt;</a:t>
            </a:r>
            <a:r>
              <a:rPr lang="en-US" altLang="fr-FR" dirty="0" err="1"/>
              <a:t>personne</a:t>
            </a:r>
            <a:r>
              <a:rPr lang="en-US" altLang="fr-FR" dirty="0"/>
              <a:t> id=‘2’ nom=‘Smith’ </a:t>
            </a:r>
            <a:r>
              <a:rPr lang="en-US" altLang="fr-FR" dirty="0" err="1"/>
              <a:t>pnom</a:t>
            </a:r>
            <a:r>
              <a:rPr lang="en-US" altLang="fr-FR" dirty="0"/>
              <a:t>=‘Judith’ </a:t>
            </a:r>
          </a:p>
          <a:p>
            <a:pPr lvl="3">
              <a:buFont typeface="Arial" panose="020B0604020202020204" pitchFamily="34" charset="0"/>
              <a:buNone/>
            </a:pPr>
            <a:r>
              <a:rPr lang="en-US" altLang="fr-FR" dirty="0"/>
              <a:t>			email=‘judith@orsys.fr’ /&gt;</a:t>
            </a:r>
          </a:p>
          <a:p>
            <a:pPr lvl="3">
              <a:buFont typeface="Arial" panose="020B0604020202020204" pitchFamily="34" charset="0"/>
              <a:buNone/>
            </a:pPr>
            <a:r>
              <a:rPr lang="en-US" altLang="fr-FR" dirty="0"/>
              <a:t>     &lt;</a:t>
            </a:r>
            <a:r>
              <a:rPr lang="en-US" altLang="fr-FR" dirty="0" err="1"/>
              <a:t>personne</a:t>
            </a:r>
            <a:r>
              <a:rPr lang="en-US" altLang="fr-FR" dirty="0"/>
              <a:t> id=‘3’ nom=‘</a:t>
            </a:r>
            <a:r>
              <a:rPr lang="en-US" altLang="fr-FR" dirty="0" err="1"/>
              <a:t>Desorbaix</a:t>
            </a:r>
            <a:r>
              <a:rPr lang="en-US" altLang="fr-FR" dirty="0"/>
              <a:t>’ </a:t>
            </a:r>
            <a:r>
              <a:rPr lang="en-US" altLang="fr-FR" dirty="0" err="1"/>
              <a:t>pnom</a:t>
            </a:r>
            <a:r>
              <a:rPr lang="en-US" altLang="fr-FR" dirty="0"/>
              <a:t>=‘Alexandre’ </a:t>
            </a:r>
          </a:p>
          <a:p>
            <a:pPr lvl="3">
              <a:buFont typeface="Arial" panose="020B0604020202020204" pitchFamily="34" charset="0"/>
              <a:buNone/>
            </a:pPr>
            <a:r>
              <a:rPr lang="en-US" altLang="fr-FR" dirty="0"/>
              <a:t>			email=‘a.desorbaix@orsys.fr’ /&gt;</a:t>
            </a:r>
          </a:p>
          <a:p>
            <a:pPr lvl="3">
              <a:buFont typeface="Arial" panose="020B0604020202020204" pitchFamily="34" charset="0"/>
              <a:buNone/>
            </a:pPr>
            <a:r>
              <a:rPr lang="en-US" altLang="fr-FR" dirty="0"/>
              <a:t>&lt;/</a:t>
            </a:r>
            <a:r>
              <a:rPr lang="en-US" altLang="fr-FR" dirty="0" err="1"/>
              <a:t>personnes</a:t>
            </a:r>
            <a:r>
              <a:rPr lang="en-US" altLang="fr-FR" dirty="0"/>
              <a:t>&gt;</a:t>
            </a:r>
            <a:r>
              <a:rPr lang="fr-FR" altLang="fr-FR" dirty="0"/>
              <a:t>';</a:t>
            </a:r>
            <a:endParaRPr lang="en-US" altLang="fr-FR" dirty="0"/>
          </a:p>
          <a:p>
            <a:pPr lvl="1"/>
            <a:endParaRPr lang="en-US" alt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22CCED5-E49C-4165-9D05-B311775C2C97}"/>
              </a:ext>
            </a:extLst>
          </p:cNvPr>
          <p:cNvSpPr>
            <a:spLocks noGrp="1"/>
          </p:cNvSpPr>
          <p:nvPr>
            <p:ph type="title"/>
          </p:nvPr>
        </p:nvSpPr>
        <p:spPr/>
        <p:txBody>
          <a:bodyPr/>
          <a:lstStyle/>
          <a:p>
            <a:pPr fontAlgn="auto">
              <a:spcAft>
                <a:spcPts val="0"/>
              </a:spcAft>
              <a:defRPr/>
            </a:pPr>
            <a:r>
              <a:rPr lang="fr-FR" dirty="0"/>
              <a:t>introduction XML &amp; JSON</a:t>
            </a:r>
          </a:p>
        </p:txBody>
      </p:sp>
      <p:sp>
        <p:nvSpPr>
          <p:cNvPr id="81925" name="Espace réservé du contenu 4">
            <a:extLst>
              <a:ext uri="{FF2B5EF4-FFF2-40B4-BE49-F238E27FC236}">
                <a16:creationId xmlns:a16="http://schemas.microsoft.com/office/drawing/2014/main" id="{D408A053-9F33-4010-B3FE-149BFBE51CBB}"/>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Historique des langages</a:t>
            </a:r>
          </a:p>
          <a:p>
            <a:endParaRPr lang="fr-FR" altLang="fr-FR"/>
          </a:p>
          <a:p>
            <a:r>
              <a:rPr lang="fr-FR" altLang="fr-FR"/>
              <a:t>concept</a:t>
            </a:r>
          </a:p>
          <a:p>
            <a:endParaRPr lang="fr-FR" altLang="fr-FR"/>
          </a:p>
          <a:p>
            <a:r>
              <a:rPr lang="fr-FR" altLang="fr-FR"/>
              <a:t>syntaxes </a:t>
            </a:r>
          </a:p>
          <a:p>
            <a:endParaRPr lang="fr-FR" altLang="fr-FR"/>
          </a:p>
          <a:p>
            <a:r>
              <a:rPr lang="fr-FR" altLang="fr-FR"/>
              <a:t>les formats bureautiques xml</a:t>
            </a:r>
          </a:p>
          <a:p>
            <a:pPr>
              <a:buFont typeface="Arial" panose="020B0604020202020204" pitchFamily="34" charset="0"/>
              <a:buNone/>
            </a:pPr>
            <a:r>
              <a:rPr lang="fr-FR" altLang="fr-FR"/>
              <a:t>et xml métier</a:t>
            </a:r>
          </a:p>
          <a:p>
            <a:endParaRPr lang="fr-FR" altLang="fr-FR"/>
          </a:p>
          <a:p>
            <a:r>
              <a:rPr lang="fr-FR" altLang="fr-FR"/>
              <a:t>logique sax ou dom</a:t>
            </a:r>
          </a:p>
          <a:p>
            <a:endParaRPr lang="fr-FR" altLang="fr-FR"/>
          </a:p>
          <a:p>
            <a:pPr>
              <a:buFont typeface="Arial" panose="020B0604020202020204" pitchFamily="34" charset="0"/>
              <a:buNone/>
            </a:pPr>
            <a:endParaRPr lang="fr-FR" altLang="fr-FR"/>
          </a:p>
        </p:txBody>
      </p:sp>
      <p:sp>
        <p:nvSpPr>
          <p:cNvPr id="81926" name="Espace réservé du texte 5">
            <a:extLst>
              <a:ext uri="{FF2B5EF4-FFF2-40B4-BE49-F238E27FC236}">
                <a16:creationId xmlns:a16="http://schemas.microsoft.com/office/drawing/2014/main" id="{6628A991-7850-4529-956D-D4FAA15DFA66}"/>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C87E8B-29BD-4412-8FA8-39E81EC0221E}"/>
              </a:ext>
            </a:extLst>
          </p:cNvPr>
          <p:cNvSpPr>
            <a:spLocks noGrp="1"/>
          </p:cNvSpPr>
          <p:nvPr>
            <p:ph type="title"/>
          </p:nvPr>
        </p:nvSpPr>
        <p:spPr>
          <a:xfrm>
            <a:off x="0" y="142852"/>
            <a:ext cx="9144000" cy="785818"/>
          </a:xfrm>
        </p:spPr>
        <p:txBody>
          <a:bodyPr/>
          <a:lstStyle/>
          <a:p>
            <a:pPr fontAlgn="auto">
              <a:spcAft>
                <a:spcPts val="0"/>
              </a:spcAft>
              <a:defRPr/>
            </a:pPr>
            <a:r>
              <a:rPr lang="fr-FR"/>
              <a:t>MySQL – INSERT depuis fichier XML</a:t>
            </a:r>
            <a:endParaRPr lang="fr-FR" dirty="0"/>
          </a:p>
        </p:txBody>
      </p:sp>
      <p:sp>
        <p:nvSpPr>
          <p:cNvPr id="3" name="Espace réservé du contenu 2">
            <a:extLst>
              <a:ext uri="{FF2B5EF4-FFF2-40B4-BE49-F238E27FC236}">
                <a16:creationId xmlns:a16="http://schemas.microsoft.com/office/drawing/2014/main" id="{B52EDB23-20C1-43FF-8556-6200E1024E18}"/>
              </a:ext>
            </a:extLst>
          </p:cNvPr>
          <p:cNvSpPr>
            <a:spLocks noGrp="1"/>
          </p:cNvSpPr>
          <p:nvPr>
            <p:ph sz="quarter" idx="1"/>
          </p:nvPr>
        </p:nvSpPr>
        <p:spPr/>
        <p:txBody>
          <a:bodyPr>
            <a:normAutofit fontScale="92500" lnSpcReduction="10000"/>
          </a:bodyPr>
          <a:lstStyle/>
          <a:p>
            <a:pPr fontAlgn="auto">
              <a:spcAft>
                <a:spcPts val="0"/>
              </a:spcAft>
              <a:defRPr/>
            </a:pPr>
            <a:r>
              <a:rPr lang="fr-FR" dirty="0"/>
              <a:t>Fichier XML personnes.xml :</a:t>
            </a:r>
          </a:p>
          <a:p>
            <a:pPr lvl="3" fontAlgn="auto">
              <a:spcAft>
                <a:spcPts val="0"/>
              </a:spcAft>
              <a:buFont typeface="Arial" panose="020B0604020202020204" pitchFamily="34" charset="0"/>
              <a:buNone/>
              <a:defRPr/>
            </a:pPr>
            <a:r>
              <a:rPr lang="en-US" dirty="0"/>
              <a:t>&lt;?xml version="1.0"?&gt;</a:t>
            </a:r>
          </a:p>
          <a:p>
            <a:pPr lvl="3" fontAlgn="auto">
              <a:spcAft>
                <a:spcPts val="0"/>
              </a:spcAft>
              <a:buFont typeface="Arial" panose="020B0604020202020204" pitchFamily="34" charset="0"/>
              <a:buNone/>
              <a:defRPr/>
            </a:pPr>
            <a:r>
              <a:rPr lang="en-US" dirty="0"/>
              <a:t>&lt;</a:t>
            </a:r>
            <a:r>
              <a:rPr lang="en-US" dirty="0" err="1"/>
              <a:t>personnes</a:t>
            </a:r>
            <a:r>
              <a:rPr lang="en-US" dirty="0"/>
              <a:t>&gt;</a:t>
            </a:r>
          </a:p>
          <a:p>
            <a:pPr lvl="3" fontAlgn="auto">
              <a:spcAft>
                <a:spcPts val="0"/>
              </a:spcAft>
              <a:buFont typeface="Arial" panose="020B0604020202020204" pitchFamily="34" charset="0"/>
              <a:buNone/>
              <a:defRPr/>
            </a:pPr>
            <a:r>
              <a:rPr lang="en-US" dirty="0"/>
              <a:t>     &lt;</a:t>
            </a:r>
            <a:r>
              <a:rPr lang="en-US" dirty="0" err="1"/>
              <a:t>personne</a:t>
            </a:r>
            <a:r>
              <a:rPr lang="en-US" dirty="0"/>
              <a:t> id=‘1’ nom=‘</a:t>
            </a:r>
            <a:r>
              <a:rPr lang="en-US" dirty="0" err="1"/>
              <a:t>Dubuis</a:t>
            </a:r>
            <a:r>
              <a:rPr lang="en-US" dirty="0"/>
              <a:t>’ </a:t>
            </a:r>
            <a:r>
              <a:rPr lang="en-US" dirty="0" err="1"/>
              <a:t>pnom</a:t>
            </a:r>
            <a:r>
              <a:rPr lang="en-US" dirty="0"/>
              <a:t>=‘</a:t>
            </a:r>
            <a:r>
              <a:rPr lang="en-US" dirty="0" err="1"/>
              <a:t>Renaud</a:t>
            </a:r>
            <a:r>
              <a:rPr lang="en-US" dirty="0"/>
              <a:t>’   </a:t>
            </a:r>
          </a:p>
          <a:p>
            <a:pPr lvl="3" fontAlgn="auto">
              <a:spcAft>
                <a:spcPts val="0"/>
              </a:spcAft>
              <a:buFont typeface="Arial" panose="020B0604020202020204" pitchFamily="34" charset="0"/>
              <a:buNone/>
              <a:defRPr/>
            </a:pPr>
            <a:r>
              <a:rPr lang="en-US" dirty="0"/>
              <a:t>			email=’r.dubuis@free.fr’/&gt;</a:t>
            </a:r>
          </a:p>
          <a:p>
            <a:pPr lvl="3" fontAlgn="auto">
              <a:spcAft>
                <a:spcPts val="0"/>
              </a:spcAft>
              <a:buFont typeface="Arial" panose="020B0604020202020204" pitchFamily="34" charset="0"/>
              <a:buNone/>
              <a:defRPr/>
            </a:pPr>
            <a:r>
              <a:rPr lang="en-US" dirty="0"/>
              <a:t>     &lt;</a:t>
            </a:r>
            <a:r>
              <a:rPr lang="en-US" dirty="0" err="1"/>
              <a:t>personne</a:t>
            </a:r>
            <a:r>
              <a:rPr lang="en-US" dirty="0"/>
              <a:t> id=‘2’ nom=‘Smith’ </a:t>
            </a:r>
            <a:r>
              <a:rPr lang="en-US" dirty="0" err="1"/>
              <a:t>pnom</a:t>
            </a:r>
            <a:r>
              <a:rPr lang="en-US" dirty="0"/>
              <a:t>=‘Judith’ </a:t>
            </a:r>
          </a:p>
          <a:p>
            <a:pPr lvl="3" fontAlgn="auto">
              <a:spcAft>
                <a:spcPts val="0"/>
              </a:spcAft>
              <a:buFont typeface="Arial" panose="020B0604020202020204" pitchFamily="34" charset="0"/>
              <a:buNone/>
              <a:defRPr/>
            </a:pPr>
            <a:r>
              <a:rPr lang="en-US" dirty="0"/>
              <a:t>			email=‘judith@orsys.fr’ /&gt;</a:t>
            </a:r>
          </a:p>
          <a:p>
            <a:pPr lvl="3" fontAlgn="auto">
              <a:spcAft>
                <a:spcPts val="0"/>
              </a:spcAft>
              <a:buFont typeface="Arial" panose="020B0604020202020204" pitchFamily="34" charset="0"/>
              <a:buNone/>
              <a:defRPr/>
            </a:pPr>
            <a:r>
              <a:rPr lang="en-US" dirty="0"/>
              <a:t>     &lt;</a:t>
            </a:r>
            <a:r>
              <a:rPr lang="en-US" dirty="0" err="1"/>
              <a:t>personne</a:t>
            </a:r>
            <a:r>
              <a:rPr lang="en-US" dirty="0"/>
              <a:t> id=‘3’ nom=‘</a:t>
            </a:r>
            <a:r>
              <a:rPr lang="en-US" dirty="0" err="1"/>
              <a:t>Desorbaix</a:t>
            </a:r>
            <a:r>
              <a:rPr lang="en-US" dirty="0"/>
              <a:t>’ </a:t>
            </a:r>
            <a:r>
              <a:rPr lang="en-US" dirty="0" err="1"/>
              <a:t>pnom</a:t>
            </a:r>
            <a:r>
              <a:rPr lang="en-US" dirty="0"/>
              <a:t>=‘</a:t>
            </a:r>
            <a:r>
              <a:rPr lang="en-US" dirty="0" err="1"/>
              <a:t>Alexandre</a:t>
            </a:r>
            <a:r>
              <a:rPr lang="en-US" dirty="0"/>
              <a:t>’ </a:t>
            </a:r>
          </a:p>
          <a:p>
            <a:pPr lvl="3" fontAlgn="auto">
              <a:spcAft>
                <a:spcPts val="0"/>
              </a:spcAft>
              <a:buFont typeface="Arial" panose="020B0604020202020204" pitchFamily="34" charset="0"/>
              <a:buNone/>
              <a:defRPr/>
            </a:pPr>
            <a:r>
              <a:rPr lang="en-US" dirty="0"/>
              <a:t>			email=‘a.desorbaix@orsys.fr’ /&gt;</a:t>
            </a:r>
          </a:p>
          <a:p>
            <a:pPr lvl="3" fontAlgn="auto">
              <a:spcAft>
                <a:spcPts val="0"/>
              </a:spcAft>
              <a:buFont typeface="Arial" panose="020B0604020202020204" pitchFamily="34" charset="0"/>
              <a:buNone/>
              <a:defRPr/>
            </a:pPr>
            <a:r>
              <a:rPr lang="en-US" dirty="0"/>
              <a:t>&lt;/</a:t>
            </a:r>
            <a:r>
              <a:rPr lang="en-US" dirty="0" err="1"/>
              <a:t>personnes</a:t>
            </a:r>
            <a:r>
              <a:rPr lang="en-US" dirty="0"/>
              <a:t>&gt;</a:t>
            </a:r>
            <a:endParaRPr lang="fr-FR" dirty="0"/>
          </a:p>
          <a:p>
            <a:pPr lvl="2" fontAlgn="auto">
              <a:spcAft>
                <a:spcPts val="0"/>
              </a:spcAft>
              <a:defRPr/>
            </a:pPr>
            <a:endParaRPr lang="fr-FR" dirty="0"/>
          </a:p>
          <a:p>
            <a:pPr lvl="2" fontAlgn="auto">
              <a:spcAft>
                <a:spcPts val="0"/>
              </a:spcAft>
              <a:defRPr/>
            </a:pPr>
            <a:r>
              <a:rPr lang="en-US" dirty="0"/>
              <a:t>insertion des &lt;</a:t>
            </a:r>
            <a:r>
              <a:rPr lang="en-US" dirty="0" err="1"/>
              <a:t>personne</a:t>
            </a:r>
            <a:r>
              <a:rPr lang="en-US" dirty="0"/>
              <a:t>&gt; </a:t>
            </a:r>
            <a:r>
              <a:rPr lang="en-US" dirty="0" err="1"/>
              <a:t>dont</a:t>
            </a:r>
            <a:r>
              <a:rPr lang="en-US" dirty="0"/>
              <a:t> position() &lt; 3</a:t>
            </a:r>
          </a:p>
          <a:p>
            <a:pPr lvl="3" fontAlgn="auto">
              <a:spcAft>
                <a:spcPts val="0"/>
              </a:spcAft>
              <a:defRPr/>
            </a:pPr>
            <a:endParaRPr lang="en-US" dirty="0"/>
          </a:p>
          <a:p>
            <a:pPr lvl="3" fontAlgn="auto">
              <a:spcAft>
                <a:spcPts val="0"/>
              </a:spcAft>
              <a:defRPr/>
            </a:pPr>
            <a:r>
              <a:rPr lang="en-US" dirty="0"/>
              <a:t>LOAD XML LOCAL INFILE 'personnes.xml' INTO TABLE users ROWS IDENTIFIED BY '//</a:t>
            </a:r>
            <a:r>
              <a:rPr lang="en-US" dirty="0" err="1"/>
              <a:t>personne</a:t>
            </a:r>
            <a:r>
              <a:rPr lang="en-US" dirty="0"/>
              <a:t>[position() &lt; 3]‘ ;</a:t>
            </a:r>
            <a:endParaRPr lang="fr-FR"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180E9F6-71A8-4179-B17D-EB5986A057F8}"/>
              </a:ext>
            </a:extLst>
          </p:cNvPr>
          <p:cNvSpPr>
            <a:spLocks noGrp="1"/>
          </p:cNvSpPr>
          <p:nvPr>
            <p:ph type="title"/>
          </p:nvPr>
        </p:nvSpPr>
        <p:spPr/>
        <p:txBody>
          <a:bodyPr/>
          <a:lstStyle/>
          <a:p>
            <a:pPr fontAlgn="auto">
              <a:spcAft>
                <a:spcPts val="0"/>
              </a:spcAft>
              <a:defRPr/>
            </a:pPr>
            <a:r>
              <a:rPr lang="fr-FR" dirty="0"/>
              <a:t>Architecture SOA et Web Services</a:t>
            </a:r>
            <a:br>
              <a:rPr lang="fr-FR" dirty="0"/>
            </a:br>
            <a:endParaRPr lang="fr-FR" dirty="0"/>
          </a:p>
        </p:txBody>
      </p:sp>
      <p:sp>
        <p:nvSpPr>
          <p:cNvPr id="5" name="Espace réservé du texte 4">
            <a:extLst>
              <a:ext uri="{FF2B5EF4-FFF2-40B4-BE49-F238E27FC236}">
                <a16:creationId xmlns:a16="http://schemas.microsoft.com/office/drawing/2014/main" id="{EEF24F9A-E200-4CFC-9816-CA993EBBDF1E}"/>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E3E48AA-8E77-4260-A275-7C5DD4C16FD8}"/>
              </a:ext>
            </a:extLst>
          </p:cNvPr>
          <p:cNvSpPr>
            <a:spLocks noGrp="1"/>
          </p:cNvSpPr>
          <p:nvPr>
            <p:ph type="title"/>
          </p:nvPr>
        </p:nvSpPr>
        <p:spPr/>
        <p:txBody>
          <a:bodyPr/>
          <a:lstStyle/>
          <a:p>
            <a:pPr fontAlgn="auto">
              <a:spcAft>
                <a:spcPts val="0"/>
              </a:spcAft>
              <a:defRPr/>
            </a:pPr>
            <a:r>
              <a:rPr lang="fr-FR" dirty="0"/>
              <a:t>Architecture SOA et Web Services</a:t>
            </a:r>
          </a:p>
        </p:txBody>
      </p:sp>
      <p:sp>
        <p:nvSpPr>
          <p:cNvPr id="5" name="Espace réservé du contenu 4">
            <a:extLst>
              <a:ext uri="{FF2B5EF4-FFF2-40B4-BE49-F238E27FC236}">
                <a16:creationId xmlns:a16="http://schemas.microsoft.com/office/drawing/2014/main" id="{FA0DFD40-51B2-483B-9DCD-D077CEE2D66F}"/>
              </a:ext>
            </a:extLst>
          </p:cNvPr>
          <p:cNvSpPr>
            <a:spLocks noGrp="1"/>
          </p:cNvSpPr>
          <p:nvPr>
            <p:ph idx="1"/>
          </p:nvPr>
        </p:nvSpPr>
        <p:spPr>
          <a:xfrm>
            <a:off x="3357563" y="273050"/>
            <a:ext cx="5572125" cy="6156325"/>
          </a:xfrm>
        </p:spPr>
        <p:txBody>
          <a:bodyPr>
            <a:normAutofit fontScale="92500" lnSpcReduction="20000"/>
          </a:bodyPr>
          <a:lstStyle/>
          <a:p>
            <a:pPr fontAlgn="auto">
              <a:spcAft>
                <a:spcPts val="0"/>
              </a:spcAft>
              <a:defRPr/>
            </a:pPr>
            <a:r>
              <a:rPr lang="fr-FR" dirty="0"/>
              <a:t>Logique SOA</a:t>
            </a:r>
          </a:p>
          <a:p>
            <a:pPr fontAlgn="auto">
              <a:spcAft>
                <a:spcPts val="0"/>
              </a:spcAft>
              <a:defRPr/>
            </a:pPr>
            <a:endParaRPr lang="fr-FR" dirty="0"/>
          </a:p>
          <a:p>
            <a:pPr fontAlgn="auto">
              <a:spcAft>
                <a:spcPts val="0"/>
              </a:spcAft>
              <a:defRPr/>
            </a:pPr>
            <a:r>
              <a:rPr lang="fr-FR" dirty="0"/>
              <a:t>Services et web services</a:t>
            </a:r>
          </a:p>
          <a:p>
            <a:pPr fontAlgn="auto">
              <a:spcAft>
                <a:spcPts val="0"/>
              </a:spcAft>
              <a:defRPr/>
            </a:pPr>
            <a:endParaRPr lang="fr-FR" dirty="0"/>
          </a:p>
          <a:p>
            <a:pPr fontAlgn="auto">
              <a:spcAft>
                <a:spcPts val="0"/>
              </a:spcAft>
              <a:defRPr/>
            </a:pPr>
            <a:r>
              <a:rPr lang="fr-FR" dirty="0"/>
              <a:t>SOAP REST </a:t>
            </a:r>
          </a:p>
          <a:p>
            <a:pPr fontAlgn="auto">
              <a:spcAft>
                <a:spcPts val="0"/>
              </a:spcAft>
              <a:defRPr/>
            </a:pPr>
            <a:endParaRPr lang="fr-FR" dirty="0"/>
          </a:p>
          <a:p>
            <a:pPr fontAlgn="auto">
              <a:spcAft>
                <a:spcPts val="0"/>
              </a:spcAft>
              <a:defRPr/>
            </a:pPr>
            <a:r>
              <a:rPr lang="fr-FR" dirty="0"/>
              <a:t>modélisation de processus métiers et </a:t>
            </a:r>
            <a:r>
              <a:rPr lang="fr-FR" dirty="0" err="1"/>
              <a:t>workflows</a:t>
            </a:r>
            <a:endParaRPr lang="fr-FR" dirty="0"/>
          </a:p>
          <a:p>
            <a:pPr lvl="2" fontAlgn="auto">
              <a:spcAft>
                <a:spcPts val="0"/>
              </a:spcAft>
              <a:defRPr/>
            </a:pPr>
            <a:r>
              <a:rPr lang="fr-FR" dirty="0"/>
              <a:t>BPM</a:t>
            </a:r>
          </a:p>
          <a:p>
            <a:pPr lvl="2" fontAlgn="auto">
              <a:spcAft>
                <a:spcPts val="0"/>
              </a:spcAft>
              <a:defRPr/>
            </a:pPr>
            <a:r>
              <a:rPr lang="fr-FR" dirty="0"/>
              <a:t>BPMN 2.0</a:t>
            </a:r>
          </a:p>
          <a:p>
            <a:pPr lvl="2" fontAlgn="auto">
              <a:spcAft>
                <a:spcPts val="0"/>
              </a:spcAft>
              <a:defRPr/>
            </a:pPr>
            <a:endParaRPr lang="fr-FR" dirty="0"/>
          </a:p>
          <a:p>
            <a:pPr fontAlgn="auto">
              <a:spcAft>
                <a:spcPts val="0"/>
              </a:spcAft>
              <a:defRPr/>
            </a:pPr>
            <a:r>
              <a:rPr lang="fr-FR" dirty="0"/>
              <a:t>BPEL</a:t>
            </a:r>
          </a:p>
          <a:p>
            <a:pPr fontAlgn="auto">
              <a:spcAft>
                <a:spcPts val="0"/>
              </a:spcAft>
              <a:defRPr/>
            </a:pPr>
            <a:endParaRPr lang="fr-FR" dirty="0"/>
          </a:p>
          <a:p>
            <a:pPr fontAlgn="auto">
              <a:spcAft>
                <a:spcPts val="0"/>
              </a:spcAft>
              <a:defRPr/>
            </a:pPr>
            <a:r>
              <a:rPr lang="fr-FR" dirty="0"/>
              <a:t>EAI vers ESB</a:t>
            </a:r>
          </a:p>
        </p:txBody>
      </p:sp>
      <p:sp>
        <p:nvSpPr>
          <p:cNvPr id="536582" name="Espace réservé du texte 5">
            <a:extLst>
              <a:ext uri="{FF2B5EF4-FFF2-40B4-BE49-F238E27FC236}">
                <a16:creationId xmlns:a16="http://schemas.microsoft.com/office/drawing/2014/main" id="{CF59E1C9-8E39-4D43-B0F2-AB19AFE9234D}"/>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2D2CF-0ACE-4A9A-879F-3369099F13C9}"/>
              </a:ext>
            </a:extLst>
          </p:cNvPr>
          <p:cNvSpPr>
            <a:spLocks noGrp="1"/>
          </p:cNvSpPr>
          <p:nvPr>
            <p:ph type="title"/>
          </p:nvPr>
        </p:nvSpPr>
        <p:spPr>
          <a:xfrm>
            <a:off x="0" y="142852"/>
            <a:ext cx="9144000" cy="785818"/>
          </a:xfrm>
        </p:spPr>
        <p:txBody>
          <a:bodyPr/>
          <a:lstStyle/>
          <a:p>
            <a:pPr fontAlgn="auto">
              <a:spcAft>
                <a:spcPts val="0"/>
              </a:spcAft>
              <a:defRPr/>
            </a:pPr>
            <a:r>
              <a:rPr lang="fr-FR" dirty="0"/>
              <a:t>Un web service </a:t>
            </a:r>
          </a:p>
        </p:txBody>
      </p:sp>
      <p:sp>
        <p:nvSpPr>
          <p:cNvPr id="3" name="Espace réservé du contenu 2">
            <a:extLst>
              <a:ext uri="{FF2B5EF4-FFF2-40B4-BE49-F238E27FC236}">
                <a16:creationId xmlns:a16="http://schemas.microsoft.com/office/drawing/2014/main" id="{5A0AAB6E-BC2F-4CFE-9F16-EAEA1E43E3BF}"/>
              </a:ext>
            </a:extLst>
          </p:cNvPr>
          <p:cNvSpPr>
            <a:spLocks noGrp="1"/>
          </p:cNvSpPr>
          <p:nvPr>
            <p:ph idx="1"/>
          </p:nvPr>
        </p:nvSpPr>
        <p:spPr/>
        <p:txBody>
          <a:bodyPr>
            <a:normAutofit fontScale="92500" lnSpcReduction="20000"/>
          </a:bodyPr>
          <a:lstStyle/>
          <a:p>
            <a:pPr fontAlgn="auto">
              <a:spcAft>
                <a:spcPts val="0"/>
              </a:spcAft>
              <a:defRPr/>
            </a:pPr>
            <a:r>
              <a:rPr lang="fr-FR" dirty="0"/>
              <a:t>Web Services : </a:t>
            </a:r>
          </a:p>
          <a:p>
            <a:pPr lvl="2" fontAlgn="auto">
              <a:spcAft>
                <a:spcPts val="0"/>
              </a:spcAft>
              <a:defRPr/>
            </a:pPr>
            <a:r>
              <a:rPr lang="fr-FR" dirty="0"/>
              <a:t>client, </a:t>
            </a:r>
          </a:p>
          <a:p>
            <a:pPr lvl="3" fontAlgn="auto">
              <a:spcAft>
                <a:spcPts val="0"/>
              </a:spcAft>
              <a:defRPr/>
            </a:pPr>
            <a:r>
              <a:rPr lang="fr-FR" dirty="0"/>
              <a:t>celui qui accède</a:t>
            </a:r>
          </a:p>
          <a:p>
            <a:pPr lvl="2" fontAlgn="auto">
              <a:spcAft>
                <a:spcPts val="0"/>
              </a:spcAft>
              <a:defRPr/>
            </a:pPr>
            <a:endParaRPr lang="fr-FR" dirty="0"/>
          </a:p>
          <a:p>
            <a:pPr lvl="2" fontAlgn="auto">
              <a:spcAft>
                <a:spcPts val="0"/>
              </a:spcAft>
              <a:defRPr/>
            </a:pPr>
            <a:r>
              <a:rPr lang="fr-FR" dirty="0"/>
              <a:t>fournisseur, </a:t>
            </a:r>
          </a:p>
          <a:p>
            <a:pPr lvl="3" fontAlgn="auto">
              <a:spcAft>
                <a:spcPts val="0"/>
              </a:spcAft>
              <a:defRPr/>
            </a:pPr>
            <a:r>
              <a:rPr lang="fr-FR" dirty="0"/>
              <a:t>celui qui diffuse</a:t>
            </a:r>
          </a:p>
          <a:p>
            <a:pPr lvl="2" fontAlgn="auto">
              <a:spcAft>
                <a:spcPts val="0"/>
              </a:spcAft>
              <a:defRPr/>
            </a:pPr>
            <a:endParaRPr lang="fr-FR" dirty="0"/>
          </a:p>
          <a:p>
            <a:pPr lvl="2" fontAlgn="auto">
              <a:spcAft>
                <a:spcPts val="0"/>
              </a:spcAft>
              <a:defRPr/>
            </a:pPr>
            <a:r>
              <a:rPr lang="fr-FR" dirty="0"/>
              <a:t>annuaire de services </a:t>
            </a:r>
          </a:p>
          <a:p>
            <a:pPr lvl="3" fontAlgn="auto">
              <a:spcAft>
                <a:spcPts val="0"/>
              </a:spcAft>
              <a:defRPr/>
            </a:pPr>
            <a:r>
              <a:rPr lang="fr-FR" dirty="0"/>
              <a:t>celui qui récence ex UDDI pour les WSDL</a:t>
            </a:r>
          </a:p>
          <a:p>
            <a:pPr lvl="2" fontAlgn="auto">
              <a:spcAft>
                <a:spcPts val="0"/>
              </a:spcAft>
              <a:defRPr/>
            </a:pPr>
            <a:endParaRPr lang="fr-FR" dirty="0"/>
          </a:p>
          <a:p>
            <a:pPr lvl="2" fontAlgn="auto">
              <a:spcAft>
                <a:spcPts val="0"/>
              </a:spcAft>
              <a:defRPr/>
            </a:pPr>
            <a:r>
              <a:rPr lang="fr-FR" dirty="0"/>
              <a:t>intégration d'applications</a:t>
            </a:r>
          </a:p>
          <a:p>
            <a:pPr lvl="3" fontAlgn="auto">
              <a:spcAft>
                <a:spcPts val="0"/>
              </a:spcAft>
              <a:defRPr/>
            </a:pPr>
            <a:r>
              <a:rPr lang="fr-FR" dirty="0"/>
              <a:t>Des API</a:t>
            </a:r>
          </a:p>
          <a:p>
            <a:pPr fontAlgn="auto">
              <a:spcAft>
                <a:spcPts val="0"/>
              </a:spcAft>
              <a:defRPr/>
            </a:pPr>
            <a:r>
              <a:rPr lang="fr-FR" dirty="0"/>
              <a:t>Métaphore : </a:t>
            </a:r>
          </a:p>
          <a:p>
            <a:pPr algn="ctr" fontAlgn="auto">
              <a:spcAft>
                <a:spcPts val="0"/>
              </a:spcAft>
              <a:buFont typeface="Arial" panose="020B0604020202020204" pitchFamily="34" charset="0"/>
              <a:buNone/>
              <a:defRPr/>
            </a:pPr>
            <a:r>
              <a:rPr lang="fr-FR" dirty="0"/>
              <a:t>le serveur du restaurant et sa "carte du menu", on se sers pas directement en cuisine</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5E898F5-A796-4BB9-9FF7-84D0B4C245E2}"/>
              </a:ext>
            </a:extLst>
          </p:cNvPr>
          <p:cNvSpPr>
            <a:spLocks noGrp="1"/>
          </p:cNvSpPr>
          <p:nvPr>
            <p:ph type="title"/>
          </p:nvPr>
        </p:nvSpPr>
        <p:spPr>
          <a:xfrm>
            <a:off x="0" y="142852"/>
            <a:ext cx="9144000" cy="785818"/>
          </a:xfrm>
        </p:spPr>
        <p:txBody>
          <a:bodyPr/>
          <a:lstStyle/>
          <a:p>
            <a:pPr fontAlgn="auto">
              <a:spcAft>
                <a:spcPts val="0"/>
              </a:spcAft>
              <a:defRPr/>
            </a:pPr>
            <a:r>
              <a:rPr lang="fr-FR" dirty="0"/>
              <a:t>Qui fais quoi ?</a:t>
            </a:r>
          </a:p>
        </p:txBody>
      </p:sp>
      <p:sp>
        <p:nvSpPr>
          <p:cNvPr id="5" name="Espace réservé du contenu 4">
            <a:extLst>
              <a:ext uri="{FF2B5EF4-FFF2-40B4-BE49-F238E27FC236}">
                <a16:creationId xmlns:a16="http://schemas.microsoft.com/office/drawing/2014/main" id="{C2B0DADB-BAA3-4F35-9F10-E11317B4FAAD}"/>
              </a:ext>
            </a:extLst>
          </p:cNvPr>
          <p:cNvSpPr>
            <a:spLocks noGrp="1"/>
          </p:cNvSpPr>
          <p:nvPr>
            <p:ph idx="1"/>
          </p:nvPr>
        </p:nvSpPr>
        <p:spPr>
          <a:xfrm>
            <a:off x="285750" y="1714500"/>
            <a:ext cx="3814763" cy="3965575"/>
          </a:xfrm>
        </p:spPr>
        <p:txBody>
          <a:bodyPr>
            <a:normAutofit fontScale="77500" lnSpcReduction="20000"/>
          </a:bodyPr>
          <a:lstStyle/>
          <a:p>
            <a:pPr fontAlgn="auto">
              <a:spcAft>
                <a:spcPts val="0"/>
              </a:spcAft>
              <a:defRPr/>
            </a:pPr>
            <a:r>
              <a:rPr lang="fr-FR" dirty="0"/>
              <a:t>Qui à besoin de quoi ?</a:t>
            </a:r>
          </a:p>
          <a:p>
            <a:pPr lvl="1" fontAlgn="auto">
              <a:spcAft>
                <a:spcPts val="0"/>
              </a:spcAft>
              <a:defRPr/>
            </a:pPr>
            <a:r>
              <a:rPr lang="fr-FR" dirty="0"/>
              <a:t>Le client, Un navigateur</a:t>
            </a:r>
          </a:p>
          <a:p>
            <a:pPr lvl="2" fontAlgn="auto">
              <a:spcAft>
                <a:spcPts val="0"/>
              </a:spcAft>
              <a:defRPr/>
            </a:pPr>
            <a:r>
              <a:rPr lang="fr-FR" dirty="0"/>
              <a:t>Charge le site et met en action le JS</a:t>
            </a:r>
          </a:p>
          <a:p>
            <a:pPr lvl="2" fontAlgn="auto">
              <a:spcAft>
                <a:spcPts val="0"/>
              </a:spcAft>
              <a:defRPr/>
            </a:pPr>
            <a:r>
              <a:rPr lang="fr-FR" dirty="0"/>
              <a:t>Il géra grâce au js les interactions IHM</a:t>
            </a:r>
          </a:p>
          <a:p>
            <a:pPr lvl="2" fontAlgn="auto">
              <a:spcAft>
                <a:spcPts val="0"/>
              </a:spcAft>
              <a:defRPr/>
            </a:pPr>
            <a:r>
              <a:rPr lang="fr-FR" dirty="0"/>
              <a:t>Chargera une version du site html/css/js</a:t>
            </a:r>
          </a:p>
          <a:p>
            <a:pPr lvl="3" fontAlgn="auto">
              <a:spcAft>
                <a:spcPts val="0"/>
              </a:spcAft>
              <a:defRPr/>
            </a:pPr>
            <a:r>
              <a:rPr lang="fr-FR" dirty="0"/>
              <a:t>Et les librairies js associes</a:t>
            </a:r>
          </a:p>
          <a:p>
            <a:pPr lvl="3" fontAlgn="auto">
              <a:spcAft>
                <a:spcPts val="0"/>
              </a:spcAft>
              <a:defRPr/>
            </a:pPr>
            <a:endParaRPr lang="fr-FR" dirty="0"/>
          </a:p>
          <a:p>
            <a:pPr lvl="2" fontAlgn="auto">
              <a:spcAft>
                <a:spcPts val="0"/>
              </a:spcAft>
              <a:defRPr/>
            </a:pPr>
            <a:r>
              <a:rPr lang="fr-FR" dirty="0"/>
              <a:t>Il géra les échanges http </a:t>
            </a:r>
          </a:p>
          <a:p>
            <a:pPr lvl="3" fontAlgn="auto">
              <a:spcAft>
                <a:spcPts val="0"/>
              </a:spcAft>
              <a:defRPr/>
            </a:pPr>
            <a:r>
              <a:rPr lang="fr-FR" dirty="0"/>
              <a:t>Accès à des données par</a:t>
            </a:r>
          </a:p>
          <a:p>
            <a:pPr marL="1028700" lvl="3" indent="0" fontAlgn="auto">
              <a:spcAft>
                <a:spcPts val="0"/>
              </a:spcAft>
              <a:buFont typeface="Arial" panose="020B0604020202020204" pitchFamily="34" charset="0"/>
              <a:buNone/>
              <a:defRPr/>
            </a:pPr>
            <a:r>
              <a:rPr lang="fr-FR" dirty="0"/>
              <a:t>Webservice (REST, json)</a:t>
            </a:r>
          </a:p>
          <a:p>
            <a:pPr marL="1028700" lvl="3" indent="0" fontAlgn="auto">
              <a:spcAft>
                <a:spcPts val="0"/>
              </a:spcAft>
              <a:buFont typeface="Arial" panose="020B0604020202020204" pitchFamily="34" charset="0"/>
              <a:buNone/>
              <a:defRPr/>
            </a:pPr>
            <a:endParaRPr lang="fr-FR" dirty="0"/>
          </a:p>
          <a:p>
            <a:pPr lvl="3" fontAlgn="auto">
              <a:spcAft>
                <a:spcPts val="0"/>
              </a:spcAft>
              <a:defRPr/>
            </a:pPr>
            <a:endParaRPr lang="fr-FR" dirty="0"/>
          </a:p>
          <a:p>
            <a:pPr fontAlgn="auto">
              <a:spcAft>
                <a:spcPts val="0"/>
              </a:spcAft>
              <a:defRPr/>
            </a:pPr>
            <a:endParaRPr lang="fr-FR" dirty="0"/>
          </a:p>
        </p:txBody>
      </p:sp>
      <p:graphicFrame>
        <p:nvGraphicFramePr>
          <p:cNvPr id="6" name="Diagramme 5">
            <a:extLst>
              <a:ext uri="{FF2B5EF4-FFF2-40B4-BE49-F238E27FC236}">
                <a16:creationId xmlns:a16="http://schemas.microsoft.com/office/drawing/2014/main" id="{23317C36-1BEA-4DA4-A4B9-3299EF7C469A}"/>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D9C52DBC-4235-4DEF-B6DF-C22D317E45E1}"/>
              </a:ext>
            </a:extLst>
          </p:cNvPr>
          <p:cNvCxnSpPr/>
          <p:nvPr/>
        </p:nvCxnSpPr>
        <p:spPr>
          <a:xfrm>
            <a:off x="7124700" y="4437063"/>
            <a:ext cx="4191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E95B679C-EB70-4393-A19C-CC93B7A4223D}"/>
              </a:ext>
            </a:extLst>
          </p:cNvPr>
          <p:cNvCxnSpPr>
            <a:cxnSpLocks/>
          </p:cNvCxnSpPr>
          <p:nvPr/>
        </p:nvCxnSpPr>
        <p:spPr>
          <a:xfrm>
            <a:off x="6973888" y="4929188"/>
            <a:ext cx="527050" cy="107950"/>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456915D-853C-4B57-A924-D0702899BE4D}"/>
              </a:ext>
            </a:extLst>
          </p:cNvPr>
          <p:cNvCxnSpPr>
            <a:cxnSpLocks/>
          </p:cNvCxnSpPr>
          <p:nvPr/>
        </p:nvCxnSpPr>
        <p:spPr>
          <a:xfrm flipV="1">
            <a:off x="5140325" y="4979988"/>
            <a:ext cx="360363" cy="160337"/>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726CE88C-DB72-435E-B871-AB6FBEB64D82}"/>
              </a:ext>
            </a:extLst>
          </p:cNvPr>
          <p:cNvCxnSpPr>
            <a:cxnSpLocks/>
          </p:cNvCxnSpPr>
          <p:nvPr/>
        </p:nvCxnSpPr>
        <p:spPr>
          <a:xfrm>
            <a:off x="5140325" y="4641850"/>
            <a:ext cx="360363" cy="185738"/>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3E094553-CDB3-47CA-B46A-BE8251D7CDA9}"/>
              </a:ext>
            </a:extLst>
          </p:cNvPr>
          <p:cNvSpPr txBox="1">
            <a:spLocks/>
          </p:cNvSpPr>
          <p:nvPr/>
        </p:nvSpPr>
        <p:spPr>
          <a:xfrm>
            <a:off x="4230688" y="1714500"/>
            <a:ext cx="4727575" cy="1914525"/>
          </a:xfrm>
          <a:prstGeom prst="rect">
            <a:avLst/>
          </a:prstGeom>
          <a:solidFill>
            <a:schemeClr val="bg1">
              <a:alpha val="74000"/>
            </a:schemeClr>
          </a:solidFill>
          <a:ln>
            <a:solidFill>
              <a:schemeClr val="bg1">
                <a:lumMod val="85000"/>
              </a:schemeClr>
            </a:solidFill>
          </a:ln>
        </p:spPr>
        <p:txBody>
          <a:bodyPr lIns="68580" tIns="34290" rIns="68580" bIns="3429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fontAlgn="auto">
              <a:spcAft>
                <a:spcPts val="0"/>
              </a:spcAft>
              <a:defRPr/>
            </a:pPr>
            <a:r>
              <a:rPr lang="fr-FR" sz="2100" dirty="0"/>
              <a:t>Le serveur</a:t>
            </a:r>
          </a:p>
          <a:p>
            <a:pPr lvl="2" fontAlgn="auto">
              <a:spcAft>
                <a:spcPts val="0"/>
              </a:spcAft>
              <a:defRPr/>
            </a:pPr>
            <a:r>
              <a:rPr lang="fr-FR" sz="1800" dirty="0"/>
              <a:t>Il Répondra aux requêtes http pour accéder aux fichiers du site </a:t>
            </a:r>
          </a:p>
          <a:p>
            <a:pPr lvl="2" fontAlgn="auto">
              <a:spcAft>
                <a:spcPts val="0"/>
              </a:spcAft>
              <a:defRPr/>
            </a:pPr>
            <a:r>
              <a:rPr lang="fr-FR" sz="1800" dirty="0"/>
              <a:t>Il répondra aux requêtes liées aux données (webservice tel que REST)</a:t>
            </a:r>
          </a:p>
          <a:p>
            <a:pPr lvl="2" fontAlgn="auto">
              <a:spcAft>
                <a:spcPts val="0"/>
              </a:spcAft>
              <a:defRPr/>
            </a:pPr>
            <a:r>
              <a:rPr lang="fr-FR" sz="1800" dirty="0"/>
              <a:t>Il géra des échanges internes pour l’accès au </a:t>
            </a:r>
            <a:r>
              <a:rPr lang="fr-FR" sz="1800" dirty="0" err="1"/>
              <a:t>sgbdr</a:t>
            </a:r>
            <a:r>
              <a:rPr lang="fr-FR" sz="1800" dirty="0"/>
              <a:t>, aux </a:t>
            </a:r>
            <a:r>
              <a:rPr lang="fr-FR" sz="1800" dirty="0" err="1"/>
              <a:t>sensors</a:t>
            </a:r>
            <a:r>
              <a:rPr lang="fr-FR" sz="1800" dirty="0"/>
              <a:t>, …</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E6872F-46CB-47CE-9528-CBB83E0D27B9}"/>
              </a:ext>
            </a:extLst>
          </p:cNvPr>
          <p:cNvSpPr>
            <a:spLocks noGrp="1"/>
          </p:cNvSpPr>
          <p:nvPr>
            <p:ph type="title"/>
          </p:nvPr>
        </p:nvSpPr>
        <p:spPr>
          <a:xfrm>
            <a:off x="0" y="142852"/>
            <a:ext cx="9144000" cy="785818"/>
          </a:xfrm>
        </p:spPr>
        <p:txBody>
          <a:bodyPr/>
          <a:lstStyle/>
          <a:p>
            <a:pPr fontAlgn="auto">
              <a:spcAft>
                <a:spcPts val="0"/>
              </a:spcAft>
              <a:defRPr/>
            </a:pPr>
            <a:r>
              <a:rPr lang="fr-FR" dirty="0"/>
              <a:t>Un bistro service ?</a:t>
            </a:r>
          </a:p>
        </p:txBody>
      </p:sp>
      <p:sp>
        <p:nvSpPr>
          <p:cNvPr id="3" name="Espace réservé du contenu 2">
            <a:extLst>
              <a:ext uri="{FF2B5EF4-FFF2-40B4-BE49-F238E27FC236}">
                <a16:creationId xmlns:a16="http://schemas.microsoft.com/office/drawing/2014/main" id="{E3298A1A-92E0-428C-80BC-C58366BFC799}"/>
              </a:ext>
            </a:extLst>
          </p:cNvPr>
          <p:cNvSpPr>
            <a:spLocks noGrp="1"/>
          </p:cNvSpPr>
          <p:nvPr>
            <p:ph idx="1"/>
          </p:nvPr>
        </p:nvSpPr>
        <p:spPr/>
        <p:txBody>
          <a:bodyPr>
            <a:normAutofit fontScale="77500" lnSpcReduction="20000"/>
          </a:bodyPr>
          <a:lstStyle/>
          <a:p>
            <a:pPr fontAlgn="auto">
              <a:spcAft>
                <a:spcPts val="0"/>
              </a:spcAft>
              <a:defRPr/>
            </a:pPr>
            <a:r>
              <a:rPr lang="fr-FR" dirty="0"/>
              <a:t>Un web service c’est comme </a:t>
            </a:r>
          </a:p>
          <a:p>
            <a:pPr marL="0" indent="0" fontAlgn="auto">
              <a:spcAft>
                <a:spcPts val="0"/>
              </a:spcAft>
              <a:buFont typeface="Arial" panose="020B0604020202020204" pitchFamily="34" charset="0"/>
              <a:buNone/>
              <a:defRPr/>
            </a:pPr>
            <a:r>
              <a:rPr lang="fr-FR" dirty="0"/>
              <a:t>Un bistrot</a:t>
            </a:r>
          </a:p>
          <a:p>
            <a:pPr marL="0" indent="0" fontAlgn="auto">
              <a:spcAft>
                <a:spcPts val="0"/>
              </a:spcAft>
              <a:buFont typeface="Arial" panose="020B0604020202020204" pitchFamily="34" charset="0"/>
              <a:buNone/>
              <a:defRPr/>
            </a:pPr>
            <a:r>
              <a:rPr lang="fr-FR" dirty="0"/>
              <a:t>	</a:t>
            </a:r>
          </a:p>
          <a:p>
            <a:pPr lvl="1" fontAlgn="auto">
              <a:spcAft>
                <a:spcPts val="0"/>
              </a:spcAft>
              <a:defRPr/>
            </a:pPr>
            <a:r>
              <a:rPr lang="fr-FR" dirty="0"/>
              <a:t>Il est de bon ton d’adopter le protocole adéquat</a:t>
            </a:r>
          </a:p>
          <a:p>
            <a:pPr lvl="2" fontAlgn="auto">
              <a:spcAft>
                <a:spcPts val="0"/>
              </a:spcAft>
              <a:defRPr/>
            </a:pPr>
            <a:r>
              <a:rPr lang="fr-FR" dirty="0"/>
              <a:t> Bonjour</a:t>
            </a:r>
          </a:p>
          <a:p>
            <a:pPr lvl="1" fontAlgn="auto">
              <a:spcAft>
                <a:spcPts val="0"/>
              </a:spcAft>
              <a:defRPr/>
            </a:pPr>
            <a:endParaRPr lang="fr-FR" dirty="0"/>
          </a:p>
          <a:p>
            <a:pPr lvl="1" fontAlgn="auto">
              <a:spcAft>
                <a:spcPts val="0"/>
              </a:spcAft>
              <a:defRPr/>
            </a:pPr>
            <a:r>
              <a:rPr lang="fr-FR" dirty="0"/>
              <a:t>Un serveur prend ma commande</a:t>
            </a:r>
          </a:p>
          <a:p>
            <a:pPr lvl="2" fontAlgn="auto">
              <a:spcAft>
                <a:spcPts val="0"/>
              </a:spcAft>
              <a:defRPr/>
            </a:pPr>
            <a:r>
              <a:rPr lang="fr-FR" dirty="0"/>
              <a:t>Une bière pression</a:t>
            </a:r>
          </a:p>
          <a:p>
            <a:pPr lvl="2" fontAlgn="auto">
              <a:spcAft>
                <a:spcPts val="0"/>
              </a:spcAft>
              <a:defRPr/>
            </a:pPr>
            <a:r>
              <a:rPr lang="fr-FR" dirty="0"/>
              <a:t>L’hydromel du patron est une bouteille</a:t>
            </a:r>
          </a:p>
          <a:p>
            <a:pPr marL="685800" lvl="2" indent="0" fontAlgn="auto">
              <a:spcAft>
                <a:spcPts val="0"/>
              </a:spcAft>
              <a:buFont typeface="Arial" panose="020B0604020202020204" pitchFamily="34" charset="0"/>
              <a:buNone/>
              <a:defRPr/>
            </a:pPr>
            <a:r>
              <a:rPr lang="fr-FR" dirty="0"/>
              <a:t>Qui ne peut être servis aux clients</a:t>
            </a:r>
          </a:p>
          <a:p>
            <a:pPr marL="685800" lvl="2" indent="0" fontAlgn="auto">
              <a:spcAft>
                <a:spcPts val="0"/>
              </a:spcAft>
              <a:buFont typeface="Arial" panose="020B0604020202020204" pitchFamily="34" charset="0"/>
              <a:buNone/>
              <a:defRPr/>
            </a:pPr>
            <a:endParaRPr lang="fr-FR" dirty="0"/>
          </a:p>
          <a:p>
            <a:pPr lvl="1" fontAlgn="auto">
              <a:spcAft>
                <a:spcPts val="0"/>
              </a:spcAft>
              <a:defRPr/>
            </a:pPr>
            <a:r>
              <a:rPr lang="fr-FR" dirty="0"/>
              <a:t>Le serveur me sers ma commande </a:t>
            </a:r>
          </a:p>
          <a:p>
            <a:pPr marL="342900" lvl="1" indent="0" fontAlgn="auto">
              <a:spcAft>
                <a:spcPts val="0"/>
              </a:spcAft>
              <a:buFont typeface="Arial" panose="020B0604020202020204" pitchFamily="34" charset="0"/>
              <a:buNone/>
              <a:defRPr/>
            </a:pPr>
            <a:r>
              <a:rPr lang="fr-FR" dirty="0"/>
              <a:t>si cela est possible.</a:t>
            </a:r>
          </a:p>
          <a:p>
            <a:pPr lvl="2" fontAlgn="auto">
              <a:spcAft>
                <a:spcPts val="0"/>
              </a:spcAft>
              <a:defRPr/>
            </a:pPr>
            <a:r>
              <a:rPr lang="fr-FR" dirty="0"/>
              <a:t>Je consomme ce qui m’a été servi dans </a:t>
            </a:r>
          </a:p>
          <a:p>
            <a:pPr lvl="3" fontAlgn="auto">
              <a:spcAft>
                <a:spcPts val="0"/>
              </a:spcAft>
              <a:defRPr/>
            </a:pPr>
            <a:r>
              <a:rPr lang="fr-FR" dirty="0"/>
              <a:t>le verre adéquat </a:t>
            </a:r>
          </a:p>
          <a:p>
            <a:pPr lvl="3" fontAlgn="auto">
              <a:spcAft>
                <a:spcPts val="0"/>
              </a:spcAft>
              <a:defRPr/>
            </a:pPr>
            <a:r>
              <a:rPr lang="fr-FR" dirty="0"/>
              <a:t>le volume parfait</a:t>
            </a:r>
          </a:p>
          <a:p>
            <a:pPr lvl="1" fontAlgn="auto">
              <a:spcAft>
                <a:spcPts val="0"/>
              </a:spcAft>
              <a:defRPr/>
            </a:pPr>
            <a:endParaRPr lang="fr-FR" dirty="0"/>
          </a:p>
        </p:txBody>
      </p:sp>
      <p:grpSp>
        <p:nvGrpSpPr>
          <p:cNvPr id="542726" name="Groupe 4">
            <a:extLst>
              <a:ext uri="{FF2B5EF4-FFF2-40B4-BE49-F238E27FC236}">
                <a16:creationId xmlns:a16="http://schemas.microsoft.com/office/drawing/2014/main" id="{5AF8B052-5754-4611-9723-EE7F05437FAE}"/>
              </a:ext>
            </a:extLst>
          </p:cNvPr>
          <p:cNvGrpSpPr>
            <a:grpSpLocks/>
          </p:cNvGrpSpPr>
          <p:nvPr/>
        </p:nvGrpSpPr>
        <p:grpSpPr bwMode="auto">
          <a:xfrm>
            <a:off x="5813425" y="3752850"/>
            <a:ext cx="2195513" cy="1751013"/>
            <a:chOff x="4499992" y="2708920"/>
            <a:chExt cx="4367417" cy="3702850"/>
          </a:xfrm>
        </p:grpSpPr>
        <p:pic>
          <p:nvPicPr>
            <p:cNvPr id="542731" name="Picture 2" descr="LENNE Création - Créateur et fabricant de colonnes à bière ...">
              <a:extLst>
                <a:ext uri="{FF2B5EF4-FFF2-40B4-BE49-F238E27FC236}">
                  <a16:creationId xmlns:a16="http://schemas.microsoft.com/office/drawing/2014/main" id="{B685DA97-6CC3-40D1-A52F-1702B9920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32" name="Picture 4" descr="Pinte de Bière en main PNG transparents - StickPNG">
              <a:extLst>
                <a:ext uri="{FF2B5EF4-FFF2-40B4-BE49-F238E27FC236}">
                  <a16:creationId xmlns:a16="http://schemas.microsoft.com/office/drawing/2014/main" id="{AA3E23CA-6F81-4C55-89C7-B5B08242F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2727" name="Groupe 5">
            <a:extLst>
              <a:ext uri="{FF2B5EF4-FFF2-40B4-BE49-F238E27FC236}">
                <a16:creationId xmlns:a16="http://schemas.microsoft.com/office/drawing/2014/main" id="{8EAC6268-F759-4383-BF94-436DF744C070}"/>
              </a:ext>
            </a:extLst>
          </p:cNvPr>
          <p:cNvGrpSpPr>
            <a:grpSpLocks/>
          </p:cNvGrpSpPr>
          <p:nvPr/>
        </p:nvGrpSpPr>
        <p:grpSpPr bwMode="auto">
          <a:xfrm>
            <a:off x="6854826" y="1336675"/>
            <a:ext cx="1716088" cy="928688"/>
            <a:chOff x="6156177" y="1281429"/>
            <a:chExt cx="2608156" cy="1368108"/>
          </a:xfrm>
        </p:grpSpPr>
        <p:sp>
          <p:nvSpPr>
            <p:cNvPr id="4" name="Rectangle : coins arrondis 3">
              <a:extLst>
                <a:ext uri="{FF2B5EF4-FFF2-40B4-BE49-F238E27FC236}">
                  <a16:creationId xmlns:a16="http://schemas.microsoft.com/office/drawing/2014/main" id="{A476EC8A-DD5A-4A8E-B125-9664A9E6FD9F}"/>
                </a:ext>
              </a:extLst>
            </p:cNvPr>
            <p:cNvSpPr/>
            <p:nvPr/>
          </p:nvSpPr>
          <p:spPr>
            <a:xfrm>
              <a:off x="6156177" y="1281429"/>
              <a:ext cx="2608156" cy="1368108"/>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fontAlgn="auto" hangingPunct="1">
                <a:spcBef>
                  <a:spcPts val="0"/>
                </a:spcBef>
                <a:spcAft>
                  <a:spcPts val="0"/>
                </a:spcAft>
                <a:defRPr/>
              </a:pPr>
              <a:r>
                <a:rPr lang="fr-FR" sz="1350" dirty="0"/>
                <a:t>Réserve</a:t>
              </a:r>
            </a:p>
          </p:txBody>
        </p:sp>
        <p:pic>
          <p:nvPicPr>
            <p:cNvPr id="542729" name="Picture 6" descr="Acheter des fûts Beertender en magasin - Choisir sa machine à bière">
              <a:extLst>
                <a:ext uri="{FF2B5EF4-FFF2-40B4-BE49-F238E27FC236}">
                  <a16:creationId xmlns:a16="http://schemas.microsoft.com/office/drawing/2014/main" id="{06D87AA0-7E30-4C07-B3B0-FB02CED12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30" name="Picture 8" descr="Hydromel doux bouteille en gres 75cl">
              <a:extLst>
                <a:ext uri="{FF2B5EF4-FFF2-40B4-BE49-F238E27FC236}">
                  <a16:creationId xmlns:a16="http://schemas.microsoft.com/office/drawing/2014/main" id="{EAF8BC54-3C5F-4854-902C-E3DCAB6A5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4244" y="1605697"/>
              <a:ext cx="949910" cy="9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5FA9DF-39BE-431F-99D6-0D8C25DC51CA}"/>
              </a:ext>
            </a:extLst>
          </p:cNvPr>
          <p:cNvSpPr>
            <a:spLocks noGrp="1"/>
          </p:cNvSpPr>
          <p:nvPr>
            <p:ph type="title"/>
          </p:nvPr>
        </p:nvSpPr>
        <p:spPr>
          <a:xfrm>
            <a:off x="0" y="142852"/>
            <a:ext cx="9144000" cy="785818"/>
          </a:xfrm>
        </p:spPr>
        <p:txBody>
          <a:bodyPr/>
          <a:lstStyle/>
          <a:p>
            <a:pPr fontAlgn="auto">
              <a:spcAft>
                <a:spcPts val="0"/>
              </a:spcAft>
              <a:defRPr/>
            </a:pPr>
            <a:r>
              <a:rPr lang="fr-FR" dirty="0"/>
              <a:t>Un bistro service?</a:t>
            </a:r>
          </a:p>
        </p:txBody>
      </p:sp>
      <p:sp>
        <p:nvSpPr>
          <p:cNvPr id="3" name="Espace réservé du contenu 2">
            <a:extLst>
              <a:ext uri="{FF2B5EF4-FFF2-40B4-BE49-F238E27FC236}">
                <a16:creationId xmlns:a16="http://schemas.microsoft.com/office/drawing/2014/main" id="{96E2775F-0292-458E-AFA1-F176213E5F38}"/>
              </a:ext>
            </a:extLst>
          </p:cNvPr>
          <p:cNvSpPr>
            <a:spLocks noGrp="1"/>
          </p:cNvSpPr>
          <p:nvPr>
            <p:ph idx="1"/>
          </p:nvPr>
        </p:nvSpPr>
        <p:spPr/>
        <p:txBody>
          <a:bodyPr/>
          <a:lstStyle/>
          <a:p>
            <a:pPr fontAlgn="auto">
              <a:spcAft>
                <a:spcPts val="0"/>
              </a:spcAft>
              <a:defRPr/>
            </a:pPr>
            <a:r>
              <a:rPr lang="fr-FR" dirty="0"/>
              <a:t>Dans certaines enseignes il est possible de savoir ce qui est possible de commander</a:t>
            </a:r>
          </a:p>
          <a:p>
            <a:pPr fontAlgn="auto">
              <a:spcAft>
                <a:spcPts val="0"/>
              </a:spcAft>
              <a:defRPr/>
            </a:pPr>
            <a:endParaRPr lang="fr-FR" dirty="0"/>
          </a:p>
          <a:p>
            <a:pPr fontAlgn="auto">
              <a:spcAft>
                <a:spcPts val="0"/>
              </a:spcAft>
              <a:defRPr/>
            </a:pPr>
            <a:r>
              <a:rPr lang="fr-FR" dirty="0"/>
              <a:t>Il est même expliquer que </a:t>
            </a:r>
          </a:p>
          <a:p>
            <a:pPr lvl="1" fontAlgn="auto">
              <a:spcAft>
                <a:spcPts val="0"/>
              </a:spcAft>
              <a:defRPr/>
            </a:pPr>
            <a:r>
              <a:rPr lang="fr-FR" dirty="0"/>
              <a:t>Sur présentation d’un coupon</a:t>
            </a:r>
          </a:p>
          <a:p>
            <a:pPr marL="342900" lvl="1" indent="0" fontAlgn="auto">
              <a:spcAft>
                <a:spcPts val="0"/>
              </a:spcAft>
              <a:buFont typeface="Arial" panose="020B0604020202020204" pitchFamily="34" charset="0"/>
              <a:buNone/>
              <a:defRPr/>
            </a:pPr>
            <a:r>
              <a:rPr lang="fr-FR" dirty="0"/>
              <a:t>Promo une réduction spéciale </a:t>
            </a:r>
          </a:p>
          <a:p>
            <a:pPr marL="342900" lvl="1" indent="0" fontAlgn="auto">
              <a:spcAft>
                <a:spcPts val="0"/>
              </a:spcAft>
              <a:buFont typeface="Arial" panose="020B0604020202020204" pitchFamily="34" charset="0"/>
              <a:buNone/>
              <a:defRPr/>
            </a:pPr>
            <a:r>
              <a:rPr lang="fr-FR" dirty="0"/>
              <a:t>sera faite</a:t>
            </a:r>
          </a:p>
          <a:p>
            <a:pPr lvl="1" fontAlgn="auto">
              <a:spcAft>
                <a:spcPts val="0"/>
              </a:spcAft>
              <a:defRPr/>
            </a:pPr>
            <a:endParaRPr lang="fr-FR" dirty="0"/>
          </a:p>
          <a:p>
            <a:pPr lvl="1" fontAlgn="auto">
              <a:spcAft>
                <a:spcPts val="0"/>
              </a:spcAft>
              <a:defRPr/>
            </a:pPr>
            <a:endParaRPr lang="fr-FR" dirty="0"/>
          </a:p>
        </p:txBody>
      </p:sp>
      <p:pic>
        <p:nvPicPr>
          <p:cNvPr id="544774" name="Picture 2" descr="Le Bistrot D'Alice à Carcassonne, carte-menu et photos">
            <a:extLst>
              <a:ext uri="{FF2B5EF4-FFF2-40B4-BE49-F238E27FC236}">
                <a16:creationId xmlns:a16="http://schemas.microsoft.com/office/drawing/2014/main" id="{4203E598-7A33-41B0-A0BE-19AACB3AA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2132856"/>
            <a:ext cx="2946737"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a:extLst>
              <a:ext uri="{FF2B5EF4-FFF2-40B4-BE49-F238E27FC236}">
                <a16:creationId xmlns:a16="http://schemas.microsoft.com/office/drawing/2014/main" id="{F7BEB46D-4946-40A4-A54C-72CF9394D73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services Web</a:t>
            </a:r>
          </a:p>
        </p:txBody>
      </p:sp>
      <p:sp>
        <p:nvSpPr>
          <p:cNvPr id="2002947" name="Rectangle 3">
            <a:extLst>
              <a:ext uri="{FF2B5EF4-FFF2-40B4-BE49-F238E27FC236}">
                <a16:creationId xmlns:a16="http://schemas.microsoft.com/office/drawing/2014/main" id="{3C1ADB54-4B46-4731-8905-B64973160052}"/>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Définition</a:t>
            </a:r>
          </a:p>
          <a:p>
            <a:pPr lvl="1" fontAlgn="auto">
              <a:spcAft>
                <a:spcPts val="0"/>
              </a:spcAft>
              <a:buFontTx/>
              <a:buNone/>
              <a:defRPr/>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pPr fontAlgn="auto">
              <a:spcAft>
                <a:spcPts val="0"/>
              </a:spcAft>
              <a:defRPr/>
            </a:pPr>
            <a:r>
              <a:rPr lang="fr-FR" dirty="0"/>
              <a:t>Dans la pratique</a:t>
            </a:r>
          </a:p>
          <a:p>
            <a:pPr lvl="1" fontAlgn="auto">
              <a:spcAft>
                <a:spcPts val="0"/>
              </a:spcAft>
              <a:defRPr/>
            </a:pPr>
            <a:r>
              <a:rPr lang="fr-FR" dirty="0"/>
              <a:t>Un service Web est une fonctionnalité (ou un ensemble de fonctionnalités)</a:t>
            </a:r>
          </a:p>
          <a:p>
            <a:pPr lvl="1" fontAlgn="auto">
              <a:spcAft>
                <a:spcPts val="0"/>
              </a:spcAft>
              <a:defRPr/>
            </a:pPr>
            <a:r>
              <a:rPr lang="fr-FR" dirty="0"/>
              <a:t>Mise à disposition via une interface (ressource) si possible unique</a:t>
            </a:r>
          </a:p>
          <a:p>
            <a:pPr lvl="1" fontAlgn="auto">
              <a:spcAft>
                <a:spcPts val="0"/>
              </a:spcAft>
              <a:defRPr/>
            </a:pPr>
            <a:r>
              <a:rPr lang="fr-FR" dirty="0"/>
              <a:t>Un service peut fournir :</a:t>
            </a:r>
          </a:p>
          <a:p>
            <a:pPr lvl="2" fontAlgn="auto">
              <a:spcAft>
                <a:spcPts val="0"/>
              </a:spcAft>
              <a:defRPr/>
            </a:pPr>
            <a:r>
              <a:rPr lang="fr-FR" dirty="0"/>
              <a:t>du contenu (éventuellement dynamique) mis à disposition (ex: liste de produits)</a:t>
            </a:r>
          </a:p>
          <a:p>
            <a:pPr lvl="2" fontAlgn="auto">
              <a:spcAft>
                <a:spcPts val="0"/>
              </a:spcAft>
              <a:defRPr/>
            </a:pPr>
            <a:r>
              <a:rPr lang="fr-FR" dirty="0"/>
              <a:t>une interface d'enregistrement (ajout, suppression, modification dans une base de données)</a:t>
            </a:r>
          </a:p>
          <a:p>
            <a:pPr lvl="2" fontAlgn="auto">
              <a:spcAft>
                <a:spcPts val="0"/>
              </a:spcAft>
              <a:defRPr/>
            </a:pPr>
            <a:r>
              <a:rPr lang="fr-FR" dirty="0"/>
              <a:t>des fonctionnalités métier (ex: calculs de TVA par pays, des taxes d'une fiche de paye…)</a:t>
            </a:r>
          </a:p>
          <a:p>
            <a:pPr fontAlgn="auto">
              <a:spcAft>
                <a:spcPts val="0"/>
              </a:spcAft>
              <a:defRPr/>
            </a:pPr>
            <a:r>
              <a:rPr lang="fr-FR" dirty="0"/>
              <a:t>Les formes du service Web</a:t>
            </a:r>
          </a:p>
          <a:p>
            <a:pPr lvl="1" fontAlgn="auto">
              <a:spcAft>
                <a:spcPts val="0"/>
              </a:spcAft>
              <a:defRPr/>
            </a:pPr>
            <a:r>
              <a:rPr lang="fr-FR" dirty="0"/>
              <a:t>SOAP (WS-*), REST (</a:t>
            </a:r>
            <a:r>
              <a:rPr lang="fr-FR" dirty="0" err="1"/>
              <a:t>RESTFull</a:t>
            </a:r>
            <a:r>
              <a:rPr lang="fr-FR" dirty="0"/>
              <a:t>), appel RPC (version plus ancienne)</a:t>
            </a:r>
          </a:p>
        </p:txBody>
      </p:sp>
      <p:sp>
        <p:nvSpPr>
          <p:cNvPr id="5" name="Rectangle 13">
            <a:extLst>
              <a:ext uri="{FF2B5EF4-FFF2-40B4-BE49-F238E27FC236}">
                <a16:creationId xmlns:a16="http://schemas.microsoft.com/office/drawing/2014/main" id="{E84CE2AC-F2EC-4EC9-B6E8-3339052A3D51}"/>
              </a:ext>
            </a:extLst>
          </p:cNvPr>
          <p:cNvSpPr>
            <a:spLocks noGrp="1" noChangeArrowheads="1"/>
          </p:cNvSpPr>
          <p:nvPr>
            <p:ph type="sldNum" sz="quarter" idx="12"/>
          </p:nvPr>
        </p:nvSpPr>
        <p:spPr/>
        <p:txBody>
          <a:bodyPr/>
          <a:lstStyle/>
          <a:p>
            <a:pPr>
              <a:defRPr/>
            </a:pPr>
            <a:fld id="{650CC18E-B580-49EA-8610-62964E396A3D}" type="slidenum">
              <a:rPr lang="fr-FR"/>
              <a:pPr>
                <a:defRPr/>
              </a:pPr>
              <a:t>287</a:t>
            </a:fld>
            <a:endParaRPr lang="fr-F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AutoShape 2050">
            <a:extLst>
              <a:ext uri="{FF2B5EF4-FFF2-40B4-BE49-F238E27FC236}">
                <a16:creationId xmlns:a16="http://schemas.microsoft.com/office/drawing/2014/main" id="{3C160972-9AD0-48DE-B646-784AF6B884C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SOAP, WSDL, UDDI</a:t>
            </a:r>
          </a:p>
        </p:txBody>
      </p:sp>
      <p:sp>
        <p:nvSpPr>
          <p:cNvPr id="1996803" name="Rectangle 2051">
            <a:extLst>
              <a:ext uri="{FF2B5EF4-FFF2-40B4-BE49-F238E27FC236}">
                <a16:creationId xmlns:a16="http://schemas.microsoft.com/office/drawing/2014/main" id="{D3514B7C-5EA7-4E38-B1B8-14C6095D7DEA}"/>
              </a:ext>
            </a:extLst>
          </p:cNvPr>
          <p:cNvSpPr>
            <a:spLocks noGrp="1" noChangeArrowheads="1"/>
          </p:cNvSpPr>
          <p:nvPr>
            <p:ph idx="1"/>
          </p:nvPr>
        </p:nvSpPr>
        <p:spPr/>
        <p:txBody>
          <a:bodyPr>
            <a:normAutofit fontScale="92500"/>
          </a:bodyPr>
          <a:lstStyle/>
          <a:p>
            <a:pPr fontAlgn="auto">
              <a:spcAft>
                <a:spcPts val="0"/>
              </a:spcAft>
              <a:defRPr/>
            </a:pPr>
            <a:r>
              <a:rPr lang="fr-FR" dirty="0">
                <a:ea typeface="MS Mincho" pitchFamily="49" charset="-128"/>
              </a:rPr>
              <a:t>Qu'est-ce que SOAP ?</a:t>
            </a:r>
          </a:p>
          <a:p>
            <a:pPr lvl="1" fontAlgn="auto">
              <a:spcAft>
                <a:spcPts val="0"/>
              </a:spcAft>
              <a:defRPr/>
            </a:pPr>
            <a:r>
              <a:rPr lang="fr-FR" dirty="0">
                <a:ea typeface="MS Mincho" pitchFamily="49" charset="-128"/>
              </a:rPr>
              <a:t>SOAP est un protocole XML pour permettre aux applications d'échanger des informations entre-elles en HTTP</a:t>
            </a:r>
          </a:p>
          <a:p>
            <a:pPr lvl="1" fontAlgn="auto">
              <a:spcAft>
                <a:spcPts val="0"/>
              </a:spcAft>
              <a:defRPr/>
            </a:pPr>
            <a:endParaRPr lang="fr-FR" dirty="0">
              <a:ea typeface="MS Mincho" pitchFamily="49" charset="-128"/>
            </a:endParaRPr>
          </a:p>
          <a:p>
            <a:pPr fontAlgn="auto">
              <a:spcAft>
                <a:spcPts val="0"/>
              </a:spcAft>
              <a:defRPr/>
            </a:pPr>
            <a:r>
              <a:rPr lang="fr-FR" dirty="0">
                <a:ea typeface="MS Mincho" pitchFamily="49" charset="-128"/>
              </a:rPr>
              <a:t>Pourquoi SOAP ?</a:t>
            </a:r>
          </a:p>
          <a:p>
            <a:pPr lvl="1" fontAlgn="auto">
              <a:spcAft>
                <a:spcPts val="0"/>
              </a:spcAft>
              <a:defRPr/>
            </a:pPr>
            <a:r>
              <a:rPr lang="fr-FR" dirty="0">
                <a:ea typeface="MS Mincho" pitchFamily="49" charset="-128"/>
              </a:rPr>
              <a:t>c'est un standard ouvert du W3C</a:t>
            </a:r>
          </a:p>
          <a:p>
            <a:pPr lvl="1" fontAlgn="auto">
              <a:spcAft>
                <a:spcPts val="0"/>
              </a:spcAft>
              <a:defRPr/>
            </a:pPr>
            <a:r>
              <a:rPr lang="fr-FR" dirty="0">
                <a:ea typeface="MS Mincho" pitchFamily="49" charset="-128"/>
              </a:rPr>
              <a:t>indépendant de la plateforme utilisée</a:t>
            </a:r>
          </a:p>
          <a:p>
            <a:pPr lvl="1" fontAlgn="auto">
              <a:spcAft>
                <a:spcPts val="0"/>
              </a:spcAft>
              <a:defRPr/>
            </a:pPr>
            <a:r>
              <a:rPr lang="fr-FR" dirty="0">
                <a:ea typeface="MS Mincho" pitchFamily="49" charset="-128"/>
              </a:rPr>
              <a:t>simple et extensible</a:t>
            </a:r>
          </a:p>
          <a:p>
            <a:pPr lvl="1" fontAlgn="auto">
              <a:spcAft>
                <a:spcPts val="0"/>
              </a:spcAft>
              <a:defRPr/>
            </a:pPr>
            <a:r>
              <a:rPr lang="fr-FR" dirty="0">
                <a:ea typeface="MS Mincho" pitchFamily="49" charset="-128"/>
              </a:rPr>
              <a:t>à l'épreuve des pare-feu (à la différence des appels RPC)</a:t>
            </a:r>
          </a:p>
          <a:p>
            <a:pPr lvl="1" fontAlgn="auto">
              <a:spcAft>
                <a:spcPts val="0"/>
              </a:spcAft>
              <a:defRPr/>
            </a:pPr>
            <a:r>
              <a:rPr lang="fr-FR" dirty="0">
                <a:ea typeface="MS Mincho" pitchFamily="49" charset="-128"/>
              </a:rPr>
              <a:t>élément clé des technologies Microsoft (.Net)</a:t>
            </a:r>
          </a:p>
        </p:txBody>
      </p:sp>
      <p:sp>
        <p:nvSpPr>
          <p:cNvPr id="5" name="Rectangle 13">
            <a:extLst>
              <a:ext uri="{FF2B5EF4-FFF2-40B4-BE49-F238E27FC236}">
                <a16:creationId xmlns:a16="http://schemas.microsoft.com/office/drawing/2014/main" id="{A5BC1EF2-EFE3-4C47-B737-7B6EF9CE43FE}"/>
              </a:ext>
            </a:extLst>
          </p:cNvPr>
          <p:cNvSpPr>
            <a:spLocks noGrp="1" noChangeArrowheads="1"/>
          </p:cNvSpPr>
          <p:nvPr>
            <p:ph type="sldNum" sz="quarter" idx="12"/>
          </p:nvPr>
        </p:nvSpPr>
        <p:spPr/>
        <p:txBody>
          <a:bodyPr/>
          <a:lstStyle/>
          <a:p>
            <a:pPr>
              <a:defRPr/>
            </a:pPr>
            <a:fld id="{A7277077-7167-4866-867B-F3F059D1D6A3}" type="slidenum">
              <a:rPr lang="fr-FR"/>
              <a:pPr>
                <a:defRPr/>
              </a:pPr>
              <a:t>288</a:t>
            </a:fld>
            <a:endParaRPr lang="fr-F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AutoShape 2">
            <a:extLst>
              <a:ext uri="{FF2B5EF4-FFF2-40B4-BE49-F238E27FC236}">
                <a16:creationId xmlns:a16="http://schemas.microsoft.com/office/drawing/2014/main" id="{AE43CD73-2135-4C59-9B62-8BAECBF577B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SOAP, WSDL, UDDI</a:t>
            </a:r>
          </a:p>
        </p:txBody>
      </p:sp>
      <p:sp>
        <p:nvSpPr>
          <p:cNvPr id="550917" name="Rectangle 3">
            <a:extLst>
              <a:ext uri="{FF2B5EF4-FFF2-40B4-BE49-F238E27FC236}">
                <a16:creationId xmlns:a16="http://schemas.microsoft.com/office/drawing/2014/main" id="{E0FE1828-A82D-46AD-BDCA-E4AE55CD9EF8}"/>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sz="2400">
                <a:ea typeface="MS Mincho" panose="020B0400000000000000" pitchFamily="49" charset="-128"/>
              </a:rPr>
              <a:t>Comment fonctionne SOAP ?</a:t>
            </a:r>
          </a:p>
          <a:p>
            <a:pPr lvl="1"/>
            <a:r>
              <a:rPr lang="fr-FR" altLang="fr-FR" sz="2000">
                <a:ea typeface="MS Mincho" panose="020B0400000000000000" pitchFamily="49" charset="-128"/>
              </a:rPr>
              <a:t> On crée un service Web (en Java, ASP, PHP…)</a:t>
            </a:r>
          </a:p>
          <a:p>
            <a:pPr lvl="1"/>
            <a:r>
              <a:rPr lang="fr-FR" altLang="fr-FR" sz="2000">
                <a:ea typeface="MS Mincho" panose="020B0400000000000000" pitchFamily="49" charset="-128"/>
              </a:rPr>
              <a:t> On le décrit à l'aide du WSDL (WebServices Description Language), ses types de données, opérations, messages…</a:t>
            </a:r>
          </a:p>
          <a:p>
            <a:pPr lvl="1"/>
            <a:r>
              <a:rPr lang="fr-FR" altLang="fr-FR" sz="2000">
                <a:ea typeface="MS Mincho" panose="020B0400000000000000" pitchFamily="49" charset="-128"/>
              </a:rPr>
              <a:t> On inscrit le service à une UDDI (Universal</a:t>
            </a:r>
            <a:br>
              <a:rPr lang="fr-FR" altLang="fr-FR" sz="2000">
                <a:ea typeface="MS Mincho" panose="020B0400000000000000" pitchFamily="49" charset="-128"/>
              </a:rPr>
            </a:br>
            <a:r>
              <a:rPr lang="fr-FR" altLang="fr-FR" sz="2000">
                <a:ea typeface="MS Mincho" panose="020B0400000000000000" pitchFamily="49" charset="-128"/>
              </a:rPr>
              <a:t> Description, Discovery and Integration)</a:t>
            </a:r>
            <a:br>
              <a:rPr lang="fr-FR" altLang="fr-FR" sz="2000">
                <a:ea typeface="MS Mincho" panose="020B0400000000000000" pitchFamily="49" charset="-128"/>
              </a:rPr>
            </a:br>
            <a:r>
              <a:rPr lang="fr-FR" altLang="fr-FR" sz="2000">
                <a:ea typeface="MS Mincho" panose="020B0400000000000000" pitchFamily="49" charset="-128"/>
              </a:rPr>
              <a:t> Un annuaire de services Web !</a:t>
            </a:r>
          </a:p>
          <a:p>
            <a:pPr lvl="1"/>
            <a:r>
              <a:rPr lang="fr-FR" altLang="fr-FR" sz="2000">
                <a:ea typeface="MS Mincho" panose="020B0400000000000000" pitchFamily="49" charset="-128"/>
              </a:rPr>
              <a:t> Quand un utilisateur cherche à obtenir un</a:t>
            </a:r>
            <a:br>
              <a:rPr lang="fr-FR" altLang="fr-FR" sz="2000">
                <a:ea typeface="MS Mincho" panose="020B0400000000000000" pitchFamily="49" charset="-128"/>
              </a:rPr>
            </a:br>
            <a:r>
              <a:rPr lang="fr-FR" altLang="fr-FR" sz="2000">
                <a:ea typeface="MS Mincho" panose="020B0400000000000000" pitchFamily="49" charset="-128"/>
              </a:rPr>
              <a:t>service (ex: météo), il consulte l'UDDI qui va</a:t>
            </a:r>
            <a:br>
              <a:rPr lang="fr-FR" altLang="fr-FR" sz="2000">
                <a:ea typeface="MS Mincho" panose="020B0400000000000000" pitchFamily="49" charset="-128"/>
              </a:rPr>
            </a:br>
            <a:r>
              <a:rPr lang="fr-FR" altLang="fr-FR" sz="2000">
                <a:ea typeface="MS Mincho" panose="020B0400000000000000" pitchFamily="49" charset="-128"/>
              </a:rPr>
              <a:t>chercher le service et lui fournir une interface</a:t>
            </a:r>
          </a:p>
          <a:p>
            <a:pPr lvl="1"/>
            <a:r>
              <a:rPr lang="fr-FR" altLang="fr-FR" sz="2000">
                <a:ea typeface="MS Mincho" panose="020B0400000000000000" pitchFamily="49" charset="-128"/>
              </a:rPr>
              <a:t> Il pourra ensuite communiquer, en SOAP,</a:t>
            </a:r>
            <a:br>
              <a:rPr lang="fr-FR" altLang="fr-FR" sz="2000">
                <a:ea typeface="MS Mincho" panose="020B0400000000000000" pitchFamily="49" charset="-128"/>
              </a:rPr>
            </a:br>
            <a:r>
              <a:rPr lang="fr-FR" altLang="fr-FR" sz="2000">
                <a:ea typeface="MS Mincho" panose="020B0400000000000000" pitchFamily="49" charset="-128"/>
              </a:rPr>
              <a:t>avec le service Web, en utilisant les bons</a:t>
            </a:r>
            <a:br>
              <a:rPr lang="fr-FR" altLang="fr-FR" sz="2000">
                <a:ea typeface="MS Mincho" panose="020B0400000000000000" pitchFamily="49" charset="-128"/>
              </a:rPr>
            </a:br>
            <a:r>
              <a:rPr lang="fr-FR" altLang="fr-FR" sz="2000">
                <a:ea typeface="MS Mincho" panose="020B0400000000000000" pitchFamily="49" charset="-128"/>
              </a:rPr>
              <a:t>paramètres (ceux décrits en WSDL)</a:t>
            </a:r>
          </a:p>
        </p:txBody>
      </p:sp>
      <p:sp>
        <p:nvSpPr>
          <p:cNvPr id="6" name="Rectangle 13">
            <a:extLst>
              <a:ext uri="{FF2B5EF4-FFF2-40B4-BE49-F238E27FC236}">
                <a16:creationId xmlns:a16="http://schemas.microsoft.com/office/drawing/2014/main" id="{0F60857F-291A-4DF5-BCC2-131E168D322B}"/>
              </a:ext>
            </a:extLst>
          </p:cNvPr>
          <p:cNvSpPr>
            <a:spLocks noGrp="1" noChangeArrowheads="1"/>
          </p:cNvSpPr>
          <p:nvPr>
            <p:ph type="sldNum" sz="quarter" idx="12"/>
          </p:nvPr>
        </p:nvSpPr>
        <p:spPr/>
        <p:txBody>
          <a:bodyPr/>
          <a:lstStyle/>
          <a:p>
            <a:pPr>
              <a:defRPr/>
            </a:pPr>
            <a:fld id="{46B19949-4B2D-492B-B269-FFAD80E281CE}" type="slidenum">
              <a:rPr lang="fr-FR"/>
              <a:pPr>
                <a:defRPr/>
              </a:pPr>
              <a:t>289</a:t>
            </a:fld>
            <a:endParaRPr lang="fr-FR"/>
          </a:p>
        </p:txBody>
      </p:sp>
      <p:pic>
        <p:nvPicPr>
          <p:cNvPr id="550919" name="Picture 5" descr="C:\Work\01it\Cli\Orsys\Cours\_Img\soap01.jpg">
            <a:extLst>
              <a:ext uri="{FF2B5EF4-FFF2-40B4-BE49-F238E27FC236}">
                <a16:creationId xmlns:a16="http://schemas.microsoft.com/office/drawing/2014/main" id="{01A1D8A8-09A0-4CBE-B2A0-C9B91940C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276350"/>
            <a:ext cx="6689725"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a:extLst>
              <a:ext uri="{FF2B5EF4-FFF2-40B4-BE49-F238E27FC236}">
                <a16:creationId xmlns:a16="http://schemas.microsoft.com/office/drawing/2014/main" id="{0B70669A-BBF9-4F2B-8712-F3CA2362EE8A}"/>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83973" name="Rectangle 1027">
            <a:extLst>
              <a:ext uri="{FF2B5EF4-FFF2-40B4-BE49-F238E27FC236}">
                <a16:creationId xmlns:a16="http://schemas.microsoft.com/office/drawing/2014/main" id="{EFCBF4CA-6499-4572-A78C-D525C5E8D15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Histoire</a:t>
            </a:r>
          </a:p>
          <a:p>
            <a:pPr lvl="2"/>
            <a:r>
              <a:rPr lang="fr-FR" altLang="fr-FR" sz="1800">
                <a:cs typeface="Courier New" panose="02070309020205020404" pitchFamily="49" charset="0"/>
              </a:rPr>
              <a:t>60’s :	création de SGML (Standard Generalized Markup Language)</a:t>
            </a:r>
          </a:p>
          <a:p>
            <a:pPr lvl="2"/>
            <a:r>
              <a:rPr lang="fr-FR" altLang="fr-FR" sz="1800">
                <a:cs typeface="Courier New" panose="02070309020205020404" pitchFamily="49" charset="0"/>
              </a:rPr>
              <a:t>80’s :	utilisation forte de SGML dans les métiers de l’édition </a:t>
            </a:r>
          </a:p>
          <a:p>
            <a:pPr lvl="2"/>
            <a:r>
              <a:rPr lang="fr-FR" altLang="fr-FR" sz="1800">
                <a:cs typeface="Courier New" panose="02070309020205020404" pitchFamily="49" charset="0"/>
              </a:rPr>
              <a:t>90’s :	développement de standards issus de SGML pour le Web</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11/</a:t>
            </a:r>
            <a:r>
              <a:rPr lang="fr-FR" altLang="fr-FR" b="1">
                <a:cs typeface="Courier New" panose="02070309020205020404" pitchFamily="49" charset="0"/>
              </a:rPr>
              <a:t>96</a:t>
            </a:r>
            <a:r>
              <a:rPr lang="fr-FR" altLang="fr-FR" sz="1800">
                <a:cs typeface="Courier New" panose="02070309020205020404" pitchFamily="49" charset="0"/>
              </a:rPr>
              <a:t> :1er brouillon (draft) de spécification XML</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02/</a:t>
            </a:r>
            <a:r>
              <a:rPr lang="fr-FR" altLang="fr-FR" b="1">
                <a:cs typeface="Courier New" panose="02070309020205020404" pitchFamily="49" charset="0"/>
              </a:rPr>
              <a:t>98</a:t>
            </a:r>
            <a:r>
              <a:rPr lang="fr-FR" altLang="fr-FR" sz="1800">
                <a:cs typeface="Courier New" panose="02070309020205020404" pitchFamily="49" charset="0"/>
              </a:rPr>
              <a:t> :</a:t>
            </a:r>
            <a:r>
              <a:rPr lang="fr-FR" altLang="fr-FR" sz="1800" b="1" u="sng">
                <a:cs typeface="Courier New" panose="02070309020205020404" pitchFamily="49" charset="0"/>
              </a:rPr>
              <a:t>XML 1.0 </a:t>
            </a:r>
            <a:r>
              <a:rPr lang="fr-FR" altLang="fr-FR" sz="1800">
                <a:cs typeface="Courier New" panose="02070309020205020404" pitchFamily="49" charset="0"/>
              </a:rPr>
              <a:t>devient une recommandation </a:t>
            </a:r>
            <a:r>
              <a:rPr lang="fr-FR" altLang="fr-FR" sz="1800" b="1" u="sng">
                <a:cs typeface="Courier New" panose="02070309020205020404" pitchFamily="49" charset="0"/>
              </a:rPr>
              <a:t>officielle du W3C</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02/</a:t>
            </a:r>
            <a:r>
              <a:rPr lang="fr-FR" altLang="fr-FR" b="1" i="1">
                <a:cs typeface="Courier New" panose="02070309020205020404" pitchFamily="49" charset="0"/>
              </a:rPr>
              <a:t>04</a:t>
            </a:r>
            <a:r>
              <a:rPr lang="fr-FR" altLang="fr-FR" sz="1800">
                <a:cs typeface="Courier New" panose="02070309020205020404" pitchFamily="49" charset="0"/>
              </a:rPr>
              <a:t> :apparition de </a:t>
            </a:r>
            <a:r>
              <a:rPr lang="fr-FR" altLang="fr-FR" sz="1800" b="1" i="1">
                <a:cs typeface="Courier New" panose="02070309020205020404" pitchFamily="49" charset="0"/>
              </a:rPr>
              <a:t>XML 1.1 </a:t>
            </a:r>
            <a:r>
              <a:rPr lang="fr-FR" altLang="fr-FR" sz="1800">
                <a:cs typeface="Courier New" panose="02070309020205020404" pitchFamily="49" charset="0"/>
              </a:rPr>
              <a:t>(autorise ~ tous caractères pour attributs / valeurs)</a:t>
            </a:r>
          </a:p>
          <a:p>
            <a:pPr lvl="2"/>
            <a:endParaRPr lang="fr-FR" altLang="fr-FR" sz="1800">
              <a:cs typeface="Courier New" panose="02070309020205020404" pitchFamily="49" charset="0"/>
            </a:endParaRPr>
          </a:p>
          <a:p>
            <a:pPr lvl="2"/>
            <a:r>
              <a:rPr lang="fr-FR" altLang="fr-FR" sz="1800">
                <a:cs typeface="Courier New" panose="02070309020205020404" pitchFamily="49" charset="0"/>
              </a:rPr>
              <a:t>08/</a:t>
            </a:r>
            <a:r>
              <a:rPr lang="fr-FR" altLang="fr-FR" b="1">
                <a:cs typeface="Courier New" panose="02070309020205020404" pitchFamily="49" charset="0"/>
              </a:rPr>
              <a:t>06</a:t>
            </a:r>
            <a:r>
              <a:rPr lang="fr-FR" altLang="fr-FR" sz="1800">
                <a:cs typeface="Courier New" panose="02070309020205020404" pitchFamily="49" charset="0"/>
              </a:rPr>
              <a:t> :</a:t>
            </a:r>
            <a:r>
              <a:rPr lang="fr-FR" altLang="fr-FR" sz="1800" b="1" u="sng">
                <a:cs typeface="Courier New" panose="02070309020205020404" pitchFamily="49" charset="0"/>
              </a:rPr>
              <a:t>4e édition de XML 1.0</a:t>
            </a:r>
            <a:r>
              <a:rPr lang="fr-FR" altLang="fr-FR" sz="1800" u="sng">
                <a:cs typeface="Courier New" panose="02070309020205020404" pitchFamily="49" charset="0"/>
              </a:rPr>
              <a:t> </a:t>
            </a:r>
            <a:r>
              <a:rPr lang="fr-FR" altLang="fr-FR" sz="1800">
                <a:cs typeface="Courier New" panose="02070309020205020404" pitchFamily="49" charset="0"/>
              </a:rPr>
              <a:t>(et 2e de XML 1.1 peu implémenté pour l’instant)</a:t>
            </a:r>
          </a:p>
        </p:txBody>
      </p:sp>
      <p:sp>
        <p:nvSpPr>
          <p:cNvPr id="5" name="Rectangle 13">
            <a:extLst>
              <a:ext uri="{FF2B5EF4-FFF2-40B4-BE49-F238E27FC236}">
                <a16:creationId xmlns:a16="http://schemas.microsoft.com/office/drawing/2014/main" id="{352BB0D0-D322-49A2-B8EF-4F923C201F23}"/>
              </a:ext>
            </a:extLst>
          </p:cNvPr>
          <p:cNvSpPr>
            <a:spLocks noGrp="1" noChangeArrowheads="1"/>
          </p:cNvSpPr>
          <p:nvPr>
            <p:ph type="sldNum" sz="quarter" idx="12"/>
          </p:nvPr>
        </p:nvSpPr>
        <p:spPr/>
        <p:txBody>
          <a:bodyPr>
            <a:normAutofit/>
          </a:bodyPr>
          <a:lstStyle/>
          <a:p>
            <a:pPr>
              <a:defRPr/>
            </a:pPr>
            <a:fld id="{22FD5E67-8483-45AE-8BC0-64C1C9295985}" type="slidenum">
              <a:rPr lang="fr-FR"/>
              <a:pPr>
                <a:defRPr/>
              </a:pPr>
              <a:t>29</a:t>
            </a:fld>
            <a:endParaRPr lang="fr-FR"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9" name="AutoShape 1027">
            <a:extLst>
              <a:ext uri="{FF2B5EF4-FFF2-40B4-BE49-F238E27FC236}">
                <a16:creationId xmlns:a16="http://schemas.microsoft.com/office/drawing/2014/main" id="{E2D068BF-DDB5-4A64-BBB3-5EE4DC0363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SOAP, WSDL, UDDI</a:t>
            </a:r>
          </a:p>
        </p:txBody>
      </p:sp>
      <p:sp>
        <p:nvSpPr>
          <p:cNvPr id="2000900" name="Rectangle 1028">
            <a:extLst>
              <a:ext uri="{FF2B5EF4-FFF2-40B4-BE49-F238E27FC236}">
                <a16:creationId xmlns:a16="http://schemas.microsoft.com/office/drawing/2014/main" id="{7E8787FA-18CC-420D-AED9-B2BF5FE87AF2}"/>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Que contient le message SOAP ?</a:t>
            </a:r>
          </a:p>
          <a:p>
            <a:pPr lvl="1" fontAlgn="auto">
              <a:spcAft>
                <a:spcPts val="0"/>
              </a:spcAft>
              <a:defRPr/>
            </a:pPr>
            <a:r>
              <a:rPr lang="fr-FR" dirty="0">
                <a:ea typeface="MS Mincho" pitchFamily="49" charset="-128"/>
              </a:rPr>
              <a:t>Une enveloppe &lt;</a:t>
            </a:r>
            <a:r>
              <a:rPr lang="fr-FR" dirty="0" err="1">
                <a:ea typeface="MS Mincho" pitchFamily="49" charset="-128"/>
              </a:rPr>
              <a:t>soap:Envelope</a:t>
            </a:r>
            <a:r>
              <a:rPr lang="fr-FR" dirty="0">
                <a:ea typeface="MS Mincho" pitchFamily="49" charset="-128"/>
              </a:rPr>
              <a:t>&gt; (racine du document) qui comprend :</a:t>
            </a:r>
          </a:p>
          <a:p>
            <a:pPr lvl="2" fontAlgn="auto">
              <a:spcAft>
                <a:spcPts val="0"/>
              </a:spcAft>
              <a:defRPr/>
            </a:pPr>
            <a:r>
              <a:rPr lang="fr-FR" dirty="0">
                <a:ea typeface="MS Mincho" pitchFamily="49" charset="-128"/>
              </a:rPr>
              <a:t>Un </a:t>
            </a:r>
            <a:r>
              <a:rPr lang="fr-FR" dirty="0" err="1">
                <a:ea typeface="MS Mincho" pitchFamily="49" charset="-128"/>
              </a:rPr>
              <a:t>namespace</a:t>
            </a:r>
            <a:r>
              <a:rPr lang="fr-FR" dirty="0">
                <a:ea typeface="MS Mincho" pitchFamily="49" charset="-128"/>
              </a:rPr>
              <a:t> obligatoire (toujours le même pour SOAP 1.2) </a:t>
            </a:r>
            <a:br>
              <a:rPr lang="fr-FR" dirty="0">
                <a:ea typeface="MS Mincho" pitchFamily="49" charset="-128"/>
              </a:rPr>
            </a:br>
            <a:r>
              <a:rPr lang="fr-FR" dirty="0" err="1">
                <a:ea typeface="MS Mincho" pitchFamily="49" charset="-128"/>
              </a:rPr>
              <a:t>xmlns:soap</a:t>
            </a:r>
            <a:r>
              <a:rPr lang="fr-FR" dirty="0">
                <a:ea typeface="MS Mincho" pitchFamily="49" charset="-128"/>
              </a:rPr>
              <a:t>="http://www.w3.org/2001/12/soap-envelope"</a:t>
            </a:r>
          </a:p>
          <a:p>
            <a:pPr lvl="2" fontAlgn="auto">
              <a:spcAft>
                <a:spcPts val="0"/>
              </a:spcAft>
              <a:defRPr/>
            </a:pPr>
            <a:r>
              <a:rPr lang="fr-FR" dirty="0">
                <a:ea typeface="MS Mincho" pitchFamily="49" charset="-128"/>
              </a:rPr>
              <a:t>Un </a:t>
            </a:r>
            <a:r>
              <a:rPr lang="fr-FR" dirty="0" err="1">
                <a:ea typeface="MS Mincho" pitchFamily="49" charset="-128"/>
              </a:rPr>
              <a:t>encodingStyle</a:t>
            </a:r>
            <a:r>
              <a:rPr lang="fr-FR" dirty="0">
                <a:ea typeface="MS Mincho" pitchFamily="49" charset="-128"/>
              </a:rPr>
              <a:t> définit les types de données utilisées dans le message via une URI</a:t>
            </a:r>
            <a:br>
              <a:rPr lang="fr-FR" dirty="0">
                <a:ea typeface="MS Mincho" pitchFamily="49" charset="-128"/>
              </a:rPr>
            </a:br>
            <a:r>
              <a:rPr lang="fr-FR" dirty="0" err="1">
                <a:ea typeface="MS Mincho" pitchFamily="49" charset="-128"/>
              </a:rPr>
              <a:t>soap:encodingStyle</a:t>
            </a:r>
            <a:r>
              <a:rPr lang="fr-FR" dirty="0">
                <a:ea typeface="MS Mincho" pitchFamily="49" charset="-128"/>
              </a:rPr>
              <a:t>="http://www.w3.org/2001/12/soap-encoding"</a:t>
            </a:r>
          </a:p>
          <a:p>
            <a:pPr lvl="1" fontAlgn="auto">
              <a:spcAft>
                <a:spcPts val="0"/>
              </a:spcAft>
              <a:defRPr/>
            </a:pPr>
            <a:r>
              <a:rPr lang="fr-FR" dirty="0">
                <a:ea typeface="MS Mincho" pitchFamily="49" charset="-128"/>
              </a:rPr>
              <a:t>Un en-tête optionnel &lt;Header&gt; (</a:t>
            </a:r>
            <a:r>
              <a:rPr lang="fr-FR" dirty="0" err="1">
                <a:ea typeface="MS Mincho" pitchFamily="49" charset="-128"/>
              </a:rPr>
              <a:t>firstchild</a:t>
            </a:r>
            <a:r>
              <a:rPr lang="fr-FR" dirty="0">
                <a:ea typeface="MS Mincho" pitchFamily="49" charset="-128"/>
              </a:rPr>
              <a:t> s'il est présent) qui fournit une méta information sur le message</a:t>
            </a:r>
          </a:p>
          <a:p>
            <a:pPr lvl="1" fontAlgn="auto">
              <a:spcAft>
                <a:spcPts val="0"/>
              </a:spcAft>
              <a:defRPr/>
            </a:pPr>
            <a:r>
              <a:rPr lang="fr-FR" dirty="0">
                <a:ea typeface="MS Mincho" pitchFamily="49" charset="-128"/>
              </a:rPr>
              <a:t>Un corps &lt;Body&gt;</a:t>
            </a:r>
          </a:p>
          <a:p>
            <a:pPr lvl="2" fontAlgn="auto">
              <a:spcAft>
                <a:spcPts val="0"/>
              </a:spcAft>
              <a:defRPr/>
            </a:pPr>
            <a:r>
              <a:rPr lang="fr-FR" dirty="0">
                <a:ea typeface="MS Mincho" pitchFamily="49" charset="-128"/>
              </a:rPr>
              <a:t>les éléments enfants de &lt;</a:t>
            </a:r>
            <a:r>
              <a:rPr lang="fr-FR" dirty="0" err="1">
                <a:ea typeface="MS Mincho" pitchFamily="49" charset="-128"/>
              </a:rPr>
              <a:t>soap:Body</a:t>
            </a:r>
            <a:r>
              <a:rPr lang="fr-FR" dirty="0">
                <a:ea typeface="MS Mincho" pitchFamily="49" charset="-128"/>
              </a:rPr>
              <a:t>&gt; doivent être préfixés d'un </a:t>
            </a:r>
            <a:r>
              <a:rPr lang="fr-FR" dirty="0" err="1">
                <a:ea typeface="MS Mincho" pitchFamily="49" charset="-128"/>
              </a:rPr>
              <a:t>namespace</a:t>
            </a:r>
            <a:r>
              <a:rPr lang="fr-FR" dirty="0">
                <a:ea typeface="MS Mincho" pitchFamily="49" charset="-128"/>
              </a:rPr>
              <a:t> pour les différencier les balises utiles à l'application du standard SOAP</a:t>
            </a:r>
          </a:p>
          <a:p>
            <a:pPr lvl="2" fontAlgn="auto">
              <a:spcAft>
                <a:spcPts val="0"/>
              </a:spcAft>
              <a:defRPr/>
            </a:pPr>
            <a:r>
              <a:rPr lang="fr-FR" dirty="0">
                <a:ea typeface="MS Mincho" pitchFamily="49" charset="-128"/>
              </a:rPr>
              <a:t> Une section optionnelle &lt;</a:t>
            </a:r>
            <a:r>
              <a:rPr lang="fr-FR" dirty="0" err="1">
                <a:ea typeface="MS Mincho" pitchFamily="49" charset="-128"/>
              </a:rPr>
              <a:t>Fault</a:t>
            </a:r>
            <a:r>
              <a:rPr lang="fr-FR" dirty="0">
                <a:ea typeface="MS Mincho" pitchFamily="49" charset="-128"/>
              </a:rPr>
              <a:t>&gt; permet de traiter les erreurs (</a:t>
            </a:r>
            <a:r>
              <a:rPr lang="fr-FR" dirty="0" err="1">
                <a:ea typeface="MS Mincho" pitchFamily="49" charset="-128"/>
              </a:rPr>
              <a:t>faultcode</a:t>
            </a:r>
            <a:r>
              <a:rPr lang="fr-FR" dirty="0">
                <a:ea typeface="MS Mincho" pitchFamily="49" charset="-128"/>
              </a:rPr>
              <a:t>="[</a:t>
            </a:r>
            <a:r>
              <a:rPr lang="fr-FR" dirty="0" err="1">
                <a:ea typeface="MS Mincho" pitchFamily="49" charset="-128"/>
              </a:rPr>
              <a:t>versionMismatch</a:t>
            </a:r>
            <a:r>
              <a:rPr lang="fr-FR" dirty="0">
                <a:ea typeface="MS Mincho" pitchFamily="49" charset="-128"/>
              </a:rPr>
              <a:t> | </a:t>
            </a:r>
            <a:r>
              <a:rPr lang="fr-FR" dirty="0" err="1">
                <a:ea typeface="MS Mincho" pitchFamily="49" charset="-128"/>
              </a:rPr>
              <a:t>MustUnderstand</a:t>
            </a:r>
            <a:r>
              <a:rPr lang="fr-FR" dirty="0">
                <a:ea typeface="MS Mincho" pitchFamily="49" charset="-128"/>
              </a:rPr>
              <a:t> | Client | Serveur]", </a:t>
            </a:r>
            <a:r>
              <a:rPr lang="fr-FR" dirty="0" err="1">
                <a:ea typeface="MS Mincho" pitchFamily="49" charset="-128"/>
              </a:rPr>
              <a:t>faultstring</a:t>
            </a:r>
            <a:r>
              <a:rPr lang="fr-FR" dirty="0">
                <a:ea typeface="MS Mincho" pitchFamily="49" charset="-128"/>
              </a:rPr>
              <a:t>="message d'erreur")</a:t>
            </a:r>
          </a:p>
        </p:txBody>
      </p:sp>
      <p:sp>
        <p:nvSpPr>
          <p:cNvPr id="5" name="Rectangle 13">
            <a:extLst>
              <a:ext uri="{FF2B5EF4-FFF2-40B4-BE49-F238E27FC236}">
                <a16:creationId xmlns:a16="http://schemas.microsoft.com/office/drawing/2014/main" id="{005519CF-2958-4660-B91D-3FEE6019BBED}"/>
              </a:ext>
            </a:extLst>
          </p:cNvPr>
          <p:cNvSpPr>
            <a:spLocks noGrp="1" noChangeArrowheads="1"/>
          </p:cNvSpPr>
          <p:nvPr>
            <p:ph type="sldNum" sz="quarter" idx="12"/>
          </p:nvPr>
        </p:nvSpPr>
        <p:spPr/>
        <p:txBody>
          <a:bodyPr/>
          <a:lstStyle/>
          <a:p>
            <a:pPr>
              <a:defRPr/>
            </a:pPr>
            <a:fld id="{6D1B3479-4F74-4938-A6B6-05DF66D18809}" type="slidenum">
              <a:rPr lang="fr-FR"/>
              <a:pPr>
                <a:defRPr/>
              </a:pPr>
              <a:t>290</a:t>
            </a:fld>
            <a:endParaRPr lang="fr-F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AutoShape 2">
            <a:extLst>
              <a:ext uri="{FF2B5EF4-FFF2-40B4-BE49-F238E27FC236}">
                <a16:creationId xmlns:a16="http://schemas.microsoft.com/office/drawing/2014/main" id="{A6FC6CBB-F9D7-41FA-BE52-20CB3EEC68F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16259" name="Rectangle 3">
            <a:extLst>
              <a:ext uri="{FF2B5EF4-FFF2-40B4-BE49-F238E27FC236}">
                <a16:creationId xmlns:a16="http://schemas.microsoft.com/office/drawing/2014/main" id="{C2EEDFBA-3C1D-43C2-9ABD-BFE8F37EEE8F}"/>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REST</a:t>
            </a:r>
          </a:p>
          <a:p>
            <a:pPr lvl="1" fontAlgn="auto">
              <a:spcAft>
                <a:spcPts val="0"/>
              </a:spcAft>
              <a:defRPr/>
            </a:pPr>
            <a:r>
              <a:rPr lang="fr-FR" dirty="0">
                <a:ea typeface="MS Mincho" pitchFamily="49" charset="-128"/>
              </a:rPr>
              <a:t> Définition :  REST (</a:t>
            </a:r>
            <a:r>
              <a:rPr lang="en-US" i="1" dirty="0" err="1">
                <a:ea typeface="MS Mincho" pitchFamily="49" charset="-128"/>
              </a:rPr>
              <a:t>REpresentational</a:t>
            </a:r>
            <a:r>
              <a:rPr lang="fr-FR" i="1" dirty="0">
                <a:ea typeface="MS Mincho" pitchFamily="49" charset="-128"/>
              </a:rPr>
              <a:t> State Transfer</a:t>
            </a:r>
            <a:r>
              <a:rPr lang="fr-FR" dirty="0">
                <a:ea typeface="MS Mincho" pitchFamily="49" charset="-128"/>
              </a:rPr>
              <a:t>) est un style d’architecture pour les hypermédias distribués comme le Web. Terme introduit par Roy Fielding (un des principaux auteurs des spécifications HTTP) en 2000, il a été dévoyé</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Sur Internet il est assimilé à une interface simple qui permet de transmettre des données via HTTP sans autre forme d’encapsulation (ex: SOAP et WS-*) ou de gestion de l’état (maintien de session, simulation d’état avec cookies…)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On peut créer :</a:t>
            </a:r>
            <a:br>
              <a:rPr lang="fr-FR" dirty="0">
                <a:ea typeface="MS Mincho" pitchFamily="49" charset="-128"/>
              </a:rPr>
            </a:br>
            <a:r>
              <a:rPr lang="fr-FR" dirty="0">
                <a:ea typeface="MS Mincho" pitchFamily="49" charset="-128"/>
              </a:rPr>
              <a:t>des applications </a:t>
            </a:r>
            <a:r>
              <a:rPr lang="fr-FR" dirty="0" err="1">
                <a:ea typeface="MS Mincho" pitchFamily="49" charset="-128"/>
              </a:rPr>
              <a:t>RESTful</a:t>
            </a:r>
            <a:r>
              <a:rPr lang="fr-FR" dirty="0">
                <a:ea typeface="MS Mincho" pitchFamily="49" charset="-128"/>
              </a:rPr>
              <a:t> sans HTTP et le Web</a:t>
            </a:r>
            <a:br>
              <a:rPr lang="fr-FR" dirty="0">
                <a:ea typeface="MS Mincho" pitchFamily="49" charset="-128"/>
              </a:rPr>
            </a:br>
            <a:r>
              <a:rPr lang="fr-FR" dirty="0">
                <a:ea typeface="MS Mincho" pitchFamily="49" charset="-128"/>
              </a:rPr>
              <a:t>des interfaces utilisant XML et HTTP qui suivent plutôt RPC</a:t>
            </a:r>
            <a:br>
              <a:rPr lang="fr-FR" dirty="0">
                <a:ea typeface="MS Mincho" pitchFamily="49" charset="-128"/>
              </a:rPr>
            </a:br>
            <a:r>
              <a:rPr lang="fr-FR" dirty="0">
                <a:ea typeface="MS Mincho" pitchFamily="49" charset="-128"/>
              </a:rPr>
              <a:t>des SOA basées sur la technologie SOAP, respectant les principes de REST</a:t>
            </a:r>
          </a:p>
        </p:txBody>
      </p:sp>
      <p:sp>
        <p:nvSpPr>
          <p:cNvPr id="5" name="Rectangle 13">
            <a:extLst>
              <a:ext uri="{FF2B5EF4-FFF2-40B4-BE49-F238E27FC236}">
                <a16:creationId xmlns:a16="http://schemas.microsoft.com/office/drawing/2014/main" id="{9B505898-9ACB-4896-A1C6-52B33E5CECE4}"/>
              </a:ext>
            </a:extLst>
          </p:cNvPr>
          <p:cNvSpPr>
            <a:spLocks noGrp="1" noChangeArrowheads="1"/>
          </p:cNvSpPr>
          <p:nvPr>
            <p:ph type="sldNum" sz="quarter" idx="12"/>
          </p:nvPr>
        </p:nvSpPr>
        <p:spPr/>
        <p:txBody>
          <a:bodyPr/>
          <a:lstStyle/>
          <a:p>
            <a:pPr>
              <a:defRPr/>
            </a:pPr>
            <a:fld id="{190C13F2-005B-4F29-B09F-EBEE363517F8}" type="slidenum">
              <a:rPr lang="fr-FR"/>
              <a:pPr>
                <a:defRPr/>
              </a:pPr>
              <a:t>291</a:t>
            </a:fld>
            <a:endParaRPr lang="fr-F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4F914C-E6C7-489A-9DFA-08B1CD446988}"/>
              </a:ext>
            </a:extLst>
          </p:cNvPr>
          <p:cNvSpPr>
            <a:spLocks noGrp="1"/>
          </p:cNvSpPr>
          <p:nvPr>
            <p:ph type="title"/>
          </p:nvPr>
        </p:nvSpPr>
        <p:spPr>
          <a:xfrm>
            <a:off x="0" y="142852"/>
            <a:ext cx="9144000" cy="785818"/>
          </a:xfrm>
        </p:spPr>
        <p:txBody>
          <a:bodyPr/>
          <a:lstStyle/>
          <a:p>
            <a:pPr fontAlgn="auto">
              <a:spcAft>
                <a:spcPts val="0"/>
              </a:spcAft>
              <a:defRPr/>
            </a:pPr>
            <a:r>
              <a:rPr lang="fr-FR" dirty="0"/>
              <a:t>REST</a:t>
            </a:r>
          </a:p>
        </p:txBody>
      </p:sp>
      <p:sp>
        <p:nvSpPr>
          <p:cNvPr id="3" name="Espace réservé du contenu 2">
            <a:extLst>
              <a:ext uri="{FF2B5EF4-FFF2-40B4-BE49-F238E27FC236}">
                <a16:creationId xmlns:a16="http://schemas.microsoft.com/office/drawing/2014/main" id="{05E9173D-223A-4BC2-BD98-F859C8CDA498}"/>
              </a:ext>
            </a:extLst>
          </p:cNvPr>
          <p:cNvSpPr>
            <a:spLocks noGrp="1"/>
          </p:cNvSpPr>
          <p:nvPr>
            <p:ph idx="1"/>
          </p:nvPr>
        </p:nvSpPr>
        <p:spPr/>
        <p:txBody>
          <a:bodyPr>
            <a:normAutofit fontScale="92500" lnSpcReduction="20000"/>
          </a:bodyPr>
          <a:lstStyle/>
          <a:p>
            <a:pPr fontAlgn="auto">
              <a:spcAft>
                <a:spcPts val="0"/>
              </a:spcAft>
              <a:defRPr/>
            </a:pPr>
            <a:r>
              <a:rPr lang="fr-FR" dirty="0"/>
              <a:t>Accès CRUD</a:t>
            </a:r>
          </a:p>
          <a:p>
            <a:pPr lvl="1" fontAlgn="auto">
              <a:spcAft>
                <a:spcPts val="0"/>
              </a:spcAft>
              <a:defRPr/>
            </a:pPr>
            <a:r>
              <a:rPr lang="fr-FR" sz="3200" b="1" dirty="0" err="1"/>
              <a:t>C</a:t>
            </a:r>
            <a:r>
              <a:rPr lang="fr-FR" dirty="0" err="1"/>
              <a:t>reate</a:t>
            </a:r>
            <a:r>
              <a:rPr lang="fr-FR" dirty="0"/>
              <a:t> </a:t>
            </a:r>
          </a:p>
          <a:p>
            <a:pPr lvl="1" fontAlgn="auto">
              <a:spcAft>
                <a:spcPts val="0"/>
              </a:spcAft>
              <a:defRPr/>
            </a:pPr>
            <a:r>
              <a:rPr lang="fr-FR" sz="3200" b="1" dirty="0"/>
              <a:t>R</a:t>
            </a:r>
            <a:r>
              <a:rPr lang="fr-FR" dirty="0"/>
              <a:t>ead</a:t>
            </a:r>
          </a:p>
          <a:p>
            <a:pPr lvl="1" fontAlgn="auto">
              <a:spcAft>
                <a:spcPts val="0"/>
              </a:spcAft>
              <a:defRPr/>
            </a:pPr>
            <a:r>
              <a:rPr lang="fr-FR" sz="3200" b="1" dirty="0"/>
              <a:t>U</a:t>
            </a:r>
            <a:r>
              <a:rPr lang="fr-FR" dirty="0"/>
              <a:t>pdate</a:t>
            </a:r>
          </a:p>
          <a:p>
            <a:pPr lvl="1" fontAlgn="auto">
              <a:spcAft>
                <a:spcPts val="0"/>
              </a:spcAft>
              <a:defRPr/>
            </a:pPr>
            <a:r>
              <a:rPr lang="fr-FR" sz="3200" b="1" dirty="0" err="1"/>
              <a:t>D</a:t>
            </a:r>
            <a:r>
              <a:rPr lang="fr-FR" dirty="0" err="1"/>
              <a:t>elete</a:t>
            </a:r>
            <a:endParaRPr lang="fr-FR" dirty="0"/>
          </a:p>
          <a:p>
            <a:pPr lvl="1" fontAlgn="auto">
              <a:spcAft>
                <a:spcPts val="0"/>
              </a:spcAft>
              <a:defRPr/>
            </a:pPr>
            <a:endParaRPr lang="fr-FR" dirty="0"/>
          </a:p>
          <a:p>
            <a:pPr fontAlgn="auto">
              <a:spcAft>
                <a:spcPts val="0"/>
              </a:spcAft>
              <a:defRPr/>
            </a:pPr>
            <a:r>
              <a:rPr lang="fr-FR" dirty="0"/>
              <a:t>Accès à une ressource par HTTP</a:t>
            </a:r>
          </a:p>
          <a:p>
            <a:pPr lvl="1" fontAlgn="auto">
              <a:spcAft>
                <a:spcPts val="0"/>
              </a:spcAft>
              <a:defRPr/>
            </a:pPr>
            <a:r>
              <a:rPr lang="fr-FR" dirty="0"/>
              <a:t>Méthodes HTTP</a:t>
            </a:r>
          </a:p>
          <a:p>
            <a:pPr lvl="2" fontAlgn="auto">
              <a:spcAft>
                <a:spcPts val="0"/>
              </a:spcAft>
              <a:defRPr/>
            </a:pPr>
            <a:r>
              <a:rPr lang="fr-FR" dirty="0"/>
              <a:t>POST      (</a:t>
            </a:r>
            <a:r>
              <a:rPr lang="fr-FR" sz="2600" b="1" dirty="0" err="1"/>
              <a:t>c</a:t>
            </a:r>
            <a:r>
              <a:rPr lang="fr-FR" dirty="0" err="1"/>
              <a:t>reate</a:t>
            </a:r>
            <a:r>
              <a:rPr lang="fr-FR" dirty="0"/>
              <a:t>) </a:t>
            </a:r>
          </a:p>
          <a:p>
            <a:pPr lvl="2" fontAlgn="auto">
              <a:spcAft>
                <a:spcPts val="0"/>
              </a:spcAft>
              <a:defRPr/>
            </a:pPr>
            <a:r>
              <a:rPr lang="fr-FR" dirty="0"/>
              <a:t>GET 	     </a:t>
            </a:r>
            <a:r>
              <a:rPr lang="fr-FR" sz="1900" dirty="0"/>
              <a:t>(</a:t>
            </a:r>
            <a:r>
              <a:rPr lang="fr-FR" sz="2200" b="1" dirty="0" err="1"/>
              <a:t>r</a:t>
            </a:r>
            <a:r>
              <a:rPr lang="fr-FR" sz="1900" dirty="0" err="1"/>
              <a:t>ead</a:t>
            </a:r>
            <a:r>
              <a:rPr lang="fr-FR" sz="1900" dirty="0"/>
              <a:t>)</a:t>
            </a:r>
            <a:endParaRPr lang="fr-FR" dirty="0"/>
          </a:p>
          <a:p>
            <a:pPr lvl="2" fontAlgn="auto">
              <a:spcAft>
                <a:spcPts val="0"/>
              </a:spcAft>
              <a:defRPr/>
            </a:pPr>
            <a:r>
              <a:rPr lang="fr-FR" dirty="0"/>
              <a:t>PUT</a:t>
            </a:r>
            <a:r>
              <a:rPr lang="fr-FR" sz="1900" dirty="0"/>
              <a:t> 	     (</a:t>
            </a:r>
            <a:r>
              <a:rPr lang="fr-FR" sz="2200" b="1" dirty="0"/>
              <a:t>u</a:t>
            </a:r>
            <a:r>
              <a:rPr lang="fr-FR" sz="1900" dirty="0"/>
              <a:t>pdate)</a:t>
            </a:r>
          </a:p>
          <a:p>
            <a:pPr lvl="2" fontAlgn="auto">
              <a:spcAft>
                <a:spcPts val="0"/>
              </a:spcAft>
              <a:defRPr/>
            </a:pPr>
            <a:r>
              <a:rPr lang="fr-FR" dirty="0"/>
              <a:t>DELETE  </a:t>
            </a:r>
            <a:r>
              <a:rPr lang="fr-FR" sz="1900" dirty="0"/>
              <a:t>(</a:t>
            </a:r>
            <a:r>
              <a:rPr lang="fr-FR" sz="2200" b="1" dirty="0" err="1"/>
              <a:t>d</a:t>
            </a:r>
            <a:r>
              <a:rPr lang="fr-FR" sz="1900" dirty="0" err="1"/>
              <a:t>elete</a:t>
            </a:r>
            <a:r>
              <a:rPr lang="fr-FR" sz="1900" dirty="0"/>
              <a:t>)</a:t>
            </a:r>
          </a:p>
          <a:p>
            <a:pPr lvl="1"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1203D6F8-889C-4738-86D3-FF647EBF6A2D}"/>
              </a:ext>
            </a:extLst>
          </p:cNvPr>
          <p:cNvSpPr>
            <a:spLocks noGrp="1"/>
          </p:cNvSpPr>
          <p:nvPr>
            <p:ph type="sldNum" sz="quarter" idx="12"/>
          </p:nvPr>
        </p:nvSpPr>
        <p:spPr/>
        <p:txBody>
          <a:bodyPr/>
          <a:lstStyle/>
          <a:p>
            <a:pPr>
              <a:defRPr/>
            </a:pPr>
            <a:fld id="{4368BEA0-AD97-42B3-B6D9-8400EE19FE72}" type="slidenum">
              <a:rPr lang="fr-FR"/>
              <a:pPr>
                <a:defRPr/>
              </a:pPr>
              <a:t>292</a:t>
            </a:fld>
            <a:endParaRPr lang="fr-FR"/>
          </a:p>
        </p:txBody>
      </p:sp>
      <p:sp>
        <p:nvSpPr>
          <p:cNvPr id="557063" name="ZoneTexte 6">
            <a:extLst>
              <a:ext uri="{FF2B5EF4-FFF2-40B4-BE49-F238E27FC236}">
                <a16:creationId xmlns:a16="http://schemas.microsoft.com/office/drawing/2014/main" id="{259EE815-DC50-4607-91B7-1847760AEC27}"/>
              </a:ext>
            </a:extLst>
          </p:cNvPr>
          <p:cNvSpPr txBox="1">
            <a:spLocks noChangeArrowheads="1"/>
          </p:cNvSpPr>
          <p:nvPr/>
        </p:nvSpPr>
        <p:spPr bwMode="auto">
          <a:xfrm>
            <a:off x="4359275" y="4360863"/>
            <a:ext cx="40703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1" eaLnBrk="1" hangingPunct="1">
              <a:spcBef>
                <a:spcPct val="20000"/>
              </a:spcBef>
              <a:buFont typeface="Arial" panose="020B0604020202020204" pitchFamily="34" charset="0"/>
              <a:buChar char="–"/>
            </a:pPr>
            <a:r>
              <a:rPr lang="fr-FR" altLang="fr-FR" sz="2600">
                <a:solidFill>
                  <a:srgbClr val="000000"/>
                </a:solidFill>
              </a:rPr>
              <a:t>Méthodes HTTP</a:t>
            </a:r>
          </a:p>
          <a:p>
            <a:pPr lvl="2" eaLnBrk="1" hangingPunct="1">
              <a:spcBef>
                <a:spcPct val="20000"/>
              </a:spcBef>
              <a:buFont typeface="Arial" panose="020B0604020202020204" pitchFamily="34" charset="0"/>
              <a:buChar char="•"/>
            </a:pPr>
            <a:r>
              <a:rPr lang="fr-FR" altLang="fr-FR" sz="2200">
                <a:solidFill>
                  <a:srgbClr val="000000"/>
                </a:solidFill>
              </a:rPr>
              <a:t>2xx 	OK</a:t>
            </a:r>
          </a:p>
          <a:p>
            <a:pPr lvl="2" eaLnBrk="1" hangingPunct="1">
              <a:spcBef>
                <a:spcPct val="20000"/>
              </a:spcBef>
              <a:buFont typeface="Arial" panose="020B0604020202020204" pitchFamily="34" charset="0"/>
              <a:buChar char="•"/>
            </a:pPr>
            <a:r>
              <a:rPr lang="fr-FR" altLang="fr-FR" sz="2200">
                <a:solidFill>
                  <a:srgbClr val="000000"/>
                </a:solidFill>
              </a:rPr>
              <a:t>4xx	Erreur accès</a:t>
            </a:r>
          </a:p>
          <a:p>
            <a:pPr lvl="2" eaLnBrk="1" hangingPunct="1">
              <a:spcBef>
                <a:spcPct val="20000"/>
              </a:spcBef>
              <a:buFont typeface="Arial" panose="020B0604020202020204" pitchFamily="34" charset="0"/>
              <a:buChar char="•"/>
            </a:pPr>
            <a:r>
              <a:rPr lang="fr-FR" altLang="fr-FR" sz="2200">
                <a:solidFill>
                  <a:srgbClr val="000000"/>
                </a:solidFill>
              </a:rPr>
              <a:t>5xx	Erreur Serveur</a:t>
            </a:r>
            <a:endParaRPr lang="fr-FR" altLang="fr-FR">
              <a:solidFill>
                <a:srgbClr val="000000"/>
              </a:solidFill>
            </a:endParaRPr>
          </a:p>
        </p:txBody>
      </p:sp>
      <p:sp>
        <p:nvSpPr>
          <p:cNvPr id="557064" name="Rectangle 7">
            <a:extLst>
              <a:ext uri="{FF2B5EF4-FFF2-40B4-BE49-F238E27FC236}">
                <a16:creationId xmlns:a16="http://schemas.microsoft.com/office/drawing/2014/main" id="{942AA6E6-4BB1-4931-82E3-575021823B5D}"/>
              </a:ext>
            </a:extLst>
          </p:cNvPr>
          <p:cNvSpPr>
            <a:spLocks noChangeArrowheads="1"/>
          </p:cNvSpPr>
          <p:nvPr/>
        </p:nvSpPr>
        <p:spPr bwMode="auto">
          <a:xfrm>
            <a:off x="4572000" y="1071563"/>
            <a:ext cx="428625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200150" indent="-28575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Font typeface="Arial" panose="020B0604020202020204" pitchFamily="34" charset="0"/>
              <a:buChar char="•"/>
            </a:pPr>
            <a:r>
              <a:rPr lang="fr-FR" altLang="fr-FR" sz="3000">
                <a:solidFill>
                  <a:srgbClr val="000000"/>
                </a:solidFill>
              </a:rPr>
              <a:t>Capacités</a:t>
            </a:r>
          </a:p>
          <a:p>
            <a:pPr lvl="1" eaLnBrk="1" hangingPunct="1">
              <a:spcBef>
                <a:spcPct val="20000"/>
              </a:spcBef>
              <a:buFont typeface="Arial" panose="020B0604020202020204" pitchFamily="34" charset="0"/>
              <a:buChar char="–"/>
            </a:pPr>
            <a:r>
              <a:rPr lang="fr-FR" altLang="fr-FR" sz="2400">
                <a:solidFill>
                  <a:srgbClr val="000000"/>
                </a:solidFill>
              </a:rPr>
              <a:t>Filtrage</a:t>
            </a:r>
          </a:p>
          <a:p>
            <a:pPr lvl="2" eaLnBrk="1" hangingPunct="1">
              <a:spcBef>
                <a:spcPct val="20000"/>
              </a:spcBef>
              <a:buFont typeface="Arial" panose="020B0604020202020204" pitchFamily="34" charset="0"/>
              <a:buChar char="–"/>
            </a:pPr>
            <a:r>
              <a:rPr lang="fr-FR" altLang="fr-FR" sz="2000">
                <a:solidFill>
                  <a:srgbClr val="000000"/>
                </a:solidFill>
              </a:rPr>
              <a:t>champs</a:t>
            </a:r>
          </a:p>
          <a:p>
            <a:pPr lvl="2" eaLnBrk="1" hangingPunct="1">
              <a:spcBef>
                <a:spcPct val="20000"/>
              </a:spcBef>
              <a:buFont typeface="Arial" panose="020B0604020202020204" pitchFamily="34" charset="0"/>
              <a:buChar char="–"/>
            </a:pPr>
            <a:r>
              <a:rPr lang="fr-FR" altLang="fr-FR" sz="2000">
                <a:solidFill>
                  <a:srgbClr val="000000"/>
                </a:solidFill>
              </a:rPr>
              <a:t>id</a:t>
            </a:r>
          </a:p>
          <a:p>
            <a:pPr lvl="1" eaLnBrk="1" hangingPunct="1">
              <a:spcBef>
                <a:spcPct val="20000"/>
              </a:spcBef>
              <a:buFont typeface="Arial" panose="020B0604020202020204" pitchFamily="34" charset="0"/>
              <a:buChar char="–"/>
            </a:pPr>
            <a:r>
              <a:rPr lang="fr-FR" altLang="fr-FR" sz="2400">
                <a:solidFill>
                  <a:srgbClr val="000000"/>
                </a:solidFill>
              </a:rPr>
              <a:t>Positionnement</a:t>
            </a:r>
          </a:p>
          <a:p>
            <a:pPr lvl="1" eaLnBrk="1" hangingPunct="1">
              <a:spcBef>
                <a:spcPct val="20000"/>
              </a:spcBef>
              <a:buFont typeface="Arial" panose="020B0604020202020204" pitchFamily="34" charset="0"/>
              <a:buChar char="–"/>
            </a:pPr>
            <a:r>
              <a:rPr lang="fr-FR" altLang="fr-FR" sz="2400">
                <a:solidFill>
                  <a:srgbClr val="000000"/>
                </a:solidFill>
              </a:rPr>
              <a:t>Relationnel *</a:t>
            </a:r>
            <a:endParaRPr lang="fr-FR" altLang="fr-FR" sz="2000">
              <a:solidFill>
                <a:srgbClr val="000000"/>
              </a:solidFill>
            </a:endParaRPr>
          </a:p>
        </p:txBody>
      </p:sp>
      <p:sp>
        <p:nvSpPr>
          <p:cNvPr id="9" name="Étoile à 12 branches 8">
            <a:extLst>
              <a:ext uri="{FF2B5EF4-FFF2-40B4-BE49-F238E27FC236}">
                <a16:creationId xmlns:a16="http://schemas.microsoft.com/office/drawing/2014/main" id="{1A813881-E154-4D19-BB62-23D47C46C9BE}"/>
              </a:ext>
            </a:extLst>
          </p:cNvPr>
          <p:cNvSpPr/>
          <p:nvPr/>
        </p:nvSpPr>
        <p:spPr>
          <a:xfrm rot="21038633">
            <a:off x="6726238" y="3324225"/>
            <a:ext cx="2335212" cy="121443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anchor="ctr"/>
          <a:lstStyle/>
          <a:p>
            <a:pPr algn="ctr" eaLnBrk="1" fontAlgn="auto" hangingPunct="1">
              <a:spcBef>
                <a:spcPts val="0"/>
              </a:spcBef>
              <a:spcAft>
                <a:spcPts val="0"/>
              </a:spcAft>
              <a:defRPr/>
            </a:pPr>
            <a:r>
              <a:rPr lang="fr-FR" sz="2800" b="1" u="sng" dirty="0"/>
              <a:t>Echanges</a:t>
            </a:r>
          </a:p>
          <a:p>
            <a:pPr algn="ctr" eaLnBrk="1" fontAlgn="auto" hangingPunct="1">
              <a:spcBef>
                <a:spcPts val="0"/>
              </a:spcBef>
              <a:spcAft>
                <a:spcPts val="0"/>
              </a:spcAft>
              <a:defRPr/>
            </a:pPr>
            <a:r>
              <a:rPr lang="fr-FR" sz="2800" b="1" u="sng" dirty="0"/>
              <a:t> JSON</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AutoShape 2">
            <a:extLst>
              <a:ext uri="{FF2B5EF4-FFF2-40B4-BE49-F238E27FC236}">
                <a16:creationId xmlns:a16="http://schemas.microsoft.com/office/drawing/2014/main" id="{8F66DA04-BC75-47F1-86AC-21C57AAB1CC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04995" name="Rectangle 3">
            <a:extLst>
              <a:ext uri="{FF2B5EF4-FFF2-40B4-BE49-F238E27FC236}">
                <a16:creationId xmlns:a16="http://schemas.microsoft.com/office/drawing/2014/main" id="{8CED0F82-F257-47D9-915D-8F6C1407F46D}"/>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Règles REST</a:t>
            </a:r>
          </a:p>
          <a:p>
            <a:pPr lvl="1" fontAlgn="auto">
              <a:spcAft>
                <a:spcPts val="0"/>
              </a:spcAft>
              <a:defRPr/>
            </a:pPr>
            <a:r>
              <a:rPr lang="fr-FR" dirty="0">
                <a:ea typeface="MS Mincho" pitchFamily="49" charset="-128"/>
              </a:rPr>
              <a:t> REST dispose de </a:t>
            </a:r>
            <a:r>
              <a:rPr lang="fr-FR" b="1" dirty="0">
                <a:ea typeface="MS Mincho" pitchFamily="49" charset="-128"/>
              </a:rPr>
              <a:t>peu de règles </a:t>
            </a:r>
            <a:r>
              <a:rPr lang="fr-FR" dirty="0">
                <a:ea typeface="MS Mincho" pitchFamily="49" charset="-128"/>
              </a:rPr>
              <a:t>conceptuelles de base :</a:t>
            </a:r>
            <a:br>
              <a:rPr lang="fr-FR" dirty="0">
                <a:ea typeface="MS Mincho" pitchFamily="49" charset="-128"/>
              </a:rPr>
            </a:br>
            <a:r>
              <a:rPr lang="fr-FR" dirty="0">
                <a:sym typeface="Wingdings" charset="2"/>
              </a:rPr>
              <a:t> c’est un protocole </a:t>
            </a:r>
            <a:r>
              <a:rPr lang="fr-FR" b="1" dirty="0">
                <a:sym typeface="Wingdings" charset="2"/>
              </a:rPr>
              <a:t>client-serveur</a:t>
            </a:r>
            <a:r>
              <a:rPr lang="fr-FR" dirty="0">
                <a:sym typeface="Wingdings" charset="2"/>
              </a:rPr>
              <a:t>, sans état, "</a:t>
            </a:r>
            <a:r>
              <a:rPr lang="fr-FR" dirty="0" err="1">
                <a:sym typeface="Wingdings" charset="2"/>
              </a:rPr>
              <a:t>cachable</a:t>
            </a:r>
            <a:r>
              <a:rPr lang="fr-FR" dirty="0">
                <a:sym typeface="Wingdings" charset="2"/>
              </a:rPr>
              <a:t>" ( = mémorisable côté client), "</a:t>
            </a:r>
            <a:r>
              <a:rPr lang="fr-FR" dirty="0" err="1">
                <a:sym typeface="Wingdings" charset="2"/>
              </a:rPr>
              <a:t>layered</a:t>
            </a:r>
            <a:r>
              <a:rPr lang="fr-FR" dirty="0">
                <a:sym typeface="Wingdings" charset="2"/>
              </a:rPr>
              <a:t>" (espaces mémoires confinés donc simples et sécurisés)</a:t>
            </a:r>
            <a:br>
              <a:rPr lang="fr-FR" dirty="0">
                <a:ea typeface="MS Mincho" pitchFamily="49" charset="-128"/>
              </a:rPr>
            </a:br>
            <a:r>
              <a:rPr lang="fr-FR" dirty="0">
                <a:sym typeface="Wingdings" charset="2"/>
              </a:rPr>
              <a:t></a:t>
            </a:r>
            <a:r>
              <a:rPr lang="fr-FR" dirty="0">
                <a:ea typeface="MS Mincho" pitchFamily="49" charset="-128"/>
              </a:rPr>
              <a:t> la gestion de l’état et des </a:t>
            </a:r>
            <a:r>
              <a:rPr lang="fr-FR" b="1" dirty="0">
                <a:ea typeface="MS Mincho" pitchFamily="49" charset="-128"/>
              </a:rPr>
              <a:t>fonctionnalités</a:t>
            </a:r>
            <a:r>
              <a:rPr lang="fr-FR" dirty="0">
                <a:ea typeface="MS Mincho" pitchFamily="49" charset="-128"/>
              </a:rPr>
              <a:t> est </a:t>
            </a:r>
            <a:r>
              <a:rPr lang="fr-FR" b="1" dirty="0">
                <a:ea typeface="MS Mincho" pitchFamily="49" charset="-128"/>
              </a:rPr>
              <a:t>divisé en ressources</a:t>
            </a:r>
            <a:br>
              <a:rPr lang="fr-FR" b="1" dirty="0">
                <a:ea typeface="MS Mincho" pitchFamily="49" charset="-128"/>
              </a:rPr>
            </a:br>
            <a:r>
              <a:rPr lang="fr-FR" dirty="0">
                <a:sym typeface="Wingdings" charset="2"/>
              </a:rPr>
              <a:t> chaque ressource est </a:t>
            </a:r>
            <a:r>
              <a:rPr lang="fr-FR" b="1" dirty="0">
                <a:sym typeface="Wingdings" charset="2"/>
              </a:rPr>
              <a:t>accessible de manière unique</a:t>
            </a:r>
            <a:r>
              <a:rPr lang="fr-FR" dirty="0">
                <a:sym typeface="Wingdings" charset="2"/>
              </a:rPr>
              <a:t> selon la syntaxe universelle des liens hypermédias (ex: URI) </a:t>
            </a:r>
            <a:br>
              <a:rPr lang="fr-FR" dirty="0">
                <a:sym typeface="Wingdings" charset="2"/>
              </a:rPr>
            </a:br>
            <a:endParaRPr lang="fr-FR" dirty="0">
              <a:sym typeface="Wingdings" charset="2"/>
            </a:endParaRPr>
          </a:p>
          <a:p>
            <a:pPr marL="898525" lvl="1" indent="0" fontAlgn="auto">
              <a:spcAft>
                <a:spcPts val="0"/>
              </a:spcAft>
              <a:buFont typeface="Arial" panose="020B0604020202020204" pitchFamily="34" charset="0"/>
              <a:buNone/>
              <a:defRPr/>
            </a:pPr>
            <a:r>
              <a:rPr lang="fr-FR" dirty="0">
                <a:sym typeface="Wingdings" charset="2"/>
              </a:rPr>
              <a:t>	</a:t>
            </a:r>
            <a:r>
              <a:rPr lang="fr-FR" dirty="0">
                <a:ea typeface="MS Mincho" pitchFamily="49" charset="-128"/>
              </a:rPr>
              <a:t> Chaque ressource doit offrir une interface uniforme au client, comprenant :</a:t>
            </a:r>
          </a:p>
          <a:p>
            <a:pPr lvl="2" fontAlgn="auto">
              <a:spcAft>
                <a:spcPts val="0"/>
              </a:spcAft>
              <a:defRPr/>
            </a:pPr>
            <a:r>
              <a:rPr lang="fr-FR" dirty="0">
                <a:ea typeface="MS Mincho" pitchFamily="49" charset="-128"/>
              </a:rPr>
              <a:t>un ensemble d’opérations bien définies</a:t>
            </a:r>
          </a:p>
          <a:p>
            <a:pPr lvl="2" fontAlgn="auto">
              <a:spcAft>
                <a:spcPts val="0"/>
              </a:spcAft>
              <a:defRPr/>
            </a:pPr>
            <a:r>
              <a:rPr lang="fr-FR" dirty="0">
                <a:ea typeface="MS Mincho" pitchFamily="49" charset="-128"/>
              </a:rPr>
              <a:t>une restriction des types de contenus échangés</a:t>
            </a:r>
          </a:p>
          <a:p>
            <a:pPr lvl="2" fontAlgn="auto">
              <a:spcAft>
                <a:spcPts val="0"/>
              </a:spcAft>
              <a:defRPr/>
            </a:pPr>
            <a:r>
              <a:rPr lang="fr-FR" dirty="0">
                <a:ea typeface="MS Mincho" pitchFamily="49" charset="-128"/>
              </a:rPr>
              <a:t>éventuellement la prise en charge de code à la demande (« on </a:t>
            </a:r>
            <a:r>
              <a:rPr lang="fr-FR" dirty="0" err="1">
                <a:ea typeface="MS Mincho" pitchFamily="49" charset="-128"/>
              </a:rPr>
              <a:t>demand</a:t>
            </a:r>
            <a:r>
              <a:rPr lang="fr-FR" dirty="0">
                <a:ea typeface="MS Mincho" pitchFamily="49" charset="-128"/>
              </a:rPr>
              <a:t> »)</a:t>
            </a:r>
          </a:p>
        </p:txBody>
      </p:sp>
      <p:sp>
        <p:nvSpPr>
          <p:cNvPr id="5" name="Rectangle 13">
            <a:extLst>
              <a:ext uri="{FF2B5EF4-FFF2-40B4-BE49-F238E27FC236}">
                <a16:creationId xmlns:a16="http://schemas.microsoft.com/office/drawing/2014/main" id="{485EC6B0-0903-4C0D-A62B-CBD6E2C6C792}"/>
              </a:ext>
            </a:extLst>
          </p:cNvPr>
          <p:cNvSpPr>
            <a:spLocks noGrp="1" noChangeArrowheads="1"/>
          </p:cNvSpPr>
          <p:nvPr>
            <p:ph type="sldNum" sz="quarter" idx="12"/>
          </p:nvPr>
        </p:nvSpPr>
        <p:spPr/>
        <p:txBody>
          <a:bodyPr/>
          <a:lstStyle/>
          <a:p>
            <a:pPr>
              <a:defRPr/>
            </a:pPr>
            <a:fld id="{FDD5AF73-218D-46F8-9AA2-D6F22A468280}" type="slidenum">
              <a:rPr lang="fr-FR"/>
              <a:pPr>
                <a:defRPr/>
              </a:pPr>
              <a:t>293</a:t>
            </a:fld>
            <a:endParaRPr lang="fr-F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AutoShape 2050">
            <a:extLst>
              <a:ext uri="{FF2B5EF4-FFF2-40B4-BE49-F238E27FC236}">
                <a16:creationId xmlns:a16="http://schemas.microsoft.com/office/drawing/2014/main" id="{F2D1E7E5-75DA-45AB-8C6B-24A9124F64E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07043" name="Rectangle 2051">
            <a:extLst>
              <a:ext uri="{FF2B5EF4-FFF2-40B4-BE49-F238E27FC236}">
                <a16:creationId xmlns:a16="http://schemas.microsoft.com/office/drawing/2014/main" id="{A3A53929-096B-4E39-A2E3-5DF16078E81F}"/>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REST et Internet</a:t>
            </a:r>
          </a:p>
          <a:p>
            <a:pPr lvl="1" fontAlgn="auto">
              <a:spcAft>
                <a:spcPts val="0"/>
              </a:spcAft>
              <a:defRPr/>
            </a:pPr>
            <a:r>
              <a:rPr lang="fr-FR" dirty="0">
                <a:ea typeface="MS Mincho" pitchFamily="49" charset="-128"/>
              </a:rPr>
              <a:t> Le Web est un bon candidat pour l’architecture REST, car il utilise :</a:t>
            </a:r>
            <a:br>
              <a:rPr lang="fr-FR" dirty="0">
                <a:ea typeface="MS Mincho" pitchFamily="49" charset="-128"/>
              </a:rPr>
            </a:br>
            <a:r>
              <a:rPr lang="fr-FR" dirty="0">
                <a:sym typeface="Wingdings" charset="2"/>
              </a:rPr>
              <a:t> </a:t>
            </a:r>
            <a:r>
              <a:rPr lang="fr-FR" dirty="0">
                <a:ea typeface="MS Mincho" pitchFamily="49" charset="-128"/>
              </a:rPr>
              <a:t>un protocole de transfert des données : </a:t>
            </a:r>
            <a:r>
              <a:rPr lang="fr-FR" b="1" dirty="0">
                <a:ea typeface="MS Mincho" pitchFamily="49" charset="-128"/>
              </a:rPr>
              <a:t>HTTP</a:t>
            </a:r>
            <a:br>
              <a:rPr lang="fr-FR" dirty="0">
                <a:ea typeface="MS Mincho" pitchFamily="49" charset="-128"/>
              </a:rPr>
            </a:br>
            <a:r>
              <a:rPr lang="fr-FR" dirty="0">
                <a:sym typeface="Wingdings" charset="2"/>
              </a:rPr>
              <a:t> </a:t>
            </a:r>
            <a:r>
              <a:rPr lang="fr-FR" dirty="0">
                <a:ea typeface="MS Mincho" pitchFamily="49" charset="-128"/>
              </a:rPr>
              <a:t>un moyen d’adressage unique suivant la syntaxe universelle : </a:t>
            </a:r>
            <a:r>
              <a:rPr lang="fr-FR" b="1" dirty="0">
                <a:ea typeface="MS Mincho" pitchFamily="49" charset="-128"/>
              </a:rPr>
              <a:t>URI, DNS</a:t>
            </a:r>
            <a:br>
              <a:rPr lang="fr-FR" b="1" dirty="0">
                <a:ea typeface="MS Mincho" pitchFamily="49" charset="-128"/>
              </a:rPr>
            </a:br>
            <a:r>
              <a:rPr lang="fr-FR" dirty="0">
                <a:sym typeface="Wingdings" charset="2"/>
              </a:rPr>
              <a:t> </a:t>
            </a:r>
            <a:r>
              <a:rPr lang="fr-FR" dirty="0">
                <a:ea typeface="MS Mincho" pitchFamily="49" charset="-128"/>
              </a:rPr>
              <a:t>des types de contenus définis et restreints : MIME</a:t>
            </a:r>
            <a:br>
              <a:rPr lang="fr-FR" dirty="0">
                <a:ea typeface="MS Mincho" pitchFamily="49" charset="-128"/>
              </a:rPr>
            </a:br>
            <a:r>
              <a:rPr lang="fr-FR" dirty="0">
                <a:sym typeface="Wingdings" charset="2"/>
              </a:rPr>
              <a:t> </a:t>
            </a:r>
            <a:r>
              <a:rPr lang="fr-FR" dirty="0">
                <a:ea typeface="MS Mincho" pitchFamily="49" charset="-128"/>
              </a:rPr>
              <a:t>des langages d’échange des données : (X)</a:t>
            </a:r>
            <a:r>
              <a:rPr lang="fr-FR" b="1" dirty="0">
                <a:ea typeface="MS Mincho" pitchFamily="49" charset="-128"/>
              </a:rPr>
              <a:t>HTML, JSON, XML</a:t>
            </a:r>
            <a:r>
              <a:rPr lang="fr-FR" dirty="0">
                <a:ea typeface="MS Mincho" pitchFamily="49" charset="-128"/>
              </a:rPr>
              <a:t>…</a:t>
            </a:r>
            <a:br>
              <a:rPr lang="fr-FR" dirty="0">
                <a:ea typeface="MS Mincho" pitchFamily="49" charset="-128"/>
              </a:rPr>
            </a:br>
            <a:r>
              <a:rPr lang="fr-FR" dirty="0">
                <a:sym typeface="Wingdings" charset="2"/>
              </a:rPr>
              <a:t> un programme de traitement côté client avec gestion du cache : navigateur</a:t>
            </a:r>
            <a:br>
              <a:rPr lang="fr-FR" dirty="0">
                <a:sym typeface="Wingdings" charset="2"/>
              </a:rPr>
            </a:br>
            <a:r>
              <a:rPr lang="fr-FR" dirty="0">
                <a:sym typeface="Wingdings" charset="2"/>
              </a:rPr>
              <a:t></a:t>
            </a:r>
            <a:r>
              <a:rPr lang="fr-FR" dirty="0">
                <a:ea typeface="MS Mincho" pitchFamily="49" charset="-128"/>
              </a:rPr>
              <a:t> un langage permettant d’implémenter un client interactif et à mémoire : JS</a:t>
            </a:r>
            <a:br>
              <a:rPr lang="fr-FR" dirty="0">
                <a:ea typeface="MS Mincho" pitchFamily="49" charset="-128"/>
              </a:rPr>
            </a:br>
            <a:r>
              <a:rPr lang="fr-FR" dirty="0">
                <a:sym typeface="Wingdings" charset="2"/>
              </a:rPr>
              <a:t></a:t>
            </a:r>
            <a:r>
              <a:rPr lang="fr-FR" dirty="0">
                <a:ea typeface="MS Mincho" pitchFamily="49" charset="-128"/>
              </a:rPr>
              <a:t> le tout supportant nativement les hyperliens</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Attention, pour être </a:t>
            </a:r>
            <a:r>
              <a:rPr lang="fr-FR" dirty="0" err="1">
                <a:ea typeface="MS Mincho" pitchFamily="49" charset="-128"/>
              </a:rPr>
              <a:t>RESTful</a:t>
            </a:r>
            <a:r>
              <a:rPr lang="fr-FR" dirty="0">
                <a:ea typeface="MS Mincho" pitchFamily="49" charset="-128"/>
              </a:rPr>
              <a:t>, une application Web doit :</a:t>
            </a:r>
            <a:br>
              <a:rPr lang="fr-FR" dirty="0">
                <a:ea typeface="MS Mincho" pitchFamily="49" charset="-128"/>
              </a:rPr>
            </a:br>
            <a:r>
              <a:rPr lang="fr-FR" dirty="0">
                <a:sym typeface="Wingdings" charset="2"/>
              </a:rPr>
              <a:t> utiliser </a:t>
            </a:r>
            <a:r>
              <a:rPr lang="fr-FR" b="1" dirty="0">
                <a:sym typeface="Wingdings" charset="2"/>
              </a:rPr>
              <a:t>HTTP sans état</a:t>
            </a:r>
            <a:r>
              <a:rPr lang="fr-FR" dirty="0">
                <a:sym typeface="Wingdings" charset="2"/>
              </a:rPr>
              <a:t> : toutes les données sont envoyées à chaque requête</a:t>
            </a:r>
            <a:br>
              <a:rPr lang="fr-FR" dirty="0">
                <a:sym typeface="Wingdings" charset="2"/>
              </a:rPr>
            </a:br>
            <a:r>
              <a:rPr lang="fr-FR" dirty="0">
                <a:sym typeface="Wingdings" charset="2"/>
              </a:rPr>
              <a:t> les états doivent être modélisés par des ressources (pas JS ou cookies)</a:t>
            </a:r>
            <a:br>
              <a:rPr lang="fr-FR" dirty="0">
                <a:sym typeface="Wingdings" charset="2"/>
              </a:rPr>
            </a:br>
            <a:r>
              <a:rPr lang="fr-FR" dirty="0">
                <a:sym typeface="Wingdings" charset="2"/>
              </a:rPr>
              <a:t> les verbes HTTP doivent être utilisés à bon escient (cf. suite)</a:t>
            </a:r>
          </a:p>
        </p:txBody>
      </p:sp>
      <p:sp>
        <p:nvSpPr>
          <p:cNvPr id="5" name="Rectangle 13">
            <a:extLst>
              <a:ext uri="{FF2B5EF4-FFF2-40B4-BE49-F238E27FC236}">
                <a16:creationId xmlns:a16="http://schemas.microsoft.com/office/drawing/2014/main" id="{758167F2-311B-46E9-8548-B387164AEF05}"/>
              </a:ext>
            </a:extLst>
          </p:cNvPr>
          <p:cNvSpPr>
            <a:spLocks noGrp="1" noChangeArrowheads="1"/>
          </p:cNvSpPr>
          <p:nvPr>
            <p:ph type="sldNum" sz="quarter" idx="12"/>
          </p:nvPr>
        </p:nvSpPr>
        <p:spPr/>
        <p:txBody>
          <a:bodyPr/>
          <a:lstStyle/>
          <a:p>
            <a:pPr>
              <a:defRPr/>
            </a:pPr>
            <a:fld id="{8A8FF4DC-ED2A-4C80-A690-5A100FA3FA08}" type="slidenum">
              <a:rPr lang="fr-FR"/>
              <a:pPr>
                <a:defRPr/>
              </a:pPr>
              <a:t>294</a:t>
            </a:fld>
            <a:endParaRPr lang="fr-F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AutoShape 2">
            <a:extLst>
              <a:ext uri="{FF2B5EF4-FFF2-40B4-BE49-F238E27FC236}">
                <a16:creationId xmlns:a16="http://schemas.microsoft.com/office/drawing/2014/main" id="{9C779073-A1C1-485E-AA60-70C576757A7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09091" name="Rectangle 3">
            <a:extLst>
              <a:ext uri="{FF2B5EF4-FFF2-40B4-BE49-F238E27FC236}">
                <a16:creationId xmlns:a16="http://schemas.microsoft.com/office/drawing/2014/main" id="{2DA83B0B-4109-43B7-8D6A-FE4E1426306A}"/>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ea typeface="MS Mincho" pitchFamily="49" charset="-128"/>
              </a:rPr>
              <a:t>Avantages de REST</a:t>
            </a:r>
          </a:p>
          <a:p>
            <a:pPr lvl="1" fontAlgn="auto">
              <a:spcAft>
                <a:spcPts val="0"/>
              </a:spcAft>
              <a:defRPr/>
            </a:pPr>
            <a:r>
              <a:rPr lang="fr-FR" dirty="0">
                <a:ea typeface="MS Mincho" pitchFamily="49" charset="-128"/>
              </a:rPr>
              <a:t> Rapidité de traitement (messages simples, utilisation du cache libère le serveur)</a:t>
            </a:r>
          </a:p>
          <a:p>
            <a:pPr lvl="1" fontAlgn="auto">
              <a:spcAft>
                <a:spcPts val="0"/>
              </a:spcAft>
              <a:defRPr/>
            </a:pPr>
            <a:r>
              <a:rPr lang="fr-FR" dirty="0">
                <a:ea typeface="MS Mincho" pitchFamily="49" charset="-128"/>
              </a:rPr>
              <a:t> Répartition de la charge entre serveurs simplifiée par ce mécanisme sans état</a:t>
            </a:r>
          </a:p>
          <a:p>
            <a:pPr lvl="1" fontAlgn="auto">
              <a:spcAft>
                <a:spcPts val="0"/>
              </a:spcAft>
              <a:defRPr/>
            </a:pPr>
            <a:r>
              <a:rPr lang="fr-FR" dirty="0">
                <a:ea typeface="MS Mincho" pitchFamily="49" charset="-128"/>
              </a:rPr>
              <a:t> Un simple navigateur peut accéder aux ressources (avec peu de code JS)</a:t>
            </a:r>
          </a:p>
          <a:p>
            <a:pPr lvl="1" fontAlgn="auto">
              <a:spcAft>
                <a:spcPts val="0"/>
              </a:spcAft>
              <a:defRPr/>
            </a:pPr>
            <a:r>
              <a:rPr lang="fr-FR" dirty="0">
                <a:ea typeface="MS Mincho" pitchFamily="49" charset="-128"/>
              </a:rPr>
              <a:t> Dépendance réduite vis-à-vis de programmes tiers et des vendeurs de logiciels</a:t>
            </a:r>
          </a:p>
          <a:p>
            <a:pPr lvl="1" fontAlgn="auto">
              <a:spcAft>
                <a:spcPts val="0"/>
              </a:spcAft>
              <a:defRPr/>
            </a:pPr>
            <a:r>
              <a:rPr lang="fr-FR" dirty="0">
                <a:ea typeface="MS Mincho" pitchFamily="49" charset="-128"/>
              </a:rPr>
              <a:t> Implémentation des mêmes fonctionnalités qu’avec des méthodes + complexes</a:t>
            </a:r>
          </a:p>
          <a:p>
            <a:pPr lvl="1" fontAlgn="auto">
              <a:spcAft>
                <a:spcPts val="0"/>
              </a:spcAft>
              <a:defRPr/>
            </a:pPr>
            <a:r>
              <a:rPr lang="fr-FR" dirty="0">
                <a:ea typeface="MS Mincho" pitchFamily="49" charset="-128"/>
              </a:rPr>
              <a:t> Ne nécessite pas la mise en œuvre de mécanisme de localisation de ressource</a:t>
            </a:r>
          </a:p>
          <a:p>
            <a:pPr lvl="1" fontAlgn="auto">
              <a:spcAft>
                <a:spcPts val="0"/>
              </a:spcAft>
              <a:defRPr/>
            </a:pPr>
            <a:r>
              <a:rPr lang="fr-FR" dirty="0">
                <a:ea typeface="MS Mincho" pitchFamily="49" charset="-128"/>
              </a:rPr>
              <a:t> Meilleure compatibilité et évolutivité que RPC car permet l’évolution des formats d’échange et leur prise en compte par les ressources avec </a:t>
            </a:r>
            <a:r>
              <a:rPr lang="fr-FR" dirty="0" err="1">
                <a:ea typeface="MS Mincho" pitchFamily="49" charset="-128"/>
              </a:rPr>
              <a:t>rétro-compatibilité</a:t>
            </a:r>
            <a:endParaRPr lang="fr-FR" dirty="0">
              <a:ea typeface="MS Mincho" pitchFamily="49" charset="-128"/>
            </a:endParaRPr>
          </a:p>
          <a:p>
            <a:pPr lvl="1" fontAlgn="auto">
              <a:spcAft>
                <a:spcPts val="0"/>
              </a:spcAft>
              <a:defRPr/>
            </a:pPr>
            <a:r>
              <a:rPr lang="fr-FR" dirty="0">
                <a:ea typeface="MS Mincho" pitchFamily="49" charset="-128"/>
              </a:rPr>
              <a:t> Application simple à entretenir (syntaxe universelle) et à déboguer (</a:t>
            </a:r>
            <a:r>
              <a:rPr lang="fr-FR" dirty="0" err="1">
                <a:ea typeface="MS Mincho" pitchFamily="49" charset="-128"/>
              </a:rPr>
              <a:t>layered</a:t>
            </a:r>
            <a:r>
              <a:rPr lang="fr-FR" dirty="0">
                <a:ea typeface="MS Mincho" pitchFamily="49" charset="-128"/>
              </a:rPr>
              <a:t>)</a:t>
            </a:r>
          </a:p>
          <a:p>
            <a:pPr lvl="1" fontAlgn="auto">
              <a:spcAft>
                <a:spcPts val="0"/>
              </a:spcAft>
              <a:defRPr/>
            </a:pPr>
            <a:r>
              <a:rPr lang="fr-FR" dirty="0">
                <a:ea typeface="MS Mincho" pitchFamily="49" charset="-128"/>
              </a:rPr>
              <a:t> Plus cohérent que ses "concurrents" avec les principes d’utilisation de HTTP</a:t>
            </a:r>
          </a:p>
          <a:p>
            <a:pPr lvl="1" fontAlgn="auto">
              <a:spcAft>
                <a:spcPts val="0"/>
              </a:spcAft>
              <a:defRPr/>
            </a:pPr>
            <a:r>
              <a:rPr lang="fr-FR" dirty="0">
                <a:ea typeface="MS Mincho" pitchFamily="49" charset="-128"/>
              </a:rPr>
              <a:t> Tout ceci permet de traiter de nombreuses requêtes client simultanément côté serveur et offre une meilleure résistance des serveurs aux pannes</a:t>
            </a:r>
          </a:p>
        </p:txBody>
      </p:sp>
      <p:sp>
        <p:nvSpPr>
          <p:cNvPr id="5" name="Rectangle 13">
            <a:extLst>
              <a:ext uri="{FF2B5EF4-FFF2-40B4-BE49-F238E27FC236}">
                <a16:creationId xmlns:a16="http://schemas.microsoft.com/office/drawing/2014/main" id="{177D6097-78BC-4094-A1D7-30194F173403}"/>
              </a:ext>
            </a:extLst>
          </p:cNvPr>
          <p:cNvSpPr>
            <a:spLocks noGrp="1" noChangeArrowheads="1"/>
          </p:cNvSpPr>
          <p:nvPr>
            <p:ph type="sldNum" sz="quarter" idx="12"/>
          </p:nvPr>
        </p:nvSpPr>
        <p:spPr/>
        <p:txBody>
          <a:bodyPr/>
          <a:lstStyle/>
          <a:p>
            <a:pPr>
              <a:defRPr/>
            </a:pPr>
            <a:fld id="{6B7F3302-C1ED-4314-872C-A5D751E5F0EE}" type="slidenum">
              <a:rPr lang="fr-FR"/>
              <a:pPr>
                <a:defRPr/>
              </a:pPr>
              <a:t>295</a:t>
            </a:fld>
            <a:endParaRPr lang="fr-F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AutoShape 2">
            <a:extLst>
              <a:ext uri="{FF2B5EF4-FFF2-40B4-BE49-F238E27FC236}">
                <a16:creationId xmlns:a16="http://schemas.microsoft.com/office/drawing/2014/main" id="{20DE437A-C11E-4F07-8E02-FE72DF8E821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REST</a:t>
            </a:r>
          </a:p>
        </p:txBody>
      </p:sp>
      <p:sp>
        <p:nvSpPr>
          <p:cNvPr id="2011139" name="Rectangle 3">
            <a:extLst>
              <a:ext uri="{FF2B5EF4-FFF2-40B4-BE49-F238E27FC236}">
                <a16:creationId xmlns:a16="http://schemas.microsoft.com/office/drawing/2014/main" id="{F8A26DA1-D0D2-424C-993B-A928377061AD}"/>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Inconvénients de REST</a:t>
            </a:r>
          </a:p>
          <a:p>
            <a:pPr lvl="1" fontAlgn="auto">
              <a:spcAft>
                <a:spcPts val="0"/>
              </a:spcAft>
              <a:defRPr/>
            </a:pPr>
            <a:r>
              <a:rPr lang="fr-FR" dirty="0">
                <a:ea typeface="MS Mincho" pitchFamily="49" charset="-128"/>
              </a:rPr>
              <a:t> Inconvénients habituels des services (perte de contrôle, problèmes réseau…)</a:t>
            </a:r>
          </a:p>
          <a:p>
            <a:pPr lvl="1" fontAlgn="auto">
              <a:spcAft>
                <a:spcPts val="0"/>
              </a:spcAft>
              <a:defRPr/>
            </a:pPr>
            <a:r>
              <a:rPr lang="fr-FR" dirty="0">
                <a:ea typeface="MS Mincho" pitchFamily="49" charset="-128"/>
              </a:rPr>
              <a:t> Nécessité de conserver côté client les données nécessaires au traitement</a:t>
            </a:r>
          </a:p>
          <a:p>
            <a:pPr lvl="1" fontAlgn="auto">
              <a:spcAft>
                <a:spcPts val="0"/>
              </a:spcAft>
              <a:defRPr/>
            </a:pPr>
            <a:r>
              <a:rPr lang="fr-FR" dirty="0">
                <a:ea typeface="MS Mincho" pitchFamily="49" charset="-128"/>
              </a:rPr>
              <a:t> Consommation de BP plus grande du fait du transfert de l’état</a:t>
            </a:r>
          </a:p>
          <a:p>
            <a:pPr lvl="1" fontAlgn="auto">
              <a:spcAft>
                <a:spcPts val="0"/>
              </a:spcAft>
              <a:defRPr/>
            </a:pPr>
            <a:r>
              <a:rPr lang="fr-FR" dirty="0">
                <a:ea typeface="MS Mincho" pitchFamily="49" charset="-128"/>
              </a:rPr>
              <a:t> Souvent les applications Web de REST ne sont pas RESTful (ex: simulation d’état par des cookies) ce qui laisse supposer que REST n’est pas si efficace</a:t>
            </a:r>
          </a:p>
          <a:p>
            <a:pPr lvl="1" fontAlgn="auto">
              <a:spcAft>
                <a:spcPts val="0"/>
              </a:spcAft>
              <a:defRPr/>
            </a:pPr>
            <a:r>
              <a:rPr lang="fr-FR" dirty="0">
                <a:ea typeface="MS Mincho" pitchFamily="49" charset="-128"/>
              </a:rPr>
              <a:t> REST a été conçu pour de la diffusion de médias en masse, ce qui explique son inadéquation partielle aux applications nécessitant des services légers</a:t>
            </a:r>
          </a:p>
        </p:txBody>
      </p:sp>
      <p:sp>
        <p:nvSpPr>
          <p:cNvPr id="5" name="Rectangle 13">
            <a:extLst>
              <a:ext uri="{FF2B5EF4-FFF2-40B4-BE49-F238E27FC236}">
                <a16:creationId xmlns:a16="http://schemas.microsoft.com/office/drawing/2014/main" id="{FA68A59D-2A68-4B08-8043-09BD1A9C8F6C}"/>
              </a:ext>
            </a:extLst>
          </p:cNvPr>
          <p:cNvSpPr>
            <a:spLocks noGrp="1" noChangeArrowheads="1"/>
          </p:cNvSpPr>
          <p:nvPr>
            <p:ph type="sldNum" sz="quarter" idx="12"/>
          </p:nvPr>
        </p:nvSpPr>
        <p:spPr/>
        <p:txBody>
          <a:bodyPr/>
          <a:lstStyle/>
          <a:p>
            <a:pPr>
              <a:defRPr/>
            </a:pPr>
            <a:fld id="{EF400C1D-FD99-430F-9A26-C2442BB190AB}" type="slidenum">
              <a:rPr lang="fr-FR"/>
              <a:pPr>
                <a:defRPr/>
              </a:pPr>
              <a:t>296</a:t>
            </a:fld>
            <a:endParaRPr lang="fr-F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B347B0-F522-4C54-A053-D0B998EADD2B}"/>
              </a:ext>
            </a:extLst>
          </p:cNvPr>
          <p:cNvSpPr>
            <a:spLocks noGrp="1"/>
          </p:cNvSpPr>
          <p:nvPr>
            <p:ph type="title"/>
          </p:nvPr>
        </p:nvSpPr>
        <p:spPr>
          <a:xfrm>
            <a:off x="0" y="142852"/>
            <a:ext cx="9144000" cy="785818"/>
          </a:xfrm>
        </p:spPr>
        <p:txBody>
          <a:bodyPr/>
          <a:lstStyle/>
          <a:p>
            <a:pPr fontAlgn="auto">
              <a:spcAft>
                <a:spcPts val="0"/>
              </a:spcAft>
              <a:defRPr/>
            </a:pPr>
            <a:r>
              <a:rPr lang="fr-FR" dirty="0"/>
              <a:t>Laquelle choisir ?</a:t>
            </a:r>
          </a:p>
        </p:txBody>
      </p:sp>
      <p:sp>
        <p:nvSpPr>
          <p:cNvPr id="567301" name="Espace réservé du texte 3">
            <a:extLst>
              <a:ext uri="{FF2B5EF4-FFF2-40B4-BE49-F238E27FC236}">
                <a16:creationId xmlns:a16="http://schemas.microsoft.com/office/drawing/2014/main" id="{73217AFC-F19A-4BF2-9474-3BE6131C930B}"/>
              </a:ext>
            </a:extLst>
          </p:cNvPr>
          <p:cNvSpPr>
            <a:spLocks noGrp="1"/>
          </p:cNvSpPr>
          <p:nvPr>
            <p:ph type="body" idx="1"/>
          </p:nvPr>
        </p:nvSpPr>
        <p:spPr bwMode="auto">
          <a:xfrm>
            <a:off x="214313" y="1071563"/>
            <a:ext cx="4283075" cy="639762"/>
          </a:xfrm>
          <a:ln>
            <a:solidFill>
              <a:srgbClr val="D9D9D9"/>
            </a:solidFill>
            <a:miter lim="800000"/>
            <a:headEnd/>
            <a:tailEnd/>
          </a:ln>
        </p:spPr>
        <p:txBody>
          <a:bodyPr wrap="square" numCol="1" anchorCtr="0" compatLnSpc="1">
            <a:prstTxWarp prst="textNoShape">
              <a:avLst/>
            </a:prstTxWarp>
          </a:bodyPr>
          <a:lstStyle/>
          <a:p>
            <a:r>
              <a:rPr lang="fr-FR" altLang="fr-FR"/>
              <a:t>Rest JSON</a:t>
            </a:r>
          </a:p>
        </p:txBody>
      </p:sp>
      <p:sp>
        <p:nvSpPr>
          <p:cNvPr id="567302" name="Espace réservé du contenu 4">
            <a:extLst>
              <a:ext uri="{FF2B5EF4-FFF2-40B4-BE49-F238E27FC236}">
                <a16:creationId xmlns:a16="http://schemas.microsoft.com/office/drawing/2014/main" id="{1207850B-9D33-4892-9319-0F3657982760}"/>
              </a:ext>
            </a:extLst>
          </p:cNvPr>
          <p:cNvSpPr>
            <a:spLocks noGrp="1"/>
          </p:cNvSpPr>
          <p:nvPr>
            <p:ph sz="half" idx="2"/>
          </p:nvPr>
        </p:nvSpPr>
        <p:spPr bwMode="auto">
          <a:xfrm>
            <a:off x="214313" y="1785938"/>
            <a:ext cx="4283075" cy="4643437"/>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Application js</a:t>
            </a:r>
          </a:p>
          <a:p>
            <a:endParaRPr lang="fr-FR" altLang="fr-FR"/>
          </a:p>
          <a:p>
            <a:r>
              <a:rPr lang="fr-FR" altLang="fr-FR"/>
              <a:t>moins structuré</a:t>
            </a:r>
          </a:p>
          <a:p>
            <a:endParaRPr lang="fr-FR" altLang="fr-FR"/>
          </a:p>
          <a:p>
            <a:r>
              <a:rPr lang="fr-FR" altLang="fr-FR"/>
              <a:t>plus rapide</a:t>
            </a:r>
          </a:p>
          <a:p>
            <a:endParaRPr lang="fr-FR" altLang="fr-FR"/>
          </a:p>
          <a:p>
            <a:r>
              <a:rPr lang="fr-FR" altLang="fr-FR"/>
              <a:t>moins contrôlé</a:t>
            </a:r>
          </a:p>
          <a:p>
            <a:endParaRPr lang="fr-FR" altLang="fr-FR"/>
          </a:p>
        </p:txBody>
      </p:sp>
      <p:sp>
        <p:nvSpPr>
          <p:cNvPr id="567303" name="Espace réservé du texte 5">
            <a:extLst>
              <a:ext uri="{FF2B5EF4-FFF2-40B4-BE49-F238E27FC236}">
                <a16:creationId xmlns:a16="http://schemas.microsoft.com/office/drawing/2014/main" id="{DCFE23D1-998F-494F-BF16-F5BF62D51EBF}"/>
              </a:ext>
            </a:extLst>
          </p:cNvPr>
          <p:cNvSpPr>
            <a:spLocks noGrp="1"/>
          </p:cNvSpPr>
          <p:nvPr>
            <p:ph type="body" sz="quarter" idx="3"/>
          </p:nvPr>
        </p:nvSpPr>
        <p:spPr bwMode="auto">
          <a:xfrm>
            <a:off x="4645025" y="1071563"/>
            <a:ext cx="4284663" cy="639762"/>
          </a:xfrm>
          <a:ln>
            <a:solidFill>
              <a:srgbClr val="D9D9D9"/>
            </a:solidFill>
            <a:miter lim="800000"/>
            <a:headEnd/>
            <a:tailEnd/>
          </a:ln>
        </p:spPr>
        <p:txBody>
          <a:bodyPr wrap="square" numCol="1" anchorCtr="0" compatLnSpc="1">
            <a:prstTxWarp prst="textNoShape">
              <a:avLst/>
            </a:prstTxWarp>
          </a:bodyPr>
          <a:lstStyle/>
          <a:p>
            <a:r>
              <a:rPr lang="fr-FR" altLang="fr-FR"/>
              <a:t>Soap XML</a:t>
            </a:r>
          </a:p>
        </p:txBody>
      </p:sp>
      <p:sp>
        <p:nvSpPr>
          <p:cNvPr id="567304" name="Espace réservé du contenu 6">
            <a:extLst>
              <a:ext uri="{FF2B5EF4-FFF2-40B4-BE49-F238E27FC236}">
                <a16:creationId xmlns:a16="http://schemas.microsoft.com/office/drawing/2014/main" id="{52ABD525-A663-4FBE-A6A4-3C82F4901925}"/>
              </a:ext>
            </a:extLst>
          </p:cNvPr>
          <p:cNvSpPr>
            <a:spLocks noGrp="1"/>
          </p:cNvSpPr>
          <p:nvPr>
            <p:ph sz="quarter" idx="4"/>
          </p:nvPr>
        </p:nvSpPr>
        <p:spPr bwMode="auto">
          <a:xfrm>
            <a:off x="4645025" y="1785938"/>
            <a:ext cx="4284663" cy="4643437"/>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Application lourde</a:t>
            </a:r>
          </a:p>
          <a:p>
            <a:endParaRPr lang="fr-FR" altLang="fr-FR"/>
          </a:p>
          <a:p>
            <a:r>
              <a:rPr lang="fr-FR" altLang="fr-FR"/>
              <a:t>protocole plus complet</a:t>
            </a:r>
          </a:p>
          <a:p>
            <a:endParaRPr lang="fr-FR" altLang="fr-FR"/>
          </a:p>
          <a:p>
            <a:r>
              <a:rPr lang="fr-FR" altLang="fr-FR"/>
              <a:t>structuration avancée</a:t>
            </a:r>
          </a:p>
          <a:p>
            <a:endParaRPr lang="fr-FR" altLang="fr-FR"/>
          </a:p>
          <a:p>
            <a:r>
              <a:rPr lang="fr-FR" altLang="fr-FR"/>
              <a:t>plus lent</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a:extLst>
              <a:ext uri="{FF2B5EF4-FFF2-40B4-BE49-F238E27FC236}">
                <a16:creationId xmlns:a16="http://schemas.microsoft.com/office/drawing/2014/main" id="{B097B711-E152-4B74-A7AC-AAD2FCE9F18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Protocoles de sécurisation XML</a:t>
            </a:r>
          </a:p>
        </p:txBody>
      </p:sp>
      <p:sp>
        <p:nvSpPr>
          <p:cNvPr id="2159619" name="Rectangle 3">
            <a:extLst>
              <a:ext uri="{FF2B5EF4-FFF2-40B4-BE49-F238E27FC236}">
                <a16:creationId xmlns:a16="http://schemas.microsoft.com/office/drawing/2014/main" id="{0D84E3BE-33EC-4673-8B8D-549A93A58710}"/>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WSS (WS-Security)</a:t>
            </a:r>
          </a:p>
          <a:p>
            <a:pPr lvl="1" fontAlgn="auto">
              <a:spcAft>
                <a:spcPts val="0"/>
              </a:spcAft>
              <a:defRPr/>
            </a:pPr>
            <a:r>
              <a:rPr lang="fr-FR" dirty="0">
                <a:cs typeface="Courier New" pitchFamily="49" charset="0"/>
              </a:rPr>
              <a:t> Spécification XML qui permet une sécurisation forte des échanges SOAP</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Permet d'intégrer des mécanismes </a:t>
            </a:r>
            <a:r>
              <a:rPr lang="fr-FR" b="1" dirty="0">
                <a:cs typeface="Courier New" pitchFamily="49" charset="0"/>
              </a:rPr>
              <a:t>d'authentification</a:t>
            </a:r>
            <a:r>
              <a:rPr lang="fr-FR" dirty="0">
                <a:cs typeface="Courier New" pitchFamily="49" charset="0"/>
              </a:rPr>
              <a:t>, de </a:t>
            </a:r>
            <a:r>
              <a:rPr lang="fr-FR" b="1" dirty="0">
                <a:cs typeface="Courier New" pitchFamily="49" charset="0"/>
              </a:rPr>
              <a:t>signature</a:t>
            </a:r>
            <a:r>
              <a:rPr lang="fr-FR" dirty="0">
                <a:cs typeface="Courier New" pitchFamily="49" charset="0"/>
              </a:rPr>
              <a:t> et de </a:t>
            </a:r>
            <a:r>
              <a:rPr lang="fr-FR" b="1" dirty="0">
                <a:cs typeface="Courier New" pitchFamily="49" charset="0"/>
              </a:rPr>
              <a:t>chiffrement</a:t>
            </a:r>
            <a:r>
              <a:rPr lang="fr-FR" dirty="0">
                <a:cs typeface="Courier New" pitchFamily="49" charset="0"/>
              </a:rPr>
              <a:t> des messages ce qui permet </a:t>
            </a:r>
            <a:r>
              <a:rPr lang="fr-FR" u="sng" dirty="0">
                <a:cs typeface="Courier New" pitchFamily="49" charset="0"/>
              </a:rPr>
              <a:t>d'identifier</a:t>
            </a:r>
            <a:r>
              <a:rPr lang="fr-FR" dirty="0">
                <a:cs typeface="Courier New" pitchFamily="49" charset="0"/>
              </a:rPr>
              <a:t> les entités impliquées, de vérifier les </a:t>
            </a:r>
            <a:r>
              <a:rPr lang="fr-FR" u="sng" dirty="0">
                <a:cs typeface="Courier New" pitchFamily="49" charset="0"/>
              </a:rPr>
              <a:t>autorisations</a:t>
            </a:r>
            <a:r>
              <a:rPr lang="fr-FR" dirty="0">
                <a:cs typeface="Courier New" pitchFamily="49" charset="0"/>
              </a:rPr>
              <a:t> et </a:t>
            </a:r>
            <a:r>
              <a:rPr lang="fr-FR" u="sng" dirty="0">
                <a:cs typeface="Courier New" pitchFamily="49" charset="0"/>
              </a:rPr>
              <a:t>l'intégrité</a:t>
            </a:r>
            <a:r>
              <a:rPr lang="fr-FR" dirty="0">
                <a:cs typeface="Courier New" pitchFamily="49" charset="0"/>
              </a:rPr>
              <a:t> du message</a:t>
            </a:r>
          </a:p>
          <a:p>
            <a:pPr lvl="1" fontAlgn="auto">
              <a:spcAft>
                <a:spcPts val="0"/>
              </a:spcAft>
              <a:defRPr/>
            </a:pPr>
            <a:endParaRPr lang="fr-FR" dirty="0">
              <a:cs typeface="Courier New" pitchFamily="49" charset="0"/>
            </a:endParaRPr>
          </a:p>
          <a:p>
            <a:pPr fontAlgn="auto">
              <a:spcAft>
                <a:spcPts val="0"/>
              </a:spcAft>
              <a:defRPr/>
            </a:pPr>
            <a:r>
              <a:rPr lang="fr-FR" dirty="0"/>
              <a:t>WS-Transaction </a:t>
            </a:r>
          </a:p>
          <a:p>
            <a:pPr lvl="2" fontAlgn="auto">
              <a:spcAft>
                <a:spcPts val="0"/>
              </a:spcAft>
              <a:defRPr/>
            </a:pPr>
            <a:r>
              <a:rPr lang="fr-FR" dirty="0"/>
              <a:t>s'appuie sur WS-Coordination</a:t>
            </a:r>
          </a:p>
          <a:p>
            <a:pPr lvl="3" fontAlgn="auto">
              <a:spcAft>
                <a:spcPts val="0"/>
              </a:spcAft>
              <a:defRPr/>
            </a:pPr>
            <a:r>
              <a:rPr lang="en-US" dirty="0"/>
              <a:t> </a:t>
            </a:r>
            <a:r>
              <a:rPr lang="en-US" dirty="0">
                <a:hlinkClick r:id="rId3" tooltip="BEA Systems"/>
              </a:rPr>
              <a:t>BEA Systems</a:t>
            </a:r>
            <a:r>
              <a:rPr lang="en-US" dirty="0"/>
              <a:t>, </a:t>
            </a:r>
            <a:r>
              <a:rPr lang="en-US" dirty="0">
                <a:hlinkClick r:id="rId4" tooltip="IBM"/>
              </a:rPr>
              <a:t>IBM</a:t>
            </a:r>
            <a:r>
              <a:rPr lang="en-US" dirty="0"/>
              <a:t>, et </a:t>
            </a:r>
            <a:r>
              <a:rPr lang="en-US" dirty="0">
                <a:hlinkClick r:id="rId5" tooltip="Microsoft"/>
              </a:rPr>
              <a:t>Microsoft</a:t>
            </a:r>
            <a:r>
              <a:rPr lang="en-US" dirty="0"/>
              <a:t> </a:t>
            </a:r>
          </a:p>
          <a:p>
            <a:pPr lvl="3" fontAlgn="auto">
              <a:spcAft>
                <a:spcPts val="0"/>
              </a:spcAft>
              <a:defRPr/>
            </a:pPr>
            <a:r>
              <a:rPr lang="en-US" dirty="0"/>
              <a:t>accepted by </a:t>
            </a:r>
            <a:r>
              <a:rPr lang="en-US" u="sng" dirty="0">
                <a:hlinkClick r:id="rId6"/>
              </a:rPr>
              <a:t>OASIS Web Services Transaction TC</a:t>
            </a:r>
            <a:endParaRPr lang="fr-FR" dirty="0">
              <a:cs typeface="Courier New" pitchFamily="49" charset="0"/>
            </a:endParaRPr>
          </a:p>
        </p:txBody>
      </p:sp>
      <p:sp>
        <p:nvSpPr>
          <p:cNvPr id="5" name="Rectangle 13">
            <a:extLst>
              <a:ext uri="{FF2B5EF4-FFF2-40B4-BE49-F238E27FC236}">
                <a16:creationId xmlns:a16="http://schemas.microsoft.com/office/drawing/2014/main" id="{808F5AF9-C062-4AE8-ACE5-5CC538986D6D}"/>
              </a:ext>
            </a:extLst>
          </p:cNvPr>
          <p:cNvSpPr>
            <a:spLocks noGrp="1" noChangeArrowheads="1"/>
          </p:cNvSpPr>
          <p:nvPr>
            <p:ph type="sldNum" sz="quarter" idx="12"/>
          </p:nvPr>
        </p:nvSpPr>
        <p:spPr/>
        <p:txBody>
          <a:bodyPr/>
          <a:lstStyle/>
          <a:p>
            <a:pPr>
              <a:defRPr/>
            </a:pPr>
            <a:fld id="{6381BAE0-E6C0-4195-8E9B-FEEFC1FEE93B}" type="slidenum">
              <a:rPr lang="fr-FR"/>
              <a:pPr>
                <a:defRPr/>
              </a:pPr>
              <a:t>298</a:t>
            </a:fld>
            <a:endParaRPr lang="fr-FR"/>
          </a:p>
        </p:txBody>
      </p:sp>
      <p:pic>
        <p:nvPicPr>
          <p:cNvPr id="569351" name="Picture 2">
            <a:extLst>
              <a:ext uri="{FF2B5EF4-FFF2-40B4-BE49-F238E27FC236}">
                <a16:creationId xmlns:a16="http://schemas.microsoft.com/office/drawing/2014/main" id="{C81FBCA1-C0C4-4854-A536-FB215F0099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4291013"/>
            <a:ext cx="31432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E393DB-047E-42E7-AC02-62D453BB3C5F}"/>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CLIENT .NET C# JAVA</a:t>
            </a:r>
          </a:p>
        </p:txBody>
      </p:sp>
      <p:sp>
        <p:nvSpPr>
          <p:cNvPr id="8" name="Espace réservé du contenu 7">
            <a:extLst>
              <a:ext uri="{FF2B5EF4-FFF2-40B4-BE49-F238E27FC236}">
                <a16:creationId xmlns:a16="http://schemas.microsoft.com/office/drawing/2014/main" id="{32BA1B08-A6B4-41E8-8182-B2BD74D9F1D7}"/>
              </a:ext>
            </a:extLst>
          </p:cNvPr>
          <p:cNvSpPr>
            <a:spLocks noGrp="1"/>
          </p:cNvSpPr>
          <p:nvPr>
            <p:ph idx="1"/>
          </p:nvPr>
        </p:nvSpPr>
        <p:spPr/>
        <p:txBody>
          <a:bodyPr>
            <a:normAutofit fontScale="92500"/>
          </a:bodyPr>
          <a:lstStyle/>
          <a:p>
            <a:pPr fontAlgn="auto">
              <a:spcAft>
                <a:spcPts val="0"/>
              </a:spcAft>
              <a:defRPr/>
            </a:pPr>
            <a:r>
              <a:rPr lang="fr-FR" dirty="0"/>
              <a:t>exécution C# grâce à :</a:t>
            </a:r>
          </a:p>
          <a:p>
            <a:pPr lvl="2" fontAlgn="auto">
              <a:spcAft>
                <a:spcPts val="0"/>
              </a:spcAft>
              <a:defRPr/>
            </a:pPr>
            <a:r>
              <a:rPr lang="fr-FR" sz="3300" dirty="0" err="1"/>
              <a:t>XmlDocument</a:t>
            </a:r>
            <a:r>
              <a:rPr lang="fr-FR" sz="3300" dirty="0"/>
              <a:t> </a:t>
            </a:r>
            <a:r>
              <a:rPr lang="fr-FR" sz="3300" dirty="0" err="1"/>
              <a:t>parsing</a:t>
            </a:r>
            <a:endParaRPr lang="fr-FR" sz="3300" dirty="0"/>
          </a:p>
          <a:p>
            <a:pPr lvl="2" fontAlgn="auto">
              <a:spcAft>
                <a:spcPts val="0"/>
              </a:spcAft>
              <a:defRPr/>
            </a:pPr>
            <a:r>
              <a:rPr lang="fr-FR" sz="3300" dirty="0" err="1"/>
              <a:t>HttpWebRequest</a:t>
            </a:r>
            <a:r>
              <a:rPr lang="fr-FR" sz="3300" dirty="0"/>
              <a:t> </a:t>
            </a:r>
            <a:r>
              <a:rPr lang="fr-FR" sz="3300" dirty="0" err="1"/>
              <a:t>send</a:t>
            </a:r>
            <a:r>
              <a:rPr lang="fr-FR" sz="3300" dirty="0"/>
              <a:t> / </a:t>
            </a:r>
            <a:r>
              <a:rPr lang="fr-FR" sz="3300" dirty="0" err="1"/>
              <a:t>recieve</a:t>
            </a:r>
            <a:endParaRPr lang="fr-FR" sz="3300" dirty="0"/>
          </a:p>
          <a:p>
            <a:pPr lvl="1" fontAlgn="auto">
              <a:spcAft>
                <a:spcPts val="0"/>
              </a:spcAft>
              <a:buFont typeface="Arial" panose="020B0604020202020204" pitchFamily="34" charset="0"/>
              <a:buNone/>
              <a:defRPr/>
            </a:pPr>
            <a:endParaRPr lang="fr-FR" dirty="0">
              <a:solidFill>
                <a:srgbClr val="303336"/>
              </a:solidFill>
              <a:latin typeface="inherit"/>
            </a:endParaRPr>
          </a:p>
          <a:p>
            <a:pPr lvl="1" fontAlgn="auto">
              <a:spcAft>
                <a:spcPts val="0"/>
              </a:spcAft>
              <a:buFont typeface="Arial" panose="020B0604020202020204" pitchFamily="34" charset="0"/>
              <a:buNone/>
              <a:defRPr/>
            </a:pPr>
            <a:r>
              <a:rPr lang="fr-FR" dirty="0"/>
              <a:t>Ou génération de proxy "wsdl.exe":</a:t>
            </a:r>
          </a:p>
          <a:p>
            <a:pPr lvl="1" fontAlgn="auto">
              <a:spcAft>
                <a:spcPts val="0"/>
              </a:spcAft>
              <a:buFont typeface="Arial" panose="020B0604020202020204" pitchFamily="34" charset="0"/>
              <a:buNone/>
              <a:defRPr/>
            </a:pPr>
            <a:r>
              <a:rPr lang="fr-FR" dirty="0">
                <a:solidFill>
                  <a:srgbClr val="303336"/>
                </a:solidFill>
                <a:latin typeface="inherit"/>
                <a:hlinkClick r:id="rId3"/>
              </a:rPr>
              <a:t>https://msdn.microsoft.com/en-us/library/7h3ystb6.aspx</a:t>
            </a:r>
            <a:endParaRPr lang="fr-FR" dirty="0">
              <a:solidFill>
                <a:srgbClr val="303336"/>
              </a:solidFill>
              <a:latin typeface="inherit"/>
            </a:endParaRPr>
          </a:p>
          <a:p>
            <a:pPr lvl="1" fontAlgn="auto">
              <a:spcAft>
                <a:spcPts val="0"/>
              </a:spcAft>
              <a:buFont typeface="Arial" panose="020B0604020202020204" pitchFamily="34" charset="0"/>
              <a:buNone/>
              <a:defRPr/>
            </a:pPr>
            <a:endParaRPr lang="fr-FR" dirty="0">
              <a:solidFill>
                <a:srgbClr val="303336"/>
              </a:solidFill>
              <a:latin typeface="inherit"/>
            </a:endParaRPr>
          </a:p>
          <a:p>
            <a:pPr fontAlgn="auto">
              <a:spcAft>
                <a:spcPts val="0"/>
              </a:spcAft>
              <a:defRPr/>
            </a:pPr>
            <a:r>
              <a:rPr lang="fr-FR" dirty="0"/>
              <a:t>En java </a:t>
            </a:r>
          </a:p>
          <a:p>
            <a:pPr lvl="1" fontAlgn="auto">
              <a:spcAft>
                <a:spcPts val="0"/>
              </a:spcAft>
              <a:defRPr/>
            </a:pPr>
            <a:r>
              <a:rPr lang="fr-FR" dirty="0"/>
              <a:t>JAXB </a:t>
            </a:r>
          </a:p>
          <a:p>
            <a:pPr lvl="2" fontAlgn="auto">
              <a:spcAft>
                <a:spcPts val="0"/>
              </a:spcAft>
              <a:defRPr/>
            </a:pPr>
            <a:r>
              <a:rPr lang="fr-FR" dirty="0"/>
              <a:t>génère des fonction a partir de WSDL</a:t>
            </a:r>
          </a:p>
          <a:p>
            <a:pPr lvl="1" fontAlgn="auto">
              <a:spcAft>
                <a:spcPts val="0"/>
              </a:spcAft>
              <a:buFont typeface="Arial" panose="020B0604020202020204" pitchFamily="34" charset="0"/>
              <a:buNone/>
              <a:defRPr/>
            </a:pPr>
            <a:endParaRPr lang="fr-FR" dirty="0">
              <a:solidFill>
                <a:srgbClr val="303336"/>
              </a:solidFill>
              <a:latin typeface="inheri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18BF10-92B6-4FB1-9F64-9086969F3336}"/>
              </a:ext>
            </a:extLst>
          </p:cNvPr>
          <p:cNvSpPr>
            <a:spLocks noGrp="1"/>
          </p:cNvSpPr>
          <p:nvPr>
            <p:ph type="title"/>
          </p:nvPr>
        </p:nvSpPr>
        <p:spPr/>
        <p:txBody>
          <a:bodyPr/>
          <a:lstStyle/>
          <a:p>
            <a:pPr fontAlgn="auto">
              <a:spcAft>
                <a:spcPts val="0"/>
              </a:spcAft>
              <a:defRPr/>
            </a:pPr>
            <a:r>
              <a:rPr lang="fr-FR" dirty="0"/>
              <a:t>Bienvenue chez Orsys</a:t>
            </a:r>
            <a:br>
              <a:rPr lang="fr-FR" dirty="0"/>
            </a:br>
            <a:br>
              <a:rPr lang="fr-FR" dirty="0"/>
            </a:br>
            <a:r>
              <a:rPr lang="fr-FR" dirty="0"/>
              <a:t>Présentation</a:t>
            </a:r>
          </a:p>
        </p:txBody>
      </p:sp>
      <p:sp>
        <p:nvSpPr>
          <p:cNvPr id="30725" name="Espace réservé du contenu 4">
            <a:extLst>
              <a:ext uri="{FF2B5EF4-FFF2-40B4-BE49-F238E27FC236}">
                <a16:creationId xmlns:a16="http://schemas.microsoft.com/office/drawing/2014/main" id="{12D7FC11-CAD9-4801-9B7A-3EC835565870}"/>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Indépendant</a:t>
            </a:r>
          </a:p>
          <a:p>
            <a:pPr lvl="1"/>
            <a:r>
              <a:rPr lang="fr-FR" altLang="fr-FR"/>
              <a:t>formateur pour le compte d’Orsys</a:t>
            </a:r>
          </a:p>
          <a:p>
            <a:endParaRPr lang="fr-FR" altLang="fr-FR"/>
          </a:p>
          <a:p>
            <a:r>
              <a:rPr lang="fr-FR" altLang="fr-FR"/>
              <a:t>Animateur</a:t>
            </a:r>
          </a:p>
          <a:p>
            <a:pPr lvl="1">
              <a:buFont typeface="Arial" panose="020B0604020202020204" pitchFamily="34" charset="0"/>
              <a:buNone/>
            </a:pPr>
            <a:r>
              <a:rPr lang="fr-FR" altLang="fr-FR"/>
              <a:t>Monsieur DESORBAIX Alexandre</a:t>
            </a:r>
          </a:p>
          <a:p>
            <a:pPr lvl="2"/>
            <a:endParaRPr lang="fr-FR" altLang="fr-FR"/>
          </a:p>
          <a:p>
            <a:pPr lvl="2"/>
            <a:r>
              <a:rPr lang="fr-FR" altLang="fr-FR"/>
              <a:t>Développer </a:t>
            </a:r>
          </a:p>
          <a:p>
            <a:pPr lvl="3"/>
            <a:r>
              <a:rPr lang="fr-FR" altLang="fr-FR"/>
              <a:t>software, client lourd ,serveur </a:t>
            </a:r>
          </a:p>
          <a:p>
            <a:pPr lvl="4"/>
            <a:r>
              <a:rPr lang="fr-FR" altLang="fr-FR"/>
              <a:t>c, c++, c#, java, …</a:t>
            </a:r>
          </a:p>
          <a:p>
            <a:pPr lvl="3"/>
            <a:r>
              <a:rPr lang="fr-FR" altLang="fr-FR"/>
              <a:t>web, client léger</a:t>
            </a:r>
          </a:p>
          <a:p>
            <a:pPr lvl="4"/>
            <a:r>
              <a:rPr lang="fr-FR" altLang="fr-FR"/>
              <a:t> html, PHP, SQL, jas, ccs,…</a:t>
            </a:r>
          </a:p>
          <a:p>
            <a:pPr lvl="2"/>
            <a:endParaRPr lang="fr-FR" altLang="fr-FR"/>
          </a:p>
        </p:txBody>
      </p:sp>
      <p:pic>
        <p:nvPicPr>
          <p:cNvPr id="30726" name="Picture 3">
            <a:extLst>
              <a:ext uri="{FF2B5EF4-FFF2-40B4-BE49-F238E27FC236}">
                <a16:creationId xmlns:a16="http://schemas.microsoft.com/office/drawing/2014/main" id="{E2CA63BB-0EE7-4AB4-A64F-87AC710EA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63" y="1571625"/>
            <a:ext cx="15001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5" descr="C:\Users\Alex\Desktop\DESORBAIX.jpg">
            <a:extLst>
              <a:ext uri="{FF2B5EF4-FFF2-40B4-BE49-F238E27FC236}">
                <a16:creationId xmlns:a16="http://schemas.microsoft.com/office/drawing/2014/main" id="{6FDAEA33-FD44-4364-8303-4A4FEF81A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2000250"/>
            <a:ext cx="928687"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2">
            <a:extLst>
              <a:ext uri="{FF2B5EF4-FFF2-40B4-BE49-F238E27FC236}">
                <a16:creationId xmlns:a16="http://schemas.microsoft.com/office/drawing/2014/main" id="{F9FD6FC9-9F3D-4F7F-A01F-F57BA4BFC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AutoShape 2">
            <a:extLst>
              <a:ext uri="{FF2B5EF4-FFF2-40B4-BE49-F238E27FC236}">
                <a16:creationId xmlns:a16="http://schemas.microsoft.com/office/drawing/2014/main" id="{A0F1D4F9-84D0-4DEF-B45D-C7B51A6DB16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1353731" name="Rectangle 3">
            <a:extLst>
              <a:ext uri="{FF2B5EF4-FFF2-40B4-BE49-F238E27FC236}">
                <a16:creationId xmlns:a16="http://schemas.microsoft.com/office/drawing/2014/main" id="{1E9A7068-3ECE-4812-B229-02C37315F034}"/>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ea typeface="MS Mincho" pitchFamily="49" charset="-128"/>
              </a:rPr>
              <a:t>Le XML</a:t>
            </a:r>
          </a:p>
          <a:p>
            <a:pPr lvl="1" fontAlgn="auto">
              <a:spcAft>
                <a:spcPts val="0"/>
              </a:spcAft>
              <a:defRPr/>
            </a:pPr>
            <a:r>
              <a:rPr lang="fr-FR" dirty="0">
                <a:cs typeface="Courier New" pitchFamily="49" charset="0"/>
              </a:rPr>
              <a:t> </a:t>
            </a:r>
            <a:r>
              <a:rPr lang="fr-FR" b="1" dirty="0">
                <a:cs typeface="Courier New" pitchFamily="49" charset="0"/>
              </a:rPr>
              <a:t>XML</a:t>
            </a:r>
            <a:r>
              <a:rPr lang="fr-FR" dirty="0">
                <a:cs typeface="Courier New" pitchFamily="49" charset="0"/>
              </a:rPr>
              <a:t> (eXtensible Markup Language) est un Métalangage, donc un langage pour décrire (définir, inventer) d’autres langages</a:t>
            </a:r>
          </a:p>
          <a:p>
            <a:pPr lvl="1" fontAlgn="auto">
              <a:spcAft>
                <a:spcPts val="0"/>
              </a:spcAft>
              <a:defRPr/>
            </a:pPr>
            <a:r>
              <a:rPr lang="fr-FR" dirty="0">
                <a:cs typeface="Courier New" pitchFamily="49" charset="0"/>
              </a:rPr>
              <a:t> XML est </a:t>
            </a:r>
            <a:r>
              <a:rPr lang="fr-FR" b="1" dirty="0">
                <a:cs typeface="Courier New" pitchFamily="49" charset="0"/>
              </a:rPr>
              <a:t>décrit en EBNF </a:t>
            </a:r>
            <a:r>
              <a:rPr lang="fr-FR" dirty="0">
                <a:cs typeface="Courier New" pitchFamily="49" charset="0"/>
              </a:rPr>
              <a:t>(Extended Backus-Naur Form) et sa dernière spécification est consultable à l’adresse : </a:t>
            </a:r>
            <a:r>
              <a:rPr lang="fr-FR" b="1" dirty="0">
                <a:cs typeface="Courier New" pitchFamily="49" charset="0"/>
              </a:rPr>
              <a:t>http://www.w3.org/TR/REC-xml/</a:t>
            </a:r>
          </a:p>
          <a:p>
            <a:pPr lvl="1" fontAlgn="auto">
              <a:spcAft>
                <a:spcPts val="0"/>
              </a:spcAft>
              <a:defRPr/>
            </a:pPr>
            <a:endParaRPr lang="fr-FR" dirty="0">
              <a:cs typeface="Courier New" pitchFamily="49" charset="0"/>
            </a:endParaRPr>
          </a:p>
          <a:p>
            <a:pPr fontAlgn="auto">
              <a:spcAft>
                <a:spcPts val="0"/>
              </a:spcAft>
              <a:defRPr/>
            </a:pPr>
            <a:endParaRPr lang="fr-FR" dirty="0">
              <a:ea typeface="MS Mincho" pitchFamily="49" charset="-128"/>
              <a:cs typeface="Courier New" pitchFamily="49" charset="0"/>
            </a:endParaRPr>
          </a:p>
          <a:p>
            <a:pPr fontAlgn="auto">
              <a:spcAft>
                <a:spcPts val="0"/>
              </a:spcAft>
              <a:defRPr/>
            </a:pPr>
            <a:r>
              <a:rPr lang="fr-FR" dirty="0">
                <a:ea typeface="MS Mincho" pitchFamily="49" charset="-128"/>
              </a:rPr>
              <a:t>Ses objectifs</a:t>
            </a:r>
          </a:p>
          <a:p>
            <a:pPr lvl="1" fontAlgn="auto">
              <a:spcAft>
                <a:spcPts val="0"/>
              </a:spcAft>
              <a:defRPr/>
            </a:pPr>
            <a:r>
              <a:rPr lang="fr-FR" dirty="0">
                <a:cs typeface="Courier New" pitchFamily="49" charset="0"/>
              </a:rPr>
              <a:t> </a:t>
            </a:r>
            <a:r>
              <a:rPr lang="fr-FR" b="1" dirty="0">
                <a:cs typeface="Courier New" pitchFamily="49" charset="0"/>
              </a:rPr>
              <a:t>Faciliter l’échange </a:t>
            </a:r>
            <a:r>
              <a:rPr lang="fr-FR" dirty="0">
                <a:cs typeface="Courier New" pitchFamily="49" charset="0"/>
              </a:rPr>
              <a:t>de données structurées entre des SI différents</a:t>
            </a:r>
            <a:br>
              <a:rPr lang="fr-FR" dirty="0">
                <a:cs typeface="Courier New" pitchFamily="49" charset="0"/>
              </a:rPr>
            </a:br>
            <a:r>
              <a:rPr lang="fr-FR" dirty="0">
                <a:cs typeface="Courier New" pitchFamily="49" charset="0"/>
              </a:rPr>
              <a:t> </a:t>
            </a:r>
            <a:r>
              <a:rPr lang="fr-FR" dirty="0">
                <a:sym typeface="Wingdings" charset="2"/>
              </a:rPr>
              <a:t> remplacer les formats inadaptés (CSV, SSV, tab, EDI, binaire…)</a:t>
            </a:r>
          </a:p>
          <a:p>
            <a:pPr lvl="1" fontAlgn="auto">
              <a:spcAft>
                <a:spcPts val="0"/>
              </a:spcAft>
              <a:defRPr/>
            </a:pPr>
            <a:r>
              <a:rPr lang="fr-FR" dirty="0">
                <a:sym typeface="Wingdings" charset="2"/>
              </a:rPr>
              <a:t> Offrir un </a:t>
            </a:r>
            <a:r>
              <a:rPr lang="fr-FR" b="1" dirty="0">
                <a:sym typeface="Wingdings" charset="2"/>
              </a:rPr>
              <a:t>standard ouvert</a:t>
            </a:r>
            <a:r>
              <a:rPr lang="fr-FR" dirty="0">
                <a:sym typeface="Wingdings" charset="2"/>
              </a:rPr>
              <a:t>, </a:t>
            </a:r>
            <a:r>
              <a:rPr lang="fr-FR" b="1" dirty="0">
                <a:sym typeface="Wingdings" charset="2"/>
              </a:rPr>
              <a:t>libre</a:t>
            </a:r>
            <a:r>
              <a:rPr lang="fr-FR" dirty="0">
                <a:sym typeface="Wingdings" charset="2"/>
              </a:rPr>
              <a:t> &amp; </a:t>
            </a:r>
            <a:r>
              <a:rPr lang="fr-FR" b="1" dirty="0">
                <a:sym typeface="Wingdings" charset="2"/>
              </a:rPr>
              <a:t>indépendant</a:t>
            </a:r>
            <a:r>
              <a:rPr lang="fr-FR" dirty="0">
                <a:sym typeface="Wingdings" charset="2"/>
              </a:rPr>
              <a:t> des formats propriétaires</a:t>
            </a:r>
          </a:p>
          <a:p>
            <a:pPr lvl="1" fontAlgn="auto">
              <a:spcAft>
                <a:spcPts val="0"/>
              </a:spcAft>
              <a:defRPr/>
            </a:pPr>
            <a:r>
              <a:rPr lang="fr-FR" dirty="0">
                <a:sym typeface="Wingdings" charset="2"/>
              </a:rPr>
              <a:t> Définir en son sein des </a:t>
            </a:r>
            <a:r>
              <a:rPr lang="fr-FR" b="1" dirty="0">
                <a:sym typeface="Wingdings" charset="2"/>
              </a:rPr>
              <a:t>mécanismes</a:t>
            </a:r>
            <a:r>
              <a:rPr lang="fr-FR" dirty="0">
                <a:sym typeface="Wingdings" charset="2"/>
              </a:rPr>
              <a:t> de </a:t>
            </a:r>
            <a:r>
              <a:rPr lang="fr-FR" b="1" dirty="0">
                <a:sym typeface="Wingdings" charset="2"/>
              </a:rPr>
              <a:t>contrôle</a:t>
            </a:r>
            <a:r>
              <a:rPr lang="fr-FR" dirty="0">
                <a:sym typeface="Wingdings" charset="2"/>
              </a:rPr>
              <a:t> de la validité des données</a:t>
            </a:r>
          </a:p>
        </p:txBody>
      </p:sp>
      <p:sp>
        <p:nvSpPr>
          <p:cNvPr id="5" name="Rectangle 13">
            <a:extLst>
              <a:ext uri="{FF2B5EF4-FFF2-40B4-BE49-F238E27FC236}">
                <a16:creationId xmlns:a16="http://schemas.microsoft.com/office/drawing/2014/main" id="{DD43FB4F-B430-4E87-9EB9-A41AD939D575}"/>
              </a:ext>
            </a:extLst>
          </p:cNvPr>
          <p:cNvSpPr>
            <a:spLocks noGrp="1" noChangeArrowheads="1"/>
          </p:cNvSpPr>
          <p:nvPr>
            <p:ph type="sldNum" sz="quarter" idx="12"/>
          </p:nvPr>
        </p:nvSpPr>
        <p:spPr/>
        <p:txBody>
          <a:bodyPr/>
          <a:lstStyle/>
          <a:p>
            <a:pPr>
              <a:defRPr/>
            </a:pPr>
            <a:fld id="{DD2E8F18-C6FA-4112-B28E-C292D582300D}" type="slidenum">
              <a:rPr lang="fr-FR"/>
              <a:pPr>
                <a:defRPr/>
              </a:pPr>
              <a:t>30</a:t>
            </a:fld>
            <a:endParaRPr lang="fr-FR"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268E96-BD27-491A-A44B-EA0E65155480}"/>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serveur RPC/SOAP java</a:t>
            </a:r>
          </a:p>
        </p:txBody>
      </p:sp>
      <p:sp>
        <p:nvSpPr>
          <p:cNvPr id="3" name="Espace réservé du contenu 2">
            <a:extLst>
              <a:ext uri="{FF2B5EF4-FFF2-40B4-BE49-F238E27FC236}">
                <a16:creationId xmlns:a16="http://schemas.microsoft.com/office/drawing/2014/main" id="{22C3AB1D-E644-4DF5-B853-F3F149DA87AE}"/>
              </a:ext>
            </a:extLst>
          </p:cNvPr>
          <p:cNvSpPr>
            <a:spLocks noGrp="1"/>
          </p:cNvSpPr>
          <p:nvPr>
            <p:ph idx="1"/>
          </p:nvPr>
        </p:nvSpPr>
        <p:spPr/>
        <p:txBody>
          <a:bodyPr>
            <a:normAutofit fontScale="92500" lnSpcReduction="20000"/>
          </a:bodyPr>
          <a:lstStyle/>
          <a:p>
            <a:pPr fontAlgn="auto">
              <a:spcAft>
                <a:spcPts val="0"/>
              </a:spcAft>
              <a:defRPr/>
            </a:pPr>
            <a:r>
              <a:rPr lang="fr-FR" dirty="0" err="1"/>
              <a:t>jax</a:t>
            </a:r>
            <a:r>
              <a:rPr lang="fr-FR" dirty="0"/>
              <a:t>-</a:t>
            </a:r>
            <a:r>
              <a:rPr lang="fr-FR" dirty="0" err="1"/>
              <a:t>ws</a:t>
            </a:r>
            <a:endParaRPr lang="fr-FR" dirty="0"/>
          </a:p>
          <a:p>
            <a:pPr lvl="2" fontAlgn="auto">
              <a:spcAft>
                <a:spcPts val="0"/>
              </a:spcAft>
              <a:defRPr/>
            </a:pPr>
            <a:r>
              <a:rPr lang="fr-FR" dirty="0"/>
              <a:t>mise en place serveur </a:t>
            </a:r>
          </a:p>
          <a:p>
            <a:pPr lvl="2" fontAlgn="auto">
              <a:spcAft>
                <a:spcPts val="0"/>
              </a:spcAft>
              <a:defRPr/>
            </a:pPr>
            <a:r>
              <a:rPr lang="fr-FR" dirty="0"/>
              <a:t>style RPC </a:t>
            </a:r>
            <a:r>
              <a:rPr lang="fr-FR" dirty="0">
                <a:solidFill>
                  <a:srgbClr val="000000"/>
                </a:solidFill>
                <a:latin typeface="verdana"/>
              </a:rPr>
              <a:t>Style.RPC</a:t>
            </a:r>
            <a:endParaRPr lang="fr-FR" dirty="0"/>
          </a:p>
          <a:p>
            <a:pPr lvl="2" fontAlgn="auto">
              <a:spcAft>
                <a:spcPts val="0"/>
              </a:spcAft>
              <a:defRPr/>
            </a:pPr>
            <a:r>
              <a:rPr lang="fr-FR" dirty="0"/>
              <a:t>style SOAP </a:t>
            </a:r>
            <a:r>
              <a:rPr lang="fr-FR" dirty="0" err="1">
                <a:solidFill>
                  <a:srgbClr val="000000"/>
                </a:solidFill>
                <a:latin typeface="verdana"/>
              </a:rPr>
              <a:t>Style.DOCUMENT</a:t>
            </a:r>
            <a:endParaRPr lang="fr-FR" dirty="0"/>
          </a:p>
          <a:p>
            <a:pPr lvl="2" fontAlgn="auto">
              <a:spcAft>
                <a:spcPts val="0"/>
              </a:spcAft>
              <a:defRPr/>
            </a:pPr>
            <a:r>
              <a:rPr lang="fr-FR" dirty="0"/>
              <a:t>Configuration des </a:t>
            </a:r>
            <a:r>
              <a:rPr lang="fr-FR" dirty="0" err="1"/>
              <a:t>endpoints</a:t>
            </a:r>
            <a:endParaRPr lang="fr-FR" dirty="0"/>
          </a:p>
          <a:p>
            <a:pPr marL="1703388" lvl="4" fontAlgn="auto">
              <a:spcAft>
                <a:spcPts val="0"/>
              </a:spcAft>
              <a:defRPr/>
            </a:pPr>
            <a:r>
              <a:rPr lang="fr-FR" dirty="0"/>
              <a:t>@</a:t>
            </a:r>
            <a:r>
              <a:rPr lang="fr-FR" dirty="0" err="1"/>
              <a:t>WebService</a:t>
            </a:r>
            <a:r>
              <a:rPr lang="fr-FR" dirty="0"/>
              <a:t>(</a:t>
            </a:r>
            <a:r>
              <a:rPr lang="fr-FR" dirty="0" err="1"/>
              <a:t>endpointInterface</a:t>
            </a:r>
            <a:r>
              <a:rPr lang="fr-FR" dirty="0"/>
              <a:t> = "</a:t>
            </a:r>
            <a:r>
              <a:rPr lang="fr-FR" dirty="0" err="1"/>
              <a:t>com.javatpoint.HelloWorld</a:t>
            </a:r>
            <a:r>
              <a:rPr lang="fr-FR" dirty="0"/>
              <a:t>") </a:t>
            </a:r>
          </a:p>
          <a:p>
            <a:pPr lvl="2" fontAlgn="auto">
              <a:spcAft>
                <a:spcPts val="0"/>
              </a:spcAft>
              <a:defRPr/>
            </a:pPr>
            <a:endParaRPr lang="fr-FR" dirty="0"/>
          </a:p>
          <a:p>
            <a:pPr lvl="2" algn="just" fontAlgn="auto">
              <a:spcAft>
                <a:spcPts val="0"/>
              </a:spcAft>
              <a:buFont typeface="Arial" panose="020B0604020202020204" pitchFamily="34" charset="0"/>
              <a:buNone/>
              <a:defRPr/>
            </a:pPr>
            <a:r>
              <a:rPr lang="fr-FR" sz="1500" b="1" dirty="0">
                <a:solidFill>
                  <a:srgbClr val="006699"/>
                </a:solidFill>
                <a:latin typeface="verdana"/>
              </a:rPr>
              <a:t>package</a:t>
            </a:r>
            <a:r>
              <a:rPr lang="fr-FR" sz="1500" dirty="0">
                <a:solidFill>
                  <a:srgbClr val="000000"/>
                </a:solidFill>
                <a:latin typeface="verdana"/>
              </a:rPr>
              <a:t> </a:t>
            </a:r>
            <a:r>
              <a:rPr lang="fr-FR" sz="1500" dirty="0" err="1">
                <a:solidFill>
                  <a:srgbClr val="000000"/>
                </a:solidFill>
                <a:latin typeface="verdana"/>
              </a:rPr>
              <a:t>com.javatpoint</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javax.jws.WebMethod;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javax.jws.WebService;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javax.jws.soap.SOAPBinding;  </a:t>
            </a:r>
          </a:p>
          <a:p>
            <a:pPr lvl="2" algn="just" fontAlgn="auto">
              <a:spcAft>
                <a:spcPts val="0"/>
              </a:spcAft>
              <a:buFont typeface="Arial" panose="020B0604020202020204" pitchFamily="34" charset="0"/>
              <a:buNone/>
              <a:defRPr/>
            </a:pPr>
            <a:r>
              <a:rPr lang="fr-FR" sz="1500" b="1" dirty="0">
                <a:solidFill>
                  <a:srgbClr val="006699"/>
                </a:solidFill>
                <a:latin typeface="verdana"/>
              </a:rPr>
              <a:t>import</a:t>
            </a:r>
            <a:r>
              <a:rPr lang="fr-FR" sz="1500" dirty="0">
                <a:solidFill>
                  <a:srgbClr val="000000"/>
                </a:solidFill>
                <a:latin typeface="verdana"/>
              </a:rPr>
              <a:t> javax.jws.soap.SOAPBinding.Style;  </a:t>
            </a:r>
          </a:p>
          <a:p>
            <a:pPr lvl="2" algn="just" fontAlgn="auto">
              <a:spcAft>
                <a:spcPts val="0"/>
              </a:spcAft>
              <a:buFont typeface="Arial" panose="020B0604020202020204" pitchFamily="34" charset="0"/>
              <a:buNone/>
              <a:defRPr/>
            </a:pPr>
            <a:r>
              <a:rPr lang="fr-FR" sz="1500" dirty="0">
                <a:solidFill>
                  <a:srgbClr val="008200"/>
                </a:solidFill>
                <a:latin typeface="verdana"/>
              </a:rPr>
              <a:t>//Service </a:t>
            </a:r>
            <a:r>
              <a:rPr lang="fr-FR" sz="1500" dirty="0" err="1">
                <a:solidFill>
                  <a:srgbClr val="008200"/>
                </a:solidFill>
                <a:latin typeface="verdana"/>
              </a:rPr>
              <a:t>Endpoint</a:t>
            </a:r>
            <a:r>
              <a:rPr lang="fr-FR" sz="1500" dirty="0">
                <a:solidFill>
                  <a:srgbClr val="008200"/>
                </a:solidFill>
                <a:latin typeface="verdana"/>
              </a:rPr>
              <a:t> Interface</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646464"/>
                </a:solidFill>
                <a:latin typeface="verdana"/>
              </a:rPr>
              <a:t>@</a:t>
            </a:r>
            <a:r>
              <a:rPr lang="fr-FR" sz="1500" dirty="0" err="1">
                <a:solidFill>
                  <a:srgbClr val="646464"/>
                </a:solidFill>
                <a:latin typeface="verdana"/>
              </a:rPr>
              <a:t>WebService</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646464"/>
                </a:solidFill>
                <a:latin typeface="verdana"/>
              </a:rPr>
              <a:t>@</a:t>
            </a:r>
            <a:r>
              <a:rPr lang="fr-FR" sz="1500" dirty="0" err="1">
                <a:solidFill>
                  <a:srgbClr val="646464"/>
                </a:solidFill>
                <a:latin typeface="verdana"/>
              </a:rPr>
              <a:t>SOAPBinding</a:t>
            </a:r>
            <a:r>
              <a:rPr lang="fr-FR" sz="1500" dirty="0">
                <a:solidFill>
                  <a:srgbClr val="000000"/>
                </a:solidFill>
                <a:latin typeface="verdana"/>
              </a:rPr>
              <a:t>(style = </a:t>
            </a:r>
            <a:r>
              <a:rPr lang="fr-FR" sz="1500" dirty="0" err="1">
                <a:solidFill>
                  <a:srgbClr val="000000"/>
                </a:solidFill>
                <a:latin typeface="verdana"/>
              </a:rPr>
              <a:t>Style.DOCUMENT</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b="1" dirty="0">
                <a:solidFill>
                  <a:srgbClr val="006699"/>
                </a:solidFill>
                <a:latin typeface="verdana"/>
              </a:rPr>
              <a:t>public</a:t>
            </a:r>
            <a:r>
              <a:rPr lang="fr-FR" sz="1500" dirty="0">
                <a:solidFill>
                  <a:srgbClr val="000000"/>
                </a:solidFill>
                <a:latin typeface="verdana"/>
              </a:rPr>
              <a:t> </a:t>
            </a:r>
            <a:r>
              <a:rPr lang="fr-FR" sz="1500" b="1" dirty="0">
                <a:solidFill>
                  <a:srgbClr val="006699"/>
                </a:solidFill>
                <a:latin typeface="verdana"/>
              </a:rPr>
              <a:t>interface</a:t>
            </a:r>
            <a:r>
              <a:rPr lang="fr-FR" sz="1500" dirty="0">
                <a:solidFill>
                  <a:srgbClr val="000000"/>
                </a:solidFill>
                <a:latin typeface="verdana"/>
              </a:rPr>
              <a:t> </a:t>
            </a:r>
            <a:r>
              <a:rPr lang="fr-FR" sz="1500" dirty="0" err="1">
                <a:solidFill>
                  <a:srgbClr val="000000"/>
                </a:solidFill>
                <a:latin typeface="verdana"/>
              </a:rPr>
              <a:t>HelloWorld</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000000"/>
                </a:solidFill>
                <a:latin typeface="verdana"/>
              </a:rPr>
              <a:t>    </a:t>
            </a:r>
            <a:r>
              <a:rPr lang="fr-FR" sz="1500" dirty="0">
                <a:solidFill>
                  <a:srgbClr val="646464"/>
                </a:solidFill>
                <a:latin typeface="verdana"/>
              </a:rPr>
              <a:t>@</a:t>
            </a:r>
            <a:r>
              <a:rPr lang="fr-FR" sz="1500" dirty="0" err="1">
                <a:solidFill>
                  <a:srgbClr val="646464"/>
                </a:solidFill>
                <a:latin typeface="verdana"/>
              </a:rPr>
              <a:t>WebMethod</a:t>
            </a:r>
            <a:r>
              <a:rPr lang="fr-FR" sz="1500" dirty="0">
                <a:solidFill>
                  <a:srgbClr val="000000"/>
                </a:solidFill>
                <a:latin typeface="verdana"/>
              </a:rPr>
              <a:t> String </a:t>
            </a:r>
            <a:r>
              <a:rPr lang="fr-FR" sz="1500" dirty="0" err="1">
                <a:solidFill>
                  <a:srgbClr val="000000"/>
                </a:solidFill>
                <a:latin typeface="verdana"/>
              </a:rPr>
              <a:t>getHelloWorldAsString</a:t>
            </a:r>
            <a:r>
              <a:rPr lang="fr-FR" sz="1500" dirty="0">
                <a:solidFill>
                  <a:srgbClr val="000000"/>
                </a:solidFill>
                <a:latin typeface="verdana"/>
              </a:rPr>
              <a:t>(String </a:t>
            </a:r>
            <a:r>
              <a:rPr lang="fr-FR" sz="1500" dirty="0" err="1">
                <a:solidFill>
                  <a:srgbClr val="000000"/>
                </a:solidFill>
                <a:latin typeface="verdana"/>
              </a:rPr>
              <a:t>name</a:t>
            </a:r>
            <a:r>
              <a:rPr lang="fr-FR" sz="1500" dirty="0">
                <a:solidFill>
                  <a:srgbClr val="000000"/>
                </a:solidFill>
                <a:latin typeface="verdana"/>
              </a:rPr>
              <a:t>);  </a:t>
            </a:r>
          </a:p>
          <a:p>
            <a:pPr lvl="2" algn="just" fontAlgn="auto">
              <a:spcAft>
                <a:spcPts val="0"/>
              </a:spcAft>
              <a:buFont typeface="Arial" panose="020B0604020202020204" pitchFamily="34" charset="0"/>
              <a:buNone/>
              <a:defRPr/>
            </a:pPr>
            <a:r>
              <a:rPr lang="fr-FR" sz="1500" dirty="0">
                <a:solidFill>
                  <a:srgbClr val="000000"/>
                </a:solidFill>
                <a:latin typeface="verdana"/>
              </a:rPr>
              <a:t>}</a:t>
            </a:r>
            <a:r>
              <a:rPr lang="fr-FR" dirty="0">
                <a:solidFill>
                  <a:srgbClr val="000000"/>
                </a:solidFill>
                <a:latin typeface="verdana"/>
              </a:rPr>
              <a:t>  </a:t>
            </a:r>
          </a:p>
          <a:p>
            <a:pPr lvl="2" fontAlgn="auto">
              <a:spcAft>
                <a:spcPts val="0"/>
              </a:spcAft>
              <a:defRPr/>
            </a:pPr>
            <a:endParaRPr lang="fr-FR"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62018D-0C94-492E-A040-C8290AEB07C3}"/>
              </a:ext>
            </a:extLst>
          </p:cNvPr>
          <p:cNvSpPr>
            <a:spLocks noGrp="1"/>
          </p:cNvSpPr>
          <p:nvPr>
            <p:ph type="title"/>
          </p:nvPr>
        </p:nvSpPr>
        <p:spPr>
          <a:xfrm>
            <a:off x="0" y="142852"/>
            <a:ext cx="9144000" cy="785818"/>
          </a:xfrm>
        </p:spPr>
        <p:txBody>
          <a:bodyPr/>
          <a:lstStyle/>
          <a:p>
            <a:pPr fontAlgn="auto">
              <a:spcAft>
                <a:spcPts val="0"/>
              </a:spcAft>
              <a:defRPr/>
            </a:pPr>
            <a:r>
              <a:rPr lang="fr-FR" dirty="0"/>
              <a:t>SOA</a:t>
            </a:r>
          </a:p>
        </p:txBody>
      </p:sp>
      <p:sp>
        <p:nvSpPr>
          <p:cNvPr id="3" name="Espace réservé du contenu 2">
            <a:extLst>
              <a:ext uri="{FF2B5EF4-FFF2-40B4-BE49-F238E27FC236}">
                <a16:creationId xmlns:a16="http://schemas.microsoft.com/office/drawing/2014/main" id="{CE66A6C6-A07D-4575-BFDA-5990E801C77B}"/>
              </a:ext>
            </a:extLst>
          </p:cNvPr>
          <p:cNvSpPr>
            <a:spLocks noGrp="1"/>
          </p:cNvSpPr>
          <p:nvPr>
            <p:ph idx="1"/>
          </p:nvPr>
        </p:nvSpPr>
        <p:spPr/>
        <p:txBody>
          <a:bodyPr>
            <a:normAutofit fontScale="85000" lnSpcReduction="10000"/>
          </a:bodyPr>
          <a:lstStyle/>
          <a:p>
            <a:pPr fontAlgn="auto">
              <a:spcAft>
                <a:spcPts val="0"/>
              </a:spcAft>
              <a:defRPr/>
            </a:pPr>
            <a:r>
              <a:rPr lang="fr-FR" b="1" dirty="0"/>
              <a:t>architecture orientée services</a:t>
            </a:r>
            <a:r>
              <a:rPr lang="fr-FR" dirty="0"/>
              <a:t> en </a:t>
            </a:r>
            <a:r>
              <a:rPr lang="fr-FR" dirty="0" err="1"/>
              <a:t>fr</a:t>
            </a:r>
            <a:endParaRPr lang="fr-FR" dirty="0"/>
          </a:p>
          <a:p>
            <a:pPr lvl="2" fontAlgn="auto">
              <a:spcAft>
                <a:spcPts val="0"/>
              </a:spcAft>
              <a:defRPr/>
            </a:pPr>
            <a:r>
              <a:rPr lang="fr-FR" b="1" i="1" dirty="0"/>
              <a:t>Services </a:t>
            </a:r>
            <a:r>
              <a:rPr lang="fr-FR" b="1" i="1" dirty="0" err="1"/>
              <a:t>Oriented</a:t>
            </a:r>
            <a:r>
              <a:rPr lang="fr-FR" b="1" i="1" dirty="0"/>
              <a:t> Architecture </a:t>
            </a:r>
            <a:r>
              <a:rPr lang="fr-FR" i="1" dirty="0"/>
              <a:t>en en</a:t>
            </a:r>
          </a:p>
          <a:p>
            <a:pPr lvl="1" fontAlgn="auto">
              <a:spcAft>
                <a:spcPts val="0"/>
              </a:spcAft>
              <a:defRPr/>
            </a:pPr>
            <a:r>
              <a:rPr lang="fr-FR" b="1" i="1" dirty="0"/>
              <a:t>W</a:t>
            </a:r>
            <a:r>
              <a:rPr lang="fr-FR" i="1" dirty="0"/>
              <a:t>SOA - </a:t>
            </a:r>
            <a:r>
              <a:rPr lang="fr-FR" b="1" i="1" dirty="0"/>
              <a:t>W</a:t>
            </a:r>
            <a:r>
              <a:rPr lang="fr-FR" i="1" dirty="0"/>
              <a:t>eb </a:t>
            </a:r>
            <a:r>
              <a:rPr lang="fr-FR" b="1" i="1" dirty="0"/>
              <a:t>S</a:t>
            </a:r>
            <a:r>
              <a:rPr lang="fr-FR" i="1" dirty="0"/>
              <a:t>ervice </a:t>
            </a:r>
            <a:r>
              <a:rPr lang="fr-FR" b="1" i="1" dirty="0" err="1"/>
              <a:t>O</a:t>
            </a:r>
            <a:r>
              <a:rPr lang="fr-FR" i="1" dirty="0" err="1"/>
              <a:t>riented</a:t>
            </a:r>
            <a:r>
              <a:rPr lang="fr-FR" i="1" dirty="0"/>
              <a:t> </a:t>
            </a:r>
            <a:r>
              <a:rPr lang="fr-FR" b="1" i="1" dirty="0"/>
              <a:t>A</a:t>
            </a:r>
            <a:r>
              <a:rPr lang="fr-FR" i="1" dirty="0"/>
              <a:t>rchitecture</a:t>
            </a:r>
          </a:p>
          <a:p>
            <a:pPr lvl="1" fontAlgn="auto">
              <a:spcAft>
                <a:spcPts val="0"/>
              </a:spcAft>
              <a:defRPr/>
            </a:pPr>
            <a:endParaRPr lang="fr-FR" dirty="0"/>
          </a:p>
          <a:p>
            <a:pPr lvl="1" fontAlgn="auto">
              <a:spcAft>
                <a:spcPts val="0"/>
              </a:spcAft>
              <a:defRPr/>
            </a:pPr>
            <a:r>
              <a:rPr lang="fr-FR" b="1" dirty="0"/>
              <a:t>s'appuie</a:t>
            </a:r>
            <a:r>
              <a:rPr lang="fr-FR" dirty="0"/>
              <a:t> sur </a:t>
            </a:r>
            <a:r>
              <a:rPr lang="fr-FR" b="1" dirty="0"/>
              <a:t>d'autres</a:t>
            </a:r>
            <a:r>
              <a:rPr lang="fr-FR" dirty="0"/>
              <a:t> </a:t>
            </a:r>
            <a:r>
              <a:rPr lang="fr-FR" b="1" dirty="0"/>
              <a:t>services</a:t>
            </a:r>
            <a:r>
              <a:rPr lang="fr-FR" dirty="0"/>
              <a:t> simples</a:t>
            </a:r>
          </a:p>
          <a:p>
            <a:pPr lvl="1" fontAlgn="auto">
              <a:spcAft>
                <a:spcPts val="0"/>
              </a:spcAft>
              <a:defRPr/>
            </a:pPr>
            <a:endParaRPr lang="fr-FR" dirty="0"/>
          </a:p>
          <a:p>
            <a:pPr lvl="1" fontAlgn="auto">
              <a:spcAft>
                <a:spcPts val="0"/>
              </a:spcAft>
              <a:defRPr/>
            </a:pPr>
            <a:r>
              <a:rPr lang="fr-FR" b="1" dirty="0"/>
              <a:t>décomposition</a:t>
            </a:r>
            <a:r>
              <a:rPr lang="fr-FR" dirty="0"/>
              <a:t> taches </a:t>
            </a:r>
            <a:r>
              <a:rPr lang="fr-FR" b="1" dirty="0"/>
              <a:t>basiques</a:t>
            </a:r>
          </a:p>
          <a:p>
            <a:pPr lvl="1" fontAlgn="auto">
              <a:spcAft>
                <a:spcPts val="0"/>
              </a:spcAft>
              <a:defRPr/>
            </a:pPr>
            <a:endParaRPr lang="fr-FR" dirty="0"/>
          </a:p>
          <a:p>
            <a:pPr lvl="1" fontAlgn="auto">
              <a:spcAft>
                <a:spcPts val="0"/>
              </a:spcAft>
              <a:defRPr/>
            </a:pPr>
            <a:r>
              <a:rPr lang="fr-FR" dirty="0"/>
              <a:t>en </a:t>
            </a:r>
            <a:r>
              <a:rPr lang="fr-FR" b="1" dirty="0"/>
              <a:t>tache métier simple</a:t>
            </a:r>
          </a:p>
          <a:p>
            <a:pPr lvl="1" fontAlgn="auto">
              <a:spcAft>
                <a:spcPts val="0"/>
              </a:spcAft>
              <a:defRPr/>
            </a:pPr>
            <a:endParaRPr lang="fr-FR" dirty="0"/>
          </a:p>
          <a:p>
            <a:pPr lvl="1" fontAlgn="auto">
              <a:spcAft>
                <a:spcPts val="0"/>
              </a:spcAft>
              <a:defRPr/>
            </a:pPr>
            <a:r>
              <a:rPr lang="fr-FR" dirty="0"/>
              <a:t>rend le développement plus généraliste </a:t>
            </a:r>
          </a:p>
          <a:p>
            <a:pPr lvl="1" fontAlgn="auto">
              <a:spcAft>
                <a:spcPts val="0"/>
              </a:spcAft>
              <a:defRPr/>
            </a:pPr>
            <a:endParaRPr lang="fr-FR" dirty="0"/>
          </a:p>
          <a:p>
            <a:pPr lvl="1" fontAlgn="auto">
              <a:spcAft>
                <a:spcPts val="0"/>
              </a:spcAft>
              <a:defRPr/>
            </a:pPr>
            <a:r>
              <a:rPr lang="fr-FR" b="1" u="sng" dirty="0"/>
              <a:t>le service se configurant suivant les besoin d'application</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2DC016-A81C-4BB6-9758-5785896C5314}"/>
              </a:ext>
            </a:extLst>
          </p:cNvPr>
          <p:cNvSpPr>
            <a:spLocks noGrp="1"/>
          </p:cNvSpPr>
          <p:nvPr>
            <p:ph type="title"/>
          </p:nvPr>
        </p:nvSpPr>
        <p:spPr>
          <a:xfrm>
            <a:off x="0" y="142852"/>
            <a:ext cx="9144000" cy="785818"/>
          </a:xfrm>
        </p:spPr>
        <p:txBody>
          <a:bodyPr/>
          <a:lstStyle/>
          <a:p>
            <a:pPr fontAlgn="auto">
              <a:spcAft>
                <a:spcPts val="0"/>
              </a:spcAft>
              <a:defRPr/>
            </a:pPr>
            <a:r>
              <a:rPr lang="fr-FR" dirty="0"/>
              <a:t>SOAP</a:t>
            </a:r>
          </a:p>
        </p:txBody>
      </p:sp>
      <p:sp>
        <p:nvSpPr>
          <p:cNvPr id="3" name="Espace réservé du contenu 2">
            <a:extLst>
              <a:ext uri="{FF2B5EF4-FFF2-40B4-BE49-F238E27FC236}">
                <a16:creationId xmlns:a16="http://schemas.microsoft.com/office/drawing/2014/main" id="{30472F63-AE8E-478C-B0BE-509EC3F2FAB3}"/>
              </a:ext>
            </a:extLst>
          </p:cNvPr>
          <p:cNvSpPr>
            <a:spLocks noGrp="1"/>
          </p:cNvSpPr>
          <p:nvPr>
            <p:ph idx="1"/>
          </p:nvPr>
        </p:nvSpPr>
        <p:spPr/>
        <p:txBody>
          <a:bodyPr>
            <a:normAutofit fontScale="92500" lnSpcReduction="10000"/>
          </a:bodyPr>
          <a:lstStyle/>
          <a:p>
            <a:pPr fontAlgn="auto">
              <a:spcAft>
                <a:spcPts val="0"/>
              </a:spcAft>
              <a:defRPr/>
            </a:pPr>
            <a:r>
              <a:rPr lang="fr-FR" dirty="0"/>
              <a:t>Logique Commune</a:t>
            </a:r>
          </a:p>
          <a:p>
            <a:pPr lvl="1" fontAlgn="auto">
              <a:spcAft>
                <a:spcPts val="0"/>
              </a:spcAft>
              <a:defRPr/>
            </a:pPr>
            <a:r>
              <a:rPr lang="fr-FR" dirty="0"/>
              <a:t>notion de service</a:t>
            </a:r>
          </a:p>
          <a:p>
            <a:pPr lvl="1" fontAlgn="auto">
              <a:spcAft>
                <a:spcPts val="0"/>
              </a:spcAft>
              <a:defRPr/>
            </a:pPr>
            <a:r>
              <a:rPr lang="fr-FR" dirty="0"/>
              <a:t>Description du service</a:t>
            </a:r>
          </a:p>
          <a:p>
            <a:pPr lvl="2" fontAlgn="auto">
              <a:spcAft>
                <a:spcPts val="0"/>
              </a:spcAft>
              <a:defRPr/>
            </a:pPr>
            <a:r>
              <a:rPr lang="fr-FR" dirty="0"/>
              <a:t>paramètres entrée / sorties</a:t>
            </a:r>
          </a:p>
          <a:p>
            <a:pPr lvl="2" fontAlgn="auto">
              <a:spcAft>
                <a:spcPts val="0"/>
              </a:spcAft>
              <a:defRPr/>
            </a:pPr>
            <a:r>
              <a:rPr lang="fr-FR" dirty="0"/>
              <a:t>WSDL</a:t>
            </a:r>
          </a:p>
          <a:p>
            <a:pPr lvl="1" fontAlgn="auto">
              <a:spcAft>
                <a:spcPts val="0"/>
              </a:spcAft>
              <a:defRPr/>
            </a:pPr>
            <a:r>
              <a:rPr lang="fr-FR" dirty="0"/>
              <a:t>Annuaire UDDI</a:t>
            </a:r>
          </a:p>
          <a:p>
            <a:pPr lvl="2" fontAlgn="auto">
              <a:spcAft>
                <a:spcPts val="0"/>
              </a:spcAft>
              <a:defRPr/>
            </a:pPr>
            <a:r>
              <a:rPr lang="fr-FR" dirty="0"/>
              <a:t>publication (en anglais </a:t>
            </a:r>
            <a:r>
              <a:rPr lang="fr-FR" i="1" dirty="0" err="1"/>
              <a:t>advertising</a:t>
            </a:r>
            <a:r>
              <a:rPr lang="fr-FR" dirty="0"/>
              <a:t>) et la découverte (</a:t>
            </a:r>
            <a:r>
              <a:rPr lang="fr-FR" i="1" dirty="0" err="1"/>
              <a:t>discovery</a:t>
            </a:r>
            <a:r>
              <a:rPr lang="fr-FR" dirty="0"/>
              <a:t>)</a:t>
            </a:r>
          </a:p>
          <a:p>
            <a:pPr fontAlgn="auto">
              <a:spcAft>
                <a:spcPts val="0"/>
              </a:spcAft>
              <a:defRPr/>
            </a:pPr>
            <a:r>
              <a:rPr lang="fr-FR" dirty="0"/>
              <a:t>Avantages pour les applications</a:t>
            </a:r>
          </a:p>
          <a:p>
            <a:pPr lvl="2" fontAlgn="auto">
              <a:spcAft>
                <a:spcPts val="0"/>
              </a:spcAft>
              <a:defRPr/>
            </a:pPr>
            <a:r>
              <a:rPr lang="fr-FR" dirty="0"/>
              <a:t>Flexibilité</a:t>
            </a:r>
          </a:p>
          <a:p>
            <a:pPr lvl="2" fontAlgn="auto">
              <a:spcAft>
                <a:spcPts val="0"/>
              </a:spcAft>
              <a:defRPr/>
            </a:pPr>
            <a:r>
              <a:rPr lang="fr-FR" dirty="0"/>
              <a:t>réutilisabilité</a:t>
            </a:r>
          </a:p>
          <a:p>
            <a:pPr lvl="2" fontAlgn="auto">
              <a:spcAft>
                <a:spcPts val="0"/>
              </a:spcAft>
              <a:defRPr/>
            </a:pPr>
            <a:r>
              <a:rPr lang="fr-FR" dirty="0"/>
              <a:t>réactivité</a:t>
            </a:r>
          </a:p>
          <a:p>
            <a:pPr lvl="2" fontAlgn="auto">
              <a:spcAft>
                <a:spcPts val="0"/>
              </a:spcAft>
              <a:defRPr/>
            </a:pPr>
            <a:r>
              <a:rPr lang="fr-FR" dirty="0"/>
              <a:t>évolution / maintenance </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B97937-CDC0-4940-85B3-D9A50039A668}"/>
              </a:ext>
            </a:extLst>
          </p:cNvPr>
          <p:cNvSpPr>
            <a:spLocks noGrp="1"/>
          </p:cNvSpPr>
          <p:nvPr>
            <p:ph type="title"/>
          </p:nvPr>
        </p:nvSpPr>
        <p:spPr>
          <a:xfrm>
            <a:off x="0" y="142852"/>
            <a:ext cx="9144000" cy="785818"/>
          </a:xfrm>
        </p:spPr>
        <p:txBody>
          <a:bodyPr/>
          <a:lstStyle/>
          <a:p>
            <a:pPr fontAlgn="auto">
              <a:spcAft>
                <a:spcPts val="0"/>
              </a:spcAft>
              <a:defRPr/>
            </a:pPr>
            <a:r>
              <a:rPr lang="fr-FR" dirty="0"/>
              <a:t>BPM</a:t>
            </a:r>
          </a:p>
        </p:txBody>
      </p:sp>
      <p:sp>
        <p:nvSpPr>
          <p:cNvPr id="579589" name="Espace réservé du contenu 2">
            <a:extLst>
              <a:ext uri="{FF2B5EF4-FFF2-40B4-BE49-F238E27FC236}">
                <a16:creationId xmlns:a16="http://schemas.microsoft.com/office/drawing/2014/main" id="{4B1BB3FC-78B3-4A84-BCB7-7CA52A1BAEFE}"/>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Ensemble d’outils pour modéliser et exécuter des processus métier et applicatifs. </a:t>
            </a:r>
          </a:p>
          <a:p>
            <a:pPr lvl="2"/>
            <a:endParaRPr lang="fr-FR" altLang="fr-FR"/>
          </a:p>
          <a:p>
            <a:pPr lvl="2"/>
            <a:r>
              <a:rPr lang="fr-FR" altLang="fr-FR"/>
              <a:t>S’appuie le plus souvent sur un SOA</a:t>
            </a:r>
          </a:p>
          <a:p>
            <a:pPr lvl="2"/>
            <a:endParaRPr lang="fr-FR" altLang="fr-FR"/>
          </a:p>
          <a:p>
            <a:pPr lvl="2"/>
            <a:r>
              <a:rPr lang="fr-FR" altLang="fr-FR"/>
              <a:t>il est possible de l’implanter sans (pour un ou plusieurs processus métiers intégrés</a:t>
            </a:r>
          </a:p>
          <a:p>
            <a:endParaRPr lang="fr-FR" altLang="fr-F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069E01-9B10-446C-8F78-8A0023827FE6}"/>
              </a:ext>
            </a:extLst>
          </p:cNvPr>
          <p:cNvSpPr>
            <a:spLocks noGrp="1"/>
          </p:cNvSpPr>
          <p:nvPr>
            <p:ph type="title"/>
          </p:nvPr>
        </p:nvSpPr>
        <p:spPr>
          <a:xfrm>
            <a:off x="0" y="142852"/>
            <a:ext cx="9144000" cy="785818"/>
          </a:xfrm>
        </p:spPr>
        <p:txBody>
          <a:bodyPr/>
          <a:lstStyle/>
          <a:p>
            <a:pPr fontAlgn="auto">
              <a:spcAft>
                <a:spcPts val="0"/>
              </a:spcAft>
              <a:defRPr/>
            </a:pPr>
            <a:r>
              <a:rPr lang="en-US" dirty="0"/>
              <a:t>BPMN </a:t>
            </a:r>
            <a:r>
              <a:rPr lang="en-US" i="1" dirty="0"/>
              <a:t>(Business Process Model notation)</a:t>
            </a:r>
            <a:endParaRPr lang="fr-FR" dirty="0"/>
          </a:p>
        </p:txBody>
      </p:sp>
      <p:sp>
        <p:nvSpPr>
          <p:cNvPr id="3" name="Espace réservé du contenu 2">
            <a:extLst>
              <a:ext uri="{FF2B5EF4-FFF2-40B4-BE49-F238E27FC236}">
                <a16:creationId xmlns:a16="http://schemas.microsoft.com/office/drawing/2014/main" id="{3104F248-66D8-494C-B02E-CB11016D8AC8}"/>
              </a:ext>
            </a:extLst>
          </p:cNvPr>
          <p:cNvSpPr>
            <a:spLocks noGrp="1"/>
          </p:cNvSpPr>
          <p:nvPr>
            <p:ph idx="1"/>
          </p:nvPr>
        </p:nvSpPr>
        <p:spPr/>
        <p:txBody>
          <a:bodyPr>
            <a:normAutofit lnSpcReduction="10000"/>
          </a:bodyPr>
          <a:lstStyle/>
          <a:p>
            <a:pPr fontAlgn="auto">
              <a:spcAft>
                <a:spcPts val="0"/>
              </a:spcAft>
              <a:defRPr/>
            </a:pPr>
            <a:r>
              <a:rPr lang="fr-FR" dirty="0"/>
              <a:t>modélisation de processus</a:t>
            </a:r>
          </a:p>
          <a:p>
            <a:pPr fontAlgn="auto">
              <a:spcAft>
                <a:spcPts val="0"/>
              </a:spcAft>
              <a:defRPr/>
            </a:pPr>
            <a:r>
              <a:rPr lang="fr-FR" dirty="0"/>
              <a:t>Utilise des BPM</a:t>
            </a:r>
          </a:p>
          <a:p>
            <a:pPr fontAlgn="auto">
              <a:spcAft>
                <a:spcPts val="0"/>
              </a:spcAft>
              <a:defRPr/>
            </a:pPr>
            <a:r>
              <a:rPr lang="fr-FR" dirty="0"/>
              <a:t>Simple</a:t>
            </a:r>
          </a:p>
          <a:p>
            <a:pPr fontAlgn="auto">
              <a:spcAft>
                <a:spcPts val="0"/>
              </a:spcAft>
              <a:defRPr/>
            </a:pPr>
            <a:r>
              <a:rPr lang="fr-FR" dirty="0"/>
              <a:t> il n’existe que </a:t>
            </a:r>
            <a:r>
              <a:rPr lang="fr-FR" b="1" dirty="0"/>
              <a:t>3 objets de base</a:t>
            </a:r>
          </a:p>
          <a:p>
            <a:pPr lvl="2" fontAlgn="auto">
              <a:spcAft>
                <a:spcPts val="0"/>
              </a:spcAft>
              <a:defRPr/>
            </a:pPr>
            <a:r>
              <a:rPr lang="fr-FR" b="1" dirty="0"/>
              <a:t>tache </a:t>
            </a:r>
          </a:p>
          <a:p>
            <a:pPr lvl="2" fontAlgn="auto">
              <a:spcAft>
                <a:spcPts val="0"/>
              </a:spcAft>
              <a:defRPr/>
            </a:pPr>
            <a:r>
              <a:rPr lang="fr-FR" b="1" dirty="0"/>
              <a:t>branchement </a:t>
            </a:r>
          </a:p>
          <a:p>
            <a:pPr lvl="2" fontAlgn="auto">
              <a:spcAft>
                <a:spcPts val="0"/>
              </a:spcAft>
              <a:defRPr/>
            </a:pPr>
            <a:r>
              <a:rPr lang="fr-FR" b="1" dirty="0"/>
              <a:t>événement</a:t>
            </a:r>
          </a:p>
          <a:p>
            <a:pPr fontAlgn="auto">
              <a:spcAft>
                <a:spcPts val="0"/>
              </a:spcAft>
              <a:defRPr/>
            </a:pPr>
            <a:r>
              <a:rPr lang="fr-FR" b="1" dirty="0"/>
              <a:t>V1.0</a:t>
            </a:r>
          </a:p>
          <a:p>
            <a:pPr fontAlgn="auto">
              <a:spcAft>
                <a:spcPts val="0"/>
              </a:spcAft>
              <a:defRPr/>
            </a:pPr>
            <a:r>
              <a:rPr lang="fr-FR" b="1" dirty="0"/>
              <a:t>V1.1</a:t>
            </a:r>
          </a:p>
          <a:p>
            <a:pPr fontAlgn="auto">
              <a:spcAft>
                <a:spcPts val="0"/>
              </a:spcAft>
              <a:defRPr/>
            </a:pPr>
            <a:r>
              <a:rPr lang="fr-FR" b="1" dirty="0"/>
              <a:t>v2.0</a:t>
            </a:r>
          </a:p>
          <a:p>
            <a:pPr fontAlgn="auto">
              <a:spcAft>
                <a:spcPts val="0"/>
              </a:spcAft>
              <a:defRPr/>
            </a:pPr>
            <a:endParaRPr lang="fr-FR" dirty="0"/>
          </a:p>
        </p:txBody>
      </p:sp>
      <p:pic>
        <p:nvPicPr>
          <p:cNvPr id="581638" name="Picture 2" descr="C:\Users\Alex\Desktop\Exemple_BPMN_achats.jpg">
            <a:extLst>
              <a:ext uri="{FF2B5EF4-FFF2-40B4-BE49-F238E27FC236}">
                <a16:creationId xmlns:a16="http://schemas.microsoft.com/office/drawing/2014/main" id="{0AAD86DE-2731-4B74-9A97-083216A7D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3643313"/>
            <a:ext cx="5686425" cy="264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83B711-8493-4936-9A65-BF1ED3318C25}"/>
              </a:ext>
            </a:extLst>
          </p:cNvPr>
          <p:cNvSpPr>
            <a:spLocks noGrp="1"/>
          </p:cNvSpPr>
          <p:nvPr>
            <p:ph type="title"/>
          </p:nvPr>
        </p:nvSpPr>
        <p:spPr>
          <a:xfrm>
            <a:off x="0" y="142852"/>
            <a:ext cx="9144000" cy="785818"/>
          </a:xfrm>
        </p:spPr>
        <p:txBody>
          <a:bodyPr/>
          <a:lstStyle/>
          <a:p>
            <a:pPr fontAlgn="auto">
              <a:spcAft>
                <a:spcPts val="0"/>
              </a:spcAft>
              <a:defRPr/>
            </a:pPr>
            <a:r>
              <a:rPr lang="fr-FR" dirty="0"/>
              <a:t>BPEL</a:t>
            </a:r>
          </a:p>
        </p:txBody>
      </p:sp>
      <p:sp>
        <p:nvSpPr>
          <p:cNvPr id="583685" name="Espace réservé du contenu 2">
            <a:extLst>
              <a:ext uri="{FF2B5EF4-FFF2-40B4-BE49-F238E27FC236}">
                <a16:creationId xmlns:a16="http://schemas.microsoft.com/office/drawing/2014/main" id="{F0672F04-2097-4E3F-8D38-5AA2D58F5F87}"/>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 BPEL (Business Process Execution Language, ou langage d'exécution des processus métier), est voulu comme </a:t>
            </a:r>
            <a:r>
              <a:rPr lang="fr-FR" altLang="fr-FR" b="1"/>
              <a:t>un pilier des services Web liés aux échanges intra-entreprise</a:t>
            </a:r>
            <a:r>
              <a:rPr lang="fr-FR" altLang="fr-FR"/>
              <a:t>. </a:t>
            </a:r>
          </a:p>
          <a:p>
            <a:pPr lvl="2"/>
            <a:r>
              <a:rPr lang="fr-FR" altLang="fr-FR"/>
              <a:t>intégré un </a:t>
            </a:r>
            <a:r>
              <a:rPr lang="fr-FR" altLang="fr-FR" b="1"/>
              <a:t>grand nombre de services</a:t>
            </a:r>
          </a:p>
          <a:p>
            <a:pPr lvl="2"/>
            <a:r>
              <a:rPr lang="fr-FR" altLang="fr-FR"/>
              <a:t>diffusé comme un </a:t>
            </a:r>
            <a:r>
              <a:rPr lang="fr-FR" altLang="fr-FR" b="1"/>
              <a:t>service</a:t>
            </a:r>
          </a:p>
          <a:p>
            <a:pPr lvl="2"/>
            <a:r>
              <a:rPr lang="fr-FR" altLang="fr-FR"/>
              <a:t>langage </a:t>
            </a:r>
            <a:r>
              <a:rPr lang="fr-FR" altLang="fr-FR" b="1"/>
              <a:t>XML</a:t>
            </a:r>
          </a:p>
          <a:p>
            <a:pPr lvl="2"/>
            <a:r>
              <a:rPr lang="fr-FR" altLang="fr-FR" b="1"/>
              <a:t>définit</a:t>
            </a:r>
            <a:r>
              <a:rPr lang="fr-FR" altLang="fr-FR"/>
              <a:t> et </a:t>
            </a:r>
            <a:r>
              <a:rPr lang="fr-FR" altLang="fr-FR" b="1"/>
              <a:t>gère</a:t>
            </a:r>
            <a:r>
              <a:rPr lang="fr-FR" altLang="fr-FR"/>
              <a:t> les </a:t>
            </a:r>
            <a:r>
              <a:rPr lang="fr-FR" altLang="fr-FR" b="1"/>
              <a:t>interactions</a:t>
            </a:r>
            <a:r>
              <a:rPr lang="fr-FR" altLang="fr-FR"/>
              <a:t> entre eux </a:t>
            </a:r>
          </a:p>
          <a:p>
            <a:pPr lvl="2"/>
            <a:r>
              <a:rPr lang="fr-FR" altLang="fr-FR"/>
              <a:t>fortement </a:t>
            </a:r>
            <a:r>
              <a:rPr lang="fr-FR" altLang="fr-FR" b="1"/>
              <a:t>lié</a:t>
            </a:r>
            <a:r>
              <a:rPr lang="fr-FR" altLang="fr-FR"/>
              <a:t> a </a:t>
            </a:r>
            <a:r>
              <a:rPr lang="fr-FR" altLang="fr-FR" b="1"/>
              <a:t>SOAP</a:t>
            </a:r>
          </a:p>
          <a:p>
            <a:pPr lvl="2"/>
            <a:r>
              <a:rPr lang="fr-FR" altLang="fr-FR"/>
              <a:t>possède une </a:t>
            </a:r>
            <a:r>
              <a:rPr lang="fr-FR" altLang="fr-FR" b="1"/>
              <a:t>wsdl</a:t>
            </a:r>
          </a:p>
          <a:p>
            <a:pPr lvl="2"/>
            <a:r>
              <a:rPr lang="fr-FR" altLang="fr-FR"/>
              <a:t>abstraction du fonctionnement</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419371-F103-4DF7-BC5D-023E834F57D5}"/>
              </a:ext>
            </a:extLst>
          </p:cNvPr>
          <p:cNvSpPr>
            <a:spLocks noGrp="1"/>
          </p:cNvSpPr>
          <p:nvPr>
            <p:ph type="title"/>
          </p:nvPr>
        </p:nvSpPr>
        <p:spPr>
          <a:xfrm>
            <a:off x="0" y="142852"/>
            <a:ext cx="9144000" cy="785818"/>
          </a:xfrm>
        </p:spPr>
        <p:txBody>
          <a:bodyPr/>
          <a:lstStyle/>
          <a:p>
            <a:pPr fontAlgn="auto">
              <a:spcAft>
                <a:spcPts val="0"/>
              </a:spcAft>
              <a:defRPr/>
            </a:pPr>
            <a:r>
              <a:rPr lang="fr-FR" dirty="0"/>
              <a:t>EAI vers ESB</a:t>
            </a:r>
          </a:p>
        </p:txBody>
      </p:sp>
      <p:sp>
        <p:nvSpPr>
          <p:cNvPr id="585733" name="Espace réservé du contenu 2">
            <a:extLst>
              <a:ext uri="{FF2B5EF4-FFF2-40B4-BE49-F238E27FC236}">
                <a16:creationId xmlns:a16="http://schemas.microsoft.com/office/drawing/2014/main" id="{AD475823-7020-465F-B49B-963B31D2F8A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b="1" i="1"/>
              <a:t>Entreprise application intégrateur (EAI)</a:t>
            </a:r>
          </a:p>
          <a:p>
            <a:pPr lvl="2"/>
            <a:r>
              <a:rPr lang="fr-FR" altLang="fr-FR" i="1"/>
              <a:t>gestion de l'intégration d'applications</a:t>
            </a:r>
          </a:p>
          <a:p>
            <a:pPr lvl="2"/>
            <a:r>
              <a:rPr lang="fr-FR" altLang="fr-FR" i="1"/>
              <a:t>temps réel</a:t>
            </a:r>
          </a:p>
          <a:p>
            <a:r>
              <a:rPr lang="fr-FR" altLang="fr-FR" b="1" i="1"/>
              <a:t>Enterprise service bus</a:t>
            </a:r>
            <a:r>
              <a:rPr lang="fr-FR" altLang="fr-FR"/>
              <a:t> (</a:t>
            </a:r>
            <a:r>
              <a:rPr lang="fr-FR" altLang="fr-FR" b="1"/>
              <a:t>ESB</a:t>
            </a:r>
            <a:r>
              <a:rPr lang="fr-FR" altLang="fr-FR"/>
              <a:t>) </a:t>
            </a:r>
          </a:p>
          <a:p>
            <a:pPr lvl="2"/>
            <a:r>
              <a:rPr lang="fr-FR" altLang="fr-FR"/>
              <a:t>inter services</a:t>
            </a:r>
          </a:p>
          <a:p>
            <a:pPr lvl="2"/>
            <a:r>
              <a:rPr lang="fr-FR" altLang="fr-FR"/>
              <a:t>bus de composants </a:t>
            </a:r>
          </a:p>
          <a:p>
            <a:pPr lvl="3"/>
            <a:r>
              <a:rPr lang="fr-FR" altLang="fr-FR"/>
              <a:t>services ,</a:t>
            </a:r>
          </a:p>
          <a:p>
            <a:pPr lvl="3"/>
            <a:r>
              <a:rPr lang="fr-FR" altLang="fr-FR"/>
              <a:t>webservices,</a:t>
            </a:r>
          </a:p>
          <a:p>
            <a:pPr lvl="3"/>
            <a:r>
              <a:rPr lang="fr-FR" altLang="fr-FR"/>
              <a:t>BPEL,</a:t>
            </a:r>
          </a:p>
          <a:p>
            <a:pPr lvl="3"/>
            <a:r>
              <a:rPr lang="fr-FR" altLang="fr-FR"/>
              <a:t>…</a:t>
            </a:r>
          </a:p>
          <a:p>
            <a:endParaRPr lang="fr-FR" altLang="fr-FR"/>
          </a:p>
        </p:txBody>
      </p:sp>
      <p:pic>
        <p:nvPicPr>
          <p:cNvPr id="585734" name="Picture 2" descr="C:\Users\Alex\Desktop\220px-ESB.svg.png">
            <a:extLst>
              <a:ext uri="{FF2B5EF4-FFF2-40B4-BE49-F238E27FC236}">
                <a16:creationId xmlns:a16="http://schemas.microsoft.com/office/drawing/2014/main" id="{E4F46ECB-7753-4470-A19E-9F4A9A3E1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2357438"/>
            <a:ext cx="20955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5735" name="Picture 3" descr="C:\Users\Alex\Desktop\ArchitectureESB.png">
            <a:extLst>
              <a:ext uri="{FF2B5EF4-FFF2-40B4-BE49-F238E27FC236}">
                <a16:creationId xmlns:a16="http://schemas.microsoft.com/office/drawing/2014/main" id="{BADEF1FC-ABA6-4E02-B245-C33FC0BAB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5159375"/>
            <a:ext cx="47148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B6ABA-111A-436D-98D9-D573CB1CF149}"/>
              </a:ext>
            </a:extLst>
          </p:cNvPr>
          <p:cNvSpPr>
            <a:spLocks noGrp="1"/>
          </p:cNvSpPr>
          <p:nvPr>
            <p:ph type="title"/>
          </p:nvPr>
        </p:nvSpPr>
        <p:spPr>
          <a:xfrm>
            <a:off x="0" y="142852"/>
            <a:ext cx="9144000" cy="785818"/>
          </a:xfrm>
        </p:spPr>
        <p:txBody>
          <a:bodyPr/>
          <a:lstStyle/>
          <a:p>
            <a:pPr fontAlgn="auto">
              <a:spcAft>
                <a:spcPts val="0"/>
              </a:spcAft>
              <a:defRPr/>
            </a:pPr>
            <a:r>
              <a:rPr lang="fr-FR" dirty="0"/>
              <a:t>Les outils de l'EII</a:t>
            </a:r>
          </a:p>
        </p:txBody>
      </p:sp>
      <p:sp>
        <p:nvSpPr>
          <p:cNvPr id="587781" name="Espace réservé du contenu 2">
            <a:extLst>
              <a:ext uri="{FF2B5EF4-FFF2-40B4-BE49-F238E27FC236}">
                <a16:creationId xmlns:a16="http://schemas.microsoft.com/office/drawing/2014/main" id="{E1DAD8B0-40C0-4976-8665-4E440B79AF7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b="1"/>
              <a:t>Enterprise Information Integration</a:t>
            </a:r>
          </a:p>
          <a:p>
            <a:endParaRPr lang="fr-FR" altLang="fr-FR" b="1"/>
          </a:p>
          <a:p>
            <a:r>
              <a:rPr lang="fr-FR" altLang="fr-FR" b="1"/>
              <a:t>une seul couche de configuration</a:t>
            </a:r>
          </a:p>
          <a:p>
            <a:pPr lvl="2"/>
            <a:r>
              <a:rPr lang="fr-FR" altLang="fr-FR" b="1"/>
              <a:t>souvent XML</a:t>
            </a:r>
          </a:p>
          <a:p>
            <a:pPr lvl="2"/>
            <a:r>
              <a:rPr lang="fr-FR" altLang="fr-FR" b="1"/>
              <a:t>SOAP</a:t>
            </a:r>
          </a:p>
          <a:p>
            <a:r>
              <a:rPr lang="fr-FR" altLang="fr-FR"/>
              <a:t>et ou des connecteurs </a:t>
            </a:r>
          </a:p>
          <a:p>
            <a:pPr lvl="2"/>
            <a:r>
              <a:rPr lang="fr-FR" altLang="fr-FR"/>
              <a:t>JDBC, …</a:t>
            </a:r>
          </a:p>
          <a:p>
            <a:r>
              <a:rPr lang="fr-FR" altLang="fr-FR"/>
              <a:t>orienté Business Intelligence</a:t>
            </a:r>
          </a:p>
          <a:p>
            <a:pPr lvl="1"/>
            <a:r>
              <a:rPr lang="fr-FR" altLang="fr-FR"/>
              <a:t>traitements prédictif et anticipatif</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E5F171-B317-442B-BACF-AF2B08ADE94D}"/>
              </a:ext>
            </a:extLst>
          </p:cNvPr>
          <p:cNvSpPr>
            <a:spLocks noGrp="1"/>
          </p:cNvSpPr>
          <p:nvPr>
            <p:ph type="title"/>
          </p:nvPr>
        </p:nvSpPr>
        <p:spPr>
          <a:xfrm>
            <a:off x="0" y="142852"/>
            <a:ext cx="9144000" cy="785818"/>
          </a:xfrm>
        </p:spPr>
        <p:txBody>
          <a:bodyPr/>
          <a:lstStyle/>
          <a:p>
            <a:pPr fontAlgn="auto">
              <a:spcAft>
                <a:spcPts val="0"/>
              </a:spcAft>
              <a:defRPr/>
            </a:pPr>
            <a:r>
              <a:rPr lang="fr-FR" dirty="0"/>
              <a:t>EII</a:t>
            </a:r>
          </a:p>
        </p:txBody>
      </p:sp>
      <p:sp>
        <p:nvSpPr>
          <p:cNvPr id="589829" name="Espace réservé du contenu 2">
            <a:extLst>
              <a:ext uri="{FF2B5EF4-FFF2-40B4-BE49-F238E27FC236}">
                <a16:creationId xmlns:a16="http://schemas.microsoft.com/office/drawing/2014/main" id="{28E564E6-3BAA-4EC1-B9A9-6C06268F004A}"/>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endParaRPr lang="fr-FR" altLang="fr-FR"/>
          </a:p>
          <a:p>
            <a:r>
              <a:rPr lang="fr-FR" altLang="fr-FR"/>
              <a:t> Microsoft intégrant des fonctions d'EII à SQL Server.</a:t>
            </a:r>
          </a:p>
          <a:p>
            <a:endParaRPr lang="fr-FR" altLang="fr-FR"/>
          </a:p>
          <a:p>
            <a:endParaRPr lang="fr-FR" altLang="fr-FR"/>
          </a:p>
          <a:p>
            <a:r>
              <a:rPr lang="fr-FR" altLang="fr-FR"/>
              <a:t>IBM étais l'un des premier a s'y intéresser</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E80B6E47-0897-4EE6-9503-22EA3210A498}"/>
              </a:ext>
            </a:extLst>
          </p:cNvPr>
          <p:cNvSpPr>
            <a:spLocks noGrp="1"/>
          </p:cNvSpPr>
          <p:nvPr>
            <p:ph type="title"/>
          </p:nvPr>
        </p:nvSpPr>
        <p:spPr>
          <a:xfrm>
            <a:off x="0" y="142852"/>
            <a:ext cx="9144000" cy="785818"/>
          </a:xfrm>
        </p:spPr>
        <p:txBody>
          <a:bodyPr/>
          <a:lstStyle/>
          <a:p>
            <a:pPr fontAlgn="auto">
              <a:spcAft>
                <a:spcPts val="0"/>
              </a:spcAft>
              <a:defRPr/>
            </a:pPr>
            <a:r>
              <a:rPr lang="fr-FR"/>
              <a:t>Références</a:t>
            </a:r>
            <a:endParaRPr lang="en-JM"/>
          </a:p>
        </p:txBody>
      </p:sp>
      <p:sp>
        <p:nvSpPr>
          <p:cNvPr id="3" name="Content Placeholder 2">
            <a:extLst>
              <a:ext uri="{FF2B5EF4-FFF2-40B4-BE49-F238E27FC236}">
                <a16:creationId xmlns:a16="http://schemas.microsoft.com/office/drawing/2014/main" id="{009ABB1C-4B94-4470-913F-18C3EAD0EDCC}"/>
              </a:ext>
            </a:extLst>
          </p:cNvPr>
          <p:cNvSpPr>
            <a:spLocks noGrp="1"/>
          </p:cNvSpPr>
          <p:nvPr>
            <p:ph idx="1"/>
          </p:nvPr>
        </p:nvSpPr>
        <p:spPr/>
        <p:txBody>
          <a:bodyPr>
            <a:normAutofit fontScale="62500" lnSpcReduction="20000"/>
          </a:bodyPr>
          <a:lstStyle/>
          <a:p>
            <a:pPr marL="0" indent="0" fontAlgn="auto">
              <a:spcAft>
                <a:spcPts val="0"/>
              </a:spcAft>
              <a:buFont typeface="Arial" charset="0"/>
              <a:buNone/>
              <a:defRPr/>
            </a:pPr>
            <a:r>
              <a:rPr lang="fr-FR" b="1" dirty="0"/>
              <a:t>Livres de référence</a:t>
            </a:r>
          </a:p>
          <a:p>
            <a:pPr marL="0" indent="0" fontAlgn="auto">
              <a:spcAft>
                <a:spcPts val="0"/>
              </a:spcAft>
              <a:buFont typeface="Arial" charset="0"/>
              <a:buNone/>
              <a:defRPr/>
            </a:pPr>
            <a:endParaRPr lang="fr-FR" b="1" dirty="0"/>
          </a:p>
          <a:p>
            <a:pPr lvl="1" fontAlgn="auto">
              <a:spcAft>
                <a:spcPts val="0"/>
              </a:spcAft>
              <a:defRPr/>
            </a:pPr>
            <a:r>
              <a:rPr lang="fr-FR" dirty="0">
                <a:cs typeface="Times New Roman" charset="0"/>
              </a:rPr>
              <a:t>«  </a:t>
            </a:r>
            <a:r>
              <a:rPr lang="fr-FR" b="1" dirty="0">
                <a:cs typeface="Times New Roman" charset="0"/>
              </a:rPr>
              <a:t>Développements n-tiers avec Java EE</a:t>
            </a:r>
            <a:r>
              <a:rPr lang="fr-FR" dirty="0">
                <a:cs typeface="Times New Roman" charset="0"/>
              </a:rPr>
              <a:t>  » de </a:t>
            </a:r>
            <a:r>
              <a:rPr lang="fr-FR" dirty="0"/>
              <a:t>Jérôme LAFOSSE </a:t>
            </a:r>
            <a:r>
              <a:rPr lang="fr-FR" dirty="0">
                <a:cs typeface="Times New Roman" charset="0"/>
              </a:rPr>
              <a:t>chez </a:t>
            </a:r>
            <a:r>
              <a:rPr lang="fr-FR" dirty="0" err="1">
                <a:cs typeface="Times New Roman" charset="0"/>
              </a:rPr>
              <a:t>eni</a:t>
            </a:r>
            <a:r>
              <a:rPr lang="fr-FR" dirty="0">
                <a:cs typeface="Times New Roman" charset="0"/>
              </a:rPr>
              <a:t>.</a:t>
            </a:r>
          </a:p>
          <a:p>
            <a:pPr lvl="1" fontAlgn="auto">
              <a:spcAft>
                <a:spcPts val="0"/>
              </a:spcAft>
              <a:defRPr/>
            </a:pPr>
            <a:r>
              <a:rPr lang="fr-FR" dirty="0">
                <a:cs typeface="Times New Roman" charset="0"/>
              </a:rPr>
              <a:t>«  </a:t>
            </a:r>
            <a:r>
              <a:rPr lang="fr-FR" b="1" dirty="0">
                <a:cs typeface="Times New Roman" charset="0"/>
              </a:rPr>
              <a:t>Bien développer pour le Web 2.0</a:t>
            </a:r>
            <a:r>
              <a:rPr lang="fr-FR" dirty="0">
                <a:cs typeface="Times New Roman" charset="0"/>
              </a:rPr>
              <a:t>  » de Christophe </a:t>
            </a:r>
            <a:r>
              <a:rPr lang="fr-FR" dirty="0" err="1">
                <a:cs typeface="Times New Roman" charset="0"/>
              </a:rPr>
              <a:t>Porteneuve</a:t>
            </a:r>
            <a:r>
              <a:rPr lang="fr-FR" dirty="0">
                <a:cs typeface="Times New Roman" charset="0"/>
              </a:rPr>
              <a:t> chez </a:t>
            </a:r>
            <a:r>
              <a:rPr lang="fr-FR" dirty="0" err="1">
                <a:cs typeface="Times New Roman" charset="0"/>
              </a:rPr>
              <a:t>Eyrolles</a:t>
            </a:r>
            <a:r>
              <a:rPr lang="fr-FR" dirty="0">
                <a:cs typeface="Times New Roman" charset="0"/>
              </a:rPr>
              <a:t>.</a:t>
            </a:r>
          </a:p>
          <a:p>
            <a:pPr lvl="1" fontAlgn="auto">
              <a:spcAft>
                <a:spcPts val="0"/>
              </a:spcAft>
              <a:defRPr/>
            </a:pPr>
            <a:r>
              <a:rPr lang="fr-FR" dirty="0">
                <a:cs typeface="Times New Roman" charset="0"/>
              </a:rPr>
              <a:t>«  </a:t>
            </a:r>
            <a:r>
              <a:rPr lang="fr-FR" b="1" dirty="0" err="1">
                <a:cs typeface="Times New Roman" charset="0"/>
              </a:rPr>
              <a:t>CSS</a:t>
            </a:r>
            <a:r>
              <a:rPr lang="fr-FR" b="1" dirty="0">
                <a:cs typeface="Times New Roman" charset="0"/>
              </a:rPr>
              <a:t> avancées Vers HTML 5 et </a:t>
            </a:r>
            <a:r>
              <a:rPr lang="fr-FR" b="1" dirty="0" err="1">
                <a:cs typeface="Times New Roman" charset="0"/>
              </a:rPr>
              <a:t>CSS</a:t>
            </a:r>
            <a:r>
              <a:rPr lang="fr-FR" b="1" dirty="0">
                <a:cs typeface="Times New Roman" charset="0"/>
              </a:rPr>
              <a:t> 3</a:t>
            </a:r>
            <a:r>
              <a:rPr lang="fr-FR" dirty="0">
                <a:cs typeface="Times New Roman" charset="0"/>
              </a:rPr>
              <a:t>  » de  Raphaël </a:t>
            </a:r>
            <a:r>
              <a:rPr lang="fr-FR" dirty="0" err="1">
                <a:cs typeface="Times New Roman" charset="0"/>
              </a:rPr>
              <a:t>Goetter</a:t>
            </a:r>
            <a:r>
              <a:rPr lang="fr-FR" dirty="0">
                <a:cs typeface="Times New Roman" charset="0"/>
              </a:rPr>
              <a:t> chez </a:t>
            </a:r>
            <a:r>
              <a:rPr lang="fr-FR" dirty="0" err="1">
                <a:cs typeface="Times New Roman" charset="0"/>
              </a:rPr>
              <a:t>Eyrolles</a:t>
            </a:r>
            <a:r>
              <a:rPr lang="fr-FR" dirty="0">
                <a:cs typeface="Times New Roman" charset="0"/>
              </a:rPr>
              <a:t>.</a:t>
            </a:r>
          </a:p>
          <a:p>
            <a:pPr lvl="1" fontAlgn="auto">
              <a:spcAft>
                <a:spcPts val="0"/>
              </a:spcAft>
              <a:defRPr/>
            </a:pPr>
            <a:r>
              <a:rPr lang="fr-FR" dirty="0">
                <a:cs typeface="Times New Roman" charset="0"/>
              </a:rPr>
              <a:t>«  </a:t>
            </a:r>
            <a:r>
              <a:rPr lang="fr-FR" b="1" dirty="0">
                <a:cs typeface="Times New Roman" charset="0"/>
              </a:rPr>
              <a:t>HTML5 pour les Web Designers </a:t>
            </a:r>
            <a:r>
              <a:rPr lang="fr-FR" dirty="0">
                <a:cs typeface="Times New Roman" charset="0"/>
              </a:rPr>
              <a:t> » de Jeremy Keith chez </a:t>
            </a:r>
            <a:r>
              <a:rPr lang="fr-FR" dirty="0" err="1">
                <a:cs typeface="Times New Roman" charset="0"/>
              </a:rPr>
              <a:t>Eyrolles</a:t>
            </a:r>
            <a:endParaRPr lang="fr-FR" dirty="0">
              <a:cs typeface="Times New Roman" charset="0"/>
            </a:endParaRPr>
          </a:p>
          <a:p>
            <a:pPr lvl="1" fontAlgn="auto">
              <a:spcAft>
                <a:spcPts val="0"/>
              </a:spcAft>
              <a:defRPr/>
            </a:pPr>
            <a:r>
              <a:rPr lang="fr-FR" dirty="0">
                <a:cs typeface="Times New Roman" charset="0"/>
              </a:rPr>
              <a:t>«  </a:t>
            </a:r>
            <a:r>
              <a:rPr lang="fr-FR" b="1" cap="all" dirty="0"/>
              <a:t>Java SOA </a:t>
            </a:r>
            <a:r>
              <a:rPr lang="fr-FR" b="1" cap="all" dirty="0" err="1"/>
              <a:t>Cookbook</a:t>
            </a:r>
            <a:r>
              <a:rPr lang="fr-FR" b="1" cap="all" dirty="0"/>
              <a:t> </a:t>
            </a:r>
            <a:r>
              <a:rPr lang="fr-FR" dirty="0">
                <a:cs typeface="Times New Roman" charset="0"/>
              </a:rPr>
              <a:t> » chez </a:t>
            </a:r>
            <a:r>
              <a:rPr lang="fr-FR" dirty="0" err="1">
                <a:cs typeface="Times New Roman" charset="0"/>
              </a:rPr>
              <a:t>O’Reilly</a:t>
            </a:r>
            <a:endParaRPr lang="fr-FR" dirty="0">
              <a:cs typeface="Times New Roman" charset="0"/>
            </a:endParaRPr>
          </a:p>
          <a:p>
            <a:pPr lvl="1" fontAlgn="auto">
              <a:spcAft>
                <a:spcPts val="0"/>
              </a:spcAft>
              <a:defRPr/>
            </a:pPr>
            <a:r>
              <a:rPr lang="fr-FR" dirty="0">
                <a:cs typeface="Times New Roman" charset="0"/>
              </a:rPr>
              <a:t>«  </a:t>
            </a:r>
            <a:r>
              <a:rPr lang="fr-FR" b="1" cap="all" dirty="0"/>
              <a:t>DIVE </a:t>
            </a:r>
            <a:r>
              <a:rPr lang="fr-FR" b="1" cap="all" dirty="0" err="1"/>
              <a:t>INTO</a:t>
            </a:r>
            <a:r>
              <a:rPr lang="fr-FR" b="1" cap="all" dirty="0"/>
              <a:t> HTML5 </a:t>
            </a:r>
            <a:r>
              <a:rPr lang="fr-FR" dirty="0">
                <a:cs typeface="Times New Roman" charset="0"/>
              </a:rPr>
              <a:t> » de Mark </a:t>
            </a:r>
            <a:r>
              <a:rPr lang="fr-FR" dirty="0" err="1">
                <a:cs typeface="Times New Roman" charset="0"/>
              </a:rPr>
              <a:t>Pilgrim</a:t>
            </a:r>
            <a:r>
              <a:rPr lang="fr-FR" dirty="0">
                <a:cs typeface="Times New Roman" charset="0"/>
              </a:rPr>
              <a:t> chez </a:t>
            </a:r>
            <a:r>
              <a:rPr lang="fr-FR" dirty="0" err="1">
                <a:cs typeface="Times New Roman" charset="0"/>
              </a:rPr>
              <a:t>O’Reilly</a:t>
            </a:r>
            <a:br>
              <a:rPr lang="fr-FR" dirty="0">
                <a:cs typeface="Times New Roman" charset="0"/>
              </a:rPr>
            </a:br>
            <a:r>
              <a:rPr lang="fr-FR" sz="1300" dirty="0">
                <a:cs typeface="Times New Roman" charset="0"/>
              </a:rPr>
              <a:t>(disponible en ligne sous licence CC-BY-3.0 : diveinto.html5doctor.com)</a:t>
            </a:r>
          </a:p>
          <a:p>
            <a:pPr marL="457200" lvl="1" indent="0" fontAlgn="auto">
              <a:spcAft>
                <a:spcPts val="0"/>
              </a:spcAft>
              <a:buFont typeface="Arial" charset="0"/>
              <a:buNone/>
              <a:defRPr/>
            </a:pPr>
            <a:endParaRPr lang="fr-FR" dirty="0">
              <a:cs typeface="Times New Roman" charset="0"/>
            </a:endParaRPr>
          </a:p>
          <a:p>
            <a:pPr marL="0" indent="0" fontAlgn="auto">
              <a:spcAft>
                <a:spcPts val="0"/>
              </a:spcAft>
              <a:buFont typeface="Arial" charset="0"/>
              <a:buNone/>
              <a:defRPr/>
            </a:pPr>
            <a:endParaRPr lang="fr-FR" dirty="0"/>
          </a:p>
          <a:p>
            <a:pPr marL="0" indent="0" fontAlgn="auto">
              <a:spcAft>
                <a:spcPts val="0"/>
              </a:spcAft>
              <a:buFont typeface="Arial" charset="0"/>
              <a:buNone/>
              <a:defRPr/>
            </a:pPr>
            <a:r>
              <a:rPr lang="fr-FR" b="1" dirty="0"/>
              <a:t>Sites de référence</a:t>
            </a:r>
          </a:p>
          <a:p>
            <a:pPr marL="0" indent="0" fontAlgn="auto">
              <a:spcAft>
                <a:spcPts val="0"/>
              </a:spcAft>
              <a:buFont typeface="Arial" charset="0"/>
              <a:buNone/>
              <a:defRPr/>
            </a:pPr>
            <a:endParaRPr lang="fr-FR" sz="2000" b="1" dirty="0">
              <a:cs typeface="Times New Roman" charset="0"/>
            </a:endParaRPr>
          </a:p>
          <a:p>
            <a:pPr lvl="1" fontAlgn="auto">
              <a:spcAft>
                <a:spcPts val="0"/>
              </a:spcAft>
              <a:defRPr/>
            </a:pPr>
            <a:r>
              <a:rPr lang="fr-FR" dirty="0"/>
              <a:t>http://</a:t>
            </a:r>
            <a:r>
              <a:rPr lang="fr-FR" dirty="0">
                <a:cs typeface="Times New Roman" charset="0"/>
              </a:rPr>
              <a:t>www.w3.org	</a:t>
            </a:r>
          </a:p>
          <a:p>
            <a:pPr lvl="1" fontAlgn="auto">
              <a:spcAft>
                <a:spcPts val="0"/>
              </a:spcAft>
              <a:defRPr/>
            </a:pPr>
            <a:r>
              <a:rPr lang="fr-FR" dirty="0"/>
              <a:t>http://</a:t>
            </a:r>
            <a:r>
              <a:rPr lang="fr-FR" dirty="0">
                <a:cs typeface="Times New Roman" charset="0"/>
              </a:rPr>
              <a:t>www.w3schools.com</a:t>
            </a:r>
          </a:p>
          <a:p>
            <a:pPr lvl="1" fontAlgn="auto">
              <a:spcAft>
                <a:spcPts val="0"/>
              </a:spcAft>
              <a:defRPr/>
            </a:pPr>
            <a:r>
              <a:rPr lang="fr-FR" dirty="0"/>
              <a:t>http://</a:t>
            </a:r>
            <a:r>
              <a:rPr lang="fr-FR" dirty="0">
                <a:cs typeface="Times New Roman" charset="0"/>
              </a:rPr>
              <a:t>www.html5doctor.org 	</a:t>
            </a:r>
          </a:p>
          <a:p>
            <a:pPr lvl="1" fontAlgn="auto">
              <a:spcAft>
                <a:spcPts val="0"/>
              </a:spcAft>
              <a:defRPr/>
            </a:pPr>
            <a:r>
              <a:rPr lang="fr-FR" dirty="0"/>
              <a:t>http://www.alsacreations.com	</a:t>
            </a:r>
          </a:p>
          <a:p>
            <a:pPr lvl="1" fontAlgn="auto">
              <a:spcAft>
                <a:spcPts val="0"/>
              </a:spcAft>
              <a:defRPr/>
            </a:pPr>
            <a:r>
              <a:rPr lang="fr-FR" dirty="0"/>
              <a:t>http://developpez.net	</a:t>
            </a:r>
          </a:p>
          <a:p>
            <a:pPr lvl="1" fontAlgn="auto">
              <a:spcAft>
                <a:spcPts val="0"/>
              </a:spcAft>
              <a:defRPr/>
            </a:pPr>
            <a:r>
              <a:rPr lang="fr-FR" dirty="0">
                <a:ea typeface="MS Mincho" pitchFamily="49" charset="-128"/>
              </a:rPr>
              <a:t>http://www.oreillynet.com	</a:t>
            </a:r>
            <a:endParaRPr lang="fr-FR" b="1" dirty="0">
              <a:ea typeface="MS Mincho" pitchFamily="49" charset="-128"/>
            </a:endParaRPr>
          </a:p>
          <a:p>
            <a:pPr marL="0" fontAlgn="auto">
              <a:spcBef>
                <a:spcPts val="0"/>
              </a:spcBef>
              <a:spcAft>
                <a:spcPts val="0"/>
              </a:spcAft>
              <a:buFont typeface="Arial" panose="020B0604020202020204" pitchFamily="34" charset="0"/>
              <a:buNone/>
              <a:defRPr/>
            </a:pPr>
            <a:endParaRPr lang="en-JM" dirty="0">
              <a:solidFill>
                <a:schemeClr val="tx1">
                  <a:lumMod val="75000"/>
                  <a:lumOff val="25000"/>
                </a:schemeClr>
              </a:solidFill>
            </a:endParaRPr>
          </a:p>
        </p:txBody>
      </p:sp>
      <p:sp>
        <p:nvSpPr>
          <p:cNvPr id="8" name="Footer Placeholder 12">
            <a:extLst>
              <a:ext uri="{FF2B5EF4-FFF2-40B4-BE49-F238E27FC236}">
                <a16:creationId xmlns:a16="http://schemas.microsoft.com/office/drawing/2014/main" id="{38A956F2-C02F-41FD-B772-EE154E599F93}"/>
              </a:ext>
            </a:extLst>
          </p:cNvPr>
          <p:cNvSpPr>
            <a:spLocks noGrp="1"/>
          </p:cNvSpPr>
          <p:nvPr>
            <p:ph type="ftr" sz="quarter" idx="11"/>
          </p:nvPr>
        </p:nvSpPr>
        <p:spPr/>
        <p:txBody>
          <a:bodyPr/>
          <a:lstStyle/>
          <a:p>
            <a:pPr>
              <a:defRPr/>
            </a:pPr>
            <a:r>
              <a:rPr lang="fr-FR"/>
              <a:t>JAVASCRIPT HTML DYNAMIQUE</a:t>
            </a:r>
            <a:endParaRPr lang="en-JM"/>
          </a:p>
        </p:txBody>
      </p:sp>
      <p:sp>
        <p:nvSpPr>
          <p:cNvPr id="591879" name="Slide Number Placeholder 8">
            <a:extLst>
              <a:ext uri="{FF2B5EF4-FFF2-40B4-BE49-F238E27FC236}">
                <a16:creationId xmlns:a16="http://schemas.microsoft.com/office/drawing/2014/main" id="{75C02731-FBC3-4BB9-8583-D2D169633C7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fld id="{4C62087B-5245-423E-9AC1-C8453F9D9243}" type="slidenum">
              <a:rPr lang="en-JM" altLang="fr-FR" sz="1200">
                <a:solidFill>
                  <a:schemeClr val="bg1"/>
                </a:solidFill>
              </a:rPr>
              <a:pPr fontAlgn="base">
                <a:spcBef>
                  <a:spcPct val="0"/>
                </a:spcBef>
                <a:spcAft>
                  <a:spcPct val="0"/>
                </a:spcAft>
                <a:buFontTx/>
                <a:buNone/>
              </a:pPr>
              <a:t>309</a:t>
            </a:fld>
            <a:endParaRPr lang="en-JM" altLang="fr-FR" sz="1200">
              <a:solidFill>
                <a:schemeClr val="bg1"/>
              </a:solidFill>
            </a:endParaRPr>
          </a:p>
        </p:txBody>
      </p:sp>
      <p:pic>
        <p:nvPicPr>
          <p:cNvPr id="591880" name="Picture 2" descr="C:\Users\Alex\Desktop\developpements-n-tiers-avec-java-ee-architectures-glassfish-jsf-jpa-jws-ejb-jms-soap-rest-9782746062634_L.jpg">
            <a:extLst>
              <a:ext uri="{FF2B5EF4-FFF2-40B4-BE49-F238E27FC236}">
                <a16:creationId xmlns:a16="http://schemas.microsoft.com/office/drawing/2014/main" id="{18139435-25BE-49C9-9841-E5BEB4B83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3" y="3429000"/>
            <a:ext cx="19526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1881" name="Picture 3" descr="C:\Users\Alex\Desktop\Java-SOA-Cookbook.jpg">
            <a:extLst>
              <a:ext uri="{FF2B5EF4-FFF2-40B4-BE49-F238E27FC236}">
                <a16:creationId xmlns:a16="http://schemas.microsoft.com/office/drawing/2014/main" id="{C0454CF7-1A61-4C16-95B7-24A976A44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3929063"/>
            <a:ext cx="185420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a:extLst>
              <a:ext uri="{FF2B5EF4-FFF2-40B4-BE49-F238E27FC236}">
                <a16:creationId xmlns:a16="http://schemas.microsoft.com/office/drawing/2014/main" id="{858448C3-25F9-464A-A2C5-5837F450297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2219011" name="Rectangle 3">
            <a:extLst>
              <a:ext uri="{FF2B5EF4-FFF2-40B4-BE49-F238E27FC236}">
                <a16:creationId xmlns:a16="http://schemas.microsoft.com/office/drawing/2014/main" id="{979E491F-BE10-4ED3-A309-F64AA20237E9}"/>
              </a:ext>
            </a:extLst>
          </p:cNvPr>
          <p:cNvSpPr>
            <a:spLocks noGrp="1" noChangeArrowheads="1"/>
          </p:cNvSpPr>
          <p:nvPr>
            <p:ph idx="1"/>
          </p:nvPr>
        </p:nvSpPr>
        <p:spPr>
          <a:xfrm>
            <a:off x="285750" y="1143000"/>
            <a:ext cx="6429375" cy="5286375"/>
          </a:xfrm>
        </p:spPr>
        <p:txBody>
          <a:bodyPr>
            <a:normAutofit fontScale="32500" lnSpcReduction="20000"/>
          </a:bodyPr>
          <a:lstStyle/>
          <a:p>
            <a:pPr fontAlgn="auto">
              <a:spcAft>
                <a:spcPts val="0"/>
              </a:spcAft>
              <a:defRPr/>
            </a:pPr>
            <a:r>
              <a:rPr lang="fr-FR" sz="7400" dirty="0">
                <a:ea typeface="MS Mincho" pitchFamily="49" charset="-128"/>
              </a:rPr>
              <a:t>Exemple de structure XML</a:t>
            </a:r>
          </a:p>
          <a:p>
            <a:pPr fontAlgn="auto">
              <a:spcAft>
                <a:spcPts val="0"/>
              </a:spcAft>
              <a:buFont typeface="Arial" panose="020B0604020202020204" pitchFamily="34" charset="0"/>
              <a:buNone/>
              <a:defRPr/>
            </a:pPr>
            <a:endParaRPr lang="fr-FR" sz="3400" dirty="0">
              <a:solidFill>
                <a:srgbClr val="7EA2B4"/>
              </a:solidFill>
              <a:latin typeface="Consolas"/>
            </a:endParaRPr>
          </a:p>
          <a:p>
            <a:pPr fontAlgn="auto">
              <a:spcAft>
                <a:spcPts val="0"/>
              </a:spcAft>
              <a:buFont typeface="Arial" panose="020B0604020202020204" pitchFamily="34" charset="0"/>
              <a:buNone/>
              <a:defRPr/>
            </a:pPr>
            <a:endParaRPr lang="fr-FR" sz="3400" dirty="0">
              <a:solidFill>
                <a:srgbClr val="7EA2B4"/>
              </a:solidFill>
              <a:latin typeface="Consolas"/>
            </a:endParaRPr>
          </a:p>
          <a:p>
            <a:pPr fontAlgn="auto">
              <a:spcAft>
                <a:spcPts val="0"/>
              </a:spcAft>
              <a:buFont typeface="Arial" panose="020B0604020202020204" pitchFamily="34" charset="0"/>
              <a:buNone/>
              <a:defRPr/>
            </a:pPr>
            <a:r>
              <a:rPr lang="fr-FR" sz="4000" b="1" dirty="0">
                <a:solidFill>
                  <a:srgbClr val="7EA2B4"/>
                </a:solidFill>
                <a:latin typeface="Consolas"/>
              </a:rPr>
              <a:t>&lt;?</a:t>
            </a:r>
            <a:r>
              <a:rPr lang="fr-FR" sz="4000" b="1" dirty="0">
                <a:solidFill>
                  <a:srgbClr val="D22D72"/>
                </a:solidFill>
                <a:latin typeface="Consolas"/>
              </a:rPr>
              <a:t>xml</a:t>
            </a:r>
            <a:r>
              <a:rPr lang="fr-FR" sz="4000" b="1" dirty="0">
                <a:solidFill>
                  <a:srgbClr val="7EA2B4"/>
                </a:solidFill>
                <a:latin typeface="Consolas"/>
              </a:rPr>
              <a:t> </a:t>
            </a:r>
            <a:r>
              <a:rPr lang="fr-FR" sz="4000" b="1" dirty="0">
                <a:solidFill>
                  <a:srgbClr val="935C25"/>
                </a:solidFill>
                <a:latin typeface="Consolas"/>
              </a:rPr>
              <a:t>version</a:t>
            </a:r>
            <a:r>
              <a:rPr lang="fr-FR" sz="4000" b="1" dirty="0">
                <a:solidFill>
                  <a:srgbClr val="7EA2B4"/>
                </a:solidFill>
                <a:latin typeface="Consolas"/>
              </a:rPr>
              <a:t>="</a:t>
            </a:r>
            <a:r>
              <a:rPr lang="fr-FR" sz="4000" b="1" dirty="0">
                <a:solidFill>
                  <a:srgbClr val="568C3B"/>
                </a:solidFill>
                <a:latin typeface="Consolas"/>
              </a:rPr>
              <a:t>1.0</a:t>
            </a:r>
            <a:r>
              <a:rPr lang="fr-FR" sz="4000" b="1" dirty="0">
                <a:solidFill>
                  <a:srgbClr val="7EA2B4"/>
                </a:solidFill>
                <a:latin typeface="Consolas"/>
              </a:rPr>
              <a:t>" </a:t>
            </a:r>
            <a:r>
              <a:rPr lang="fr-FR" sz="4000" b="1" dirty="0">
                <a:solidFill>
                  <a:srgbClr val="935C25"/>
                </a:solidFill>
                <a:latin typeface="Consolas"/>
              </a:rPr>
              <a:t>encoding</a:t>
            </a:r>
            <a:r>
              <a:rPr lang="fr-FR" sz="4000" b="1" dirty="0">
                <a:solidFill>
                  <a:srgbClr val="7EA2B4"/>
                </a:solidFill>
                <a:latin typeface="Consolas"/>
              </a:rPr>
              <a:t>="</a:t>
            </a:r>
            <a:r>
              <a:rPr lang="fr-FR" sz="4000" b="1" dirty="0">
                <a:solidFill>
                  <a:srgbClr val="568C3B"/>
                </a:solidFill>
                <a:latin typeface="Consolas"/>
              </a:rPr>
              <a:t>iso-8859-1</a:t>
            </a:r>
            <a:r>
              <a:rPr lang="fr-FR" sz="4000" b="1" dirty="0">
                <a:solidFill>
                  <a:srgbClr val="7EA2B4"/>
                </a:solidFill>
                <a:latin typeface="Consolas"/>
              </a:rPr>
              <a:t>" </a:t>
            </a:r>
            <a:r>
              <a:rPr lang="fr-FR" sz="4000" b="1" dirty="0">
                <a:solidFill>
                  <a:srgbClr val="935C25"/>
                </a:solidFill>
                <a:latin typeface="Consolas"/>
              </a:rPr>
              <a:t>standalone</a:t>
            </a:r>
            <a:r>
              <a:rPr lang="fr-FR" sz="4000" b="1" dirty="0">
                <a:solidFill>
                  <a:srgbClr val="7EA2B4"/>
                </a:solidFill>
                <a:latin typeface="Consolas"/>
              </a:rPr>
              <a:t>="</a:t>
            </a:r>
            <a:r>
              <a:rPr lang="fr-FR" sz="4000" b="1" dirty="0">
                <a:solidFill>
                  <a:srgbClr val="568C3B"/>
                </a:solidFill>
                <a:latin typeface="Consolas"/>
              </a:rPr>
              <a:t>no</a:t>
            </a:r>
            <a:r>
              <a:rPr lang="fr-FR" sz="4000" b="1" dirty="0">
                <a:solidFill>
                  <a:srgbClr val="7EA2B4"/>
                </a:solidFill>
                <a:latin typeface="Consolas"/>
              </a:rPr>
              <a:t>" ?&gt;</a:t>
            </a:r>
          </a:p>
          <a:p>
            <a:pPr fontAlgn="auto">
              <a:spcAft>
                <a:spcPts val="0"/>
              </a:spcAft>
              <a:buFont typeface="Arial" panose="020B0604020202020204" pitchFamily="34" charset="0"/>
              <a:buNone/>
              <a:defRPr/>
            </a:pPr>
            <a:r>
              <a:rPr lang="fr-FR" sz="4000" b="1" dirty="0">
                <a:solidFill>
                  <a:srgbClr val="7EA2B4"/>
                </a:solidFill>
                <a:latin typeface="Consolas"/>
              </a:rPr>
              <a:t>&lt;</a:t>
            </a:r>
            <a:r>
              <a:rPr lang="fr-FR" sz="4000" b="1" dirty="0">
                <a:solidFill>
                  <a:srgbClr val="D22D72"/>
                </a:solidFill>
                <a:latin typeface="Consolas"/>
              </a:rPr>
              <a:t>rss</a:t>
            </a:r>
            <a:r>
              <a:rPr lang="fr-FR" sz="4000" b="1" dirty="0">
                <a:solidFill>
                  <a:srgbClr val="7EA2B4"/>
                </a:solidFill>
                <a:latin typeface="Consolas"/>
              </a:rPr>
              <a:t> </a:t>
            </a:r>
            <a:r>
              <a:rPr lang="fr-FR" sz="4000" b="1" dirty="0">
                <a:solidFill>
                  <a:srgbClr val="935C25"/>
                </a:solidFill>
                <a:latin typeface="Consolas"/>
              </a:rPr>
              <a:t>version</a:t>
            </a:r>
            <a:r>
              <a:rPr lang="fr-FR" sz="4000" b="1" dirty="0">
                <a:solidFill>
                  <a:srgbClr val="7EA2B4"/>
                </a:solidFill>
                <a:latin typeface="Consolas"/>
              </a:rPr>
              <a:t>="</a:t>
            </a:r>
            <a:r>
              <a:rPr lang="fr-FR" sz="4000" b="1" dirty="0">
                <a:solidFill>
                  <a:srgbClr val="568C3B"/>
                </a:solidFill>
                <a:latin typeface="Consolas"/>
              </a:rPr>
              <a:t>2.0</a:t>
            </a:r>
            <a:r>
              <a:rPr lang="fr-FR" sz="4000" b="1" dirty="0">
                <a:solidFill>
                  <a:srgbClr val="7EA2B4"/>
                </a:solidFill>
                <a:latin typeface="Consolas"/>
              </a:rPr>
              <a:t>"&gt; </a:t>
            </a:r>
          </a:p>
          <a:p>
            <a:pPr fontAlgn="auto">
              <a:spcAft>
                <a:spcPts val="0"/>
              </a:spcAft>
              <a:buFont typeface="Arial" panose="020B0604020202020204" pitchFamily="34" charset="0"/>
              <a:buNone/>
              <a:defRPr/>
            </a:pPr>
            <a:r>
              <a:rPr lang="fr-FR" sz="4000" b="1" dirty="0">
                <a:solidFill>
                  <a:srgbClr val="7EA2B4"/>
                </a:solidFill>
                <a:latin typeface="Consolas"/>
              </a:rPr>
              <a:t>	&lt;</a:t>
            </a:r>
            <a:r>
              <a:rPr lang="fr-FR" sz="4000" b="1" dirty="0">
                <a:solidFill>
                  <a:srgbClr val="D22D72"/>
                </a:solidFill>
                <a:latin typeface="Consolas"/>
              </a:rPr>
              <a:t>channel</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&gt;Orsys&lt;/</a:t>
            </a:r>
            <a:r>
              <a:rPr lang="fr-FR" sz="4000" b="1" dirty="0">
                <a:solidFill>
                  <a:srgbClr val="D22D72"/>
                </a:solidFill>
                <a:latin typeface="Consolas"/>
              </a:rPr>
              <a:t>title</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&gt;http://www.orsys.fr&lt;/</a:t>
            </a:r>
            <a:r>
              <a:rPr lang="fr-FR" sz="4000" b="1" dirty="0">
                <a:solidFill>
                  <a:srgbClr val="D22D72"/>
                </a:solidFill>
                <a:latin typeface="Consolas"/>
              </a:rPr>
              <a:t>link</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&gt;Management et informatique&lt;/</a:t>
            </a:r>
            <a:r>
              <a:rPr lang="fr-FR" sz="4000" b="1" dirty="0">
                <a:solidFill>
                  <a:srgbClr val="D22D72"/>
                </a:solidFill>
                <a:latin typeface="Consolas"/>
              </a:rPr>
              <a:t>description</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&gt;Formation : conception et mise en œuvre XML&lt;/</a:t>
            </a:r>
            <a:r>
              <a:rPr lang="fr-FR" sz="4000" b="1" dirty="0">
                <a:solidFill>
                  <a:srgbClr val="D22D72"/>
                </a:solidFill>
                <a:latin typeface="Consolas"/>
              </a:rPr>
              <a:t>title</a:t>
            </a:r>
            <a:r>
              <a:rPr lang="fr-FR" sz="4000" b="1" dirty="0">
                <a:solidFill>
                  <a:srgbClr val="7EA2B4"/>
                </a:solidFill>
                <a:latin typeface="Consolas"/>
              </a:rPr>
              <a:t>&gt;</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 http://orsys.fr/formation/xml_conception_application.html &lt;/</a:t>
            </a:r>
            <a:r>
              <a:rPr lang="fr-FR" sz="4000" b="1" dirty="0">
                <a:solidFill>
                  <a:srgbClr val="D22D72"/>
                </a:solidFill>
                <a:latin typeface="Consolas"/>
              </a:rPr>
              <a:t>link</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&gt;Concevoir et réaliser des applications XML…&lt;/</a:t>
            </a:r>
            <a:r>
              <a:rPr lang="fr-FR" sz="4000" b="1" dirty="0">
                <a:solidFill>
                  <a:srgbClr val="D22D72"/>
                </a:solidFill>
                <a:latin typeface="Consolas"/>
              </a:rPr>
              <a:t>description</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&gt;Formation : conception et modélisation XML&lt;/</a:t>
            </a:r>
            <a:r>
              <a:rPr lang="fr-FR" sz="4000" b="1" dirty="0">
                <a:solidFill>
                  <a:srgbClr val="D22D72"/>
                </a:solidFill>
                <a:latin typeface="Consolas"/>
              </a:rPr>
              <a:t>title</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&gt;http://orsys.fr/xml_conception_application.html&lt;/</a:t>
            </a:r>
            <a:r>
              <a:rPr lang="fr-FR" sz="4000" b="1" dirty="0">
                <a:solidFill>
                  <a:srgbClr val="D22D72"/>
                </a:solidFill>
                <a:latin typeface="Consolas"/>
              </a:rPr>
              <a:t>link</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&gt;Créer des structures XML…&lt;/</a:t>
            </a:r>
            <a:r>
              <a:rPr lang="fr-FR" sz="4000" b="1" dirty="0">
                <a:solidFill>
                  <a:srgbClr val="D22D72"/>
                </a:solidFill>
                <a:latin typeface="Consolas"/>
              </a:rPr>
              <a:t>description</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	&lt;/</a:t>
            </a:r>
            <a:r>
              <a:rPr lang="fr-FR" sz="4000" b="1" dirty="0">
                <a:solidFill>
                  <a:srgbClr val="D22D72"/>
                </a:solidFill>
                <a:latin typeface="Consolas"/>
              </a:rPr>
              <a:t>channel</a:t>
            </a:r>
            <a:r>
              <a:rPr lang="fr-FR" sz="4000" b="1" dirty="0">
                <a:solidFill>
                  <a:srgbClr val="7EA2B4"/>
                </a:solidFill>
                <a:latin typeface="Consolas"/>
              </a:rPr>
              <a:t>&gt;</a:t>
            </a:r>
          </a:p>
          <a:p>
            <a:pPr fontAlgn="auto">
              <a:spcAft>
                <a:spcPts val="0"/>
              </a:spcAft>
              <a:buFont typeface="Arial" panose="020B0604020202020204" pitchFamily="34" charset="0"/>
              <a:buNone/>
              <a:tabLst>
                <a:tab pos="719138" algn="l"/>
              </a:tabLst>
              <a:defRPr/>
            </a:pPr>
            <a:r>
              <a:rPr lang="fr-FR" sz="4000" b="1" dirty="0">
                <a:solidFill>
                  <a:srgbClr val="7EA2B4"/>
                </a:solidFill>
                <a:latin typeface="Consolas"/>
              </a:rPr>
              <a:t>&lt;/</a:t>
            </a:r>
            <a:r>
              <a:rPr lang="fr-FR" sz="4000" b="1" dirty="0">
                <a:solidFill>
                  <a:srgbClr val="D22D72"/>
                </a:solidFill>
                <a:latin typeface="Consolas"/>
              </a:rPr>
              <a:t>rss</a:t>
            </a:r>
            <a:r>
              <a:rPr lang="fr-FR" sz="4000" b="1" dirty="0">
                <a:solidFill>
                  <a:srgbClr val="7EA2B4"/>
                </a:solidFill>
                <a:latin typeface="Consolas"/>
              </a:rPr>
              <a:t>&gt;</a:t>
            </a:r>
          </a:p>
          <a:p>
            <a:pPr fontAlgn="auto">
              <a:spcAft>
                <a:spcPts val="0"/>
              </a:spcAft>
              <a:buFont typeface="Arial" panose="020B0604020202020204" pitchFamily="34" charset="0"/>
              <a:buNone/>
              <a:defRPr/>
            </a:pPr>
            <a:br>
              <a:rPr lang="fr-FR" b="1" dirty="0">
                <a:solidFill>
                  <a:srgbClr val="7EA2B4"/>
                </a:solidFill>
                <a:latin typeface="Consolas"/>
              </a:rPr>
            </a:br>
            <a:endParaRPr lang="fr-FR" b="1" dirty="0">
              <a:solidFill>
                <a:srgbClr val="7EA2B4"/>
              </a:solidFill>
              <a:latin typeface="Consolas"/>
            </a:endParaRPr>
          </a:p>
        </p:txBody>
      </p:sp>
      <p:sp>
        <p:nvSpPr>
          <p:cNvPr id="5" name="Rectangle 13">
            <a:extLst>
              <a:ext uri="{FF2B5EF4-FFF2-40B4-BE49-F238E27FC236}">
                <a16:creationId xmlns:a16="http://schemas.microsoft.com/office/drawing/2014/main" id="{4E019CC1-EC1F-4E10-B6C9-A9D2093432DD}"/>
              </a:ext>
            </a:extLst>
          </p:cNvPr>
          <p:cNvSpPr>
            <a:spLocks noGrp="1" noChangeArrowheads="1"/>
          </p:cNvSpPr>
          <p:nvPr>
            <p:ph type="sldNum" sz="quarter" idx="16"/>
          </p:nvPr>
        </p:nvSpPr>
        <p:spPr/>
        <p:txBody>
          <a:bodyPr/>
          <a:lstStyle/>
          <a:p>
            <a:pPr>
              <a:defRPr/>
            </a:pPr>
            <a:fld id="{471653BE-C72A-42BF-836F-E3BDC29D21B9}" type="slidenum">
              <a:rPr lang="fr-FR"/>
              <a:pPr>
                <a:defRPr/>
              </a:pPr>
              <a:t>31</a:t>
            </a:fld>
            <a:endParaRPr lang="fr-FR" dirty="0"/>
          </a:p>
        </p:txBody>
      </p:sp>
      <p:sp>
        <p:nvSpPr>
          <p:cNvPr id="9" name="Espace réservé du contenu 8">
            <a:extLst>
              <a:ext uri="{FF2B5EF4-FFF2-40B4-BE49-F238E27FC236}">
                <a16:creationId xmlns:a16="http://schemas.microsoft.com/office/drawing/2014/main" id="{E15ABBBE-02C3-40DC-9832-91A76BA83CFA}"/>
              </a:ext>
            </a:extLst>
          </p:cNvPr>
          <p:cNvSpPr>
            <a:spLocks noGrp="1"/>
          </p:cNvSpPr>
          <p:nvPr>
            <p:ph sz="quarter" idx="13"/>
          </p:nvPr>
        </p:nvSpPr>
        <p:spPr>
          <a:xfrm rot="160723">
            <a:off x="6789738" y="2147888"/>
            <a:ext cx="2070100" cy="2003425"/>
          </a:xfrm>
        </p:spPr>
        <p:txBody>
          <a:bodyPr>
            <a:normAutofit lnSpcReduction="10000"/>
          </a:bodyPr>
          <a:lstStyle/>
          <a:p>
            <a:pPr algn="ctr" fontAlgn="auto">
              <a:spcAft>
                <a:spcPts val="0"/>
              </a:spcAft>
              <a:buFont typeface="Arial" panose="020B0604020202020204" pitchFamily="34" charset="0"/>
              <a:buNone/>
              <a:defRPr/>
            </a:pPr>
            <a:endParaRPr lang="fr-FR" sz="2800" dirty="0"/>
          </a:p>
          <a:p>
            <a:pPr algn="ctr" fontAlgn="auto">
              <a:spcAft>
                <a:spcPts val="0"/>
              </a:spcAft>
              <a:buFont typeface="Arial" panose="020B0604020202020204" pitchFamily="34" charset="0"/>
              <a:buNone/>
              <a:defRPr/>
            </a:pPr>
            <a:r>
              <a:rPr lang="fr-FR" sz="2800" dirty="0"/>
              <a:t>Une structure</a:t>
            </a:r>
          </a:p>
          <a:p>
            <a:pPr algn="ctr" fontAlgn="auto">
              <a:spcAft>
                <a:spcPts val="0"/>
              </a:spcAft>
              <a:buFont typeface="Arial" panose="020B0604020202020204" pitchFamily="34" charset="0"/>
              <a:buNone/>
              <a:defRPr/>
            </a:pPr>
            <a:r>
              <a:rPr lang="fr-FR" sz="2800" b="1" u="sng" dirty="0"/>
              <a:t>RSS</a:t>
            </a:r>
          </a:p>
          <a:p>
            <a:pPr algn="ctr" fontAlgn="auto">
              <a:spcAft>
                <a:spcPts val="0"/>
              </a:spcAft>
              <a:buFont typeface="Arial" panose="020B0604020202020204" pitchFamily="34" charset="0"/>
              <a:buNone/>
              <a:defRPr/>
            </a:pPr>
            <a:endParaRPr lang="fr-FR" sz="2800" dirty="0"/>
          </a:p>
          <a:p>
            <a:pPr algn="ctr" fontAlgn="auto">
              <a:spcAft>
                <a:spcPts val="0"/>
              </a:spcAft>
              <a:buFont typeface="Arial" panose="020B0604020202020204" pitchFamily="34" charset="0"/>
              <a:buNone/>
              <a:defRPr/>
            </a:pPr>
            <a:r>
              <a:rPr lang="fr-FR" sz="2800" dirty="0"/>
              <a:t>Syndication de</a:t>
            </a:r>
          </a:p>
          <a:p>
            <a:pPr algn="ctr" fontAlgn="auto">
              <a:spcAft>
                <a:spcPts val="0"/>
              </a:spcAft>
              <a:buFont typeface="Arial" panose="020B0604020202020204" pitchFamily="34" charset="0"/>
              <a:buNone/>
              <a:defRPr/>
            </a:pPr>
            <a:r>
              <a:rPr lang="fr-FR" sz="2800" dirty="0"/>
              <a:t>contenu</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xfrm>
            <a:off x="6553200" y="6356350"/>
            <a:ext cx="1876452"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33B5BC-E3F1-4ABE-A1A6-D2608D40EC2E}" type="slidenum">
              <a:rPr lang="fr-FR" smtClean="0"/>
              <a:pPr/>
              <a:t>310</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EF963E1A-8A4E-436B-A7C5-E8D5B05EED12}"/>
              </a:ext>
            </a:extLst>
          </p:cNvPr>
          <p:cNvSpPr>
            <a:spLocks noGrp="1"/>
          </p:cNvSpPr>
          <p:nvPr>
            <p:ph type="title"/>
          </p:nvPr>
        </p:nvSpPr>
        <p:spPr>
          <a:xfrm>
            <a:off x="0" y="142852"/>
            <a:ext cx="9144000" cy="785818"/>
          </a:xfrm>
        </p:spPr>
        <p:txBody>
          <a:bodyPr/>
          <a:lstStyle/>
          <a:p>
            <a:pPr fontAlgn="auto">
              <a:spcAft>
                <a:spcPts val="0"/>
              </a:spcAft>
              <a:defRPr/>
            </a:pPr>
            <a:r>
              <a:rPr lang="fr-FR"/>
              <a:t>Conclusion</a:t>
            </a:r>
            <a:endParaRPr lang="en-JM"/>
          </a:p>
        </p:txBody>
      </p:sp>
      <p:sp>
        <p:nvSpPr>
          <p:cNvPr id="3" name="Content Placeholder 2">
            <a:extLst>
              <a:ext uri="{FF2B5EF4-FFF2-40B4-BE49-F238E27FC236}">
                <a16:creationId xmlns:a16="http://schemas.microsoft.com/office/drawing/2014/main" id="{8FD4E806-4022-488D-BCAC-0B364EC9A5C9}"/>
              </a:ext>
            </a:extLst>
          </p:cNvPr>
          <p:cNvSpPr>
            <a:spLocks noGrp="1"/>
          </p:cNvSpPr>
          <p:nvPr>
            <p:ph idx="1"/>
          </p:nvPr>
        </p:nvSpPr>
        <p:spPr/>
        <p:txBody>
          <a:bodyPr>
            <a:normAutofit fontScale="77500" lnSpcReduction="20000"/>
          </a:bodyPr>
          <a:lstStyle/>
          <a:p>
            <a:pPr marL="0" indent="0" fontAlgn="auto">
              <a:spcAft>
                <a:spcPts val="0"/>
              </a:spcAft>
              <a:buFont typeface="Arial" charset="0"/>
              <a:buNone/>
              <a:defRPr/>
            </a:pPr>
            <a:r>
              <a:rPr lang="fr-FR" b="1" dirty="0"/>
              <a:t>Nous vous remercions d’avoir participer à cette formation.</a:t>
            </a:r>
          </a:p>
          <a:p>
            <a:pPr marL="0" indent="0" fontAlgn="auto">
              <a:spcAft>
                <a:spcPts val="0"/>
              </a:spcAft>
              <a:buFont typeface="Arial" charset="0"/>
              <a:buNone/>
              <a:defRPr/>
            </a:pPr>
            <a:endParaRPr lang="fr-FR" b="1" dirty="0"/>
          </a:p>
          <a:p>
            <a:pPr marL="0" indent="0" fontAlgn="auto">
              <a:spcAft>
                <a:spcPts val="0"/>
              </a:spcAft>
              <a:buFont typeface="Arial" charset="0"/>
              <a:buNone/>
              <a:defRPr/>
            </a:pPr>
            <a:r>
              <a:rPr lang="fr-FR" b="1" dirty="0"/>
              <a:t>Pendant cette formation, nous espérons :</a:t>
            </a:r>
          </a:p>
          <a:p>
            <a:pPr marL="0" indent="0" fontAlgn="auto">
              <a:spcAft>
                <a:spcPts val="0"/>
              </a:spcAft>
              <a:buFont typeface="Arial" charset="0"/>
              <a:buNone/>
              <a:defRPr/>
            </a:pPr>
            <a:endParaRPr lang="fr-FR" b="1" dirty="0"/>
          </a:p>
          <a:p>
            <a:pPr lvl="1" fontAlgn="auto">
              <a:spcAft>
                <a:spcPts val="0"/>
              </a:spcAft>
              <a:defRPr/>
            </a:pPr>
            <a:r>
              <a:rPr lang="fr-FR" dirty="0"/>
              <a:t>que vous avez appris de nombreux éléments théoriques et pratiques.</a:t>
            </a:r>
          </a:p>
          <a:p>
            <a:pPr lvl="1" fontAlgn="auto">
              <a:spcAft>
                <a:spcPts val="0"/>
              </a:spcAft>
              <a:defRPr/>
            </a:pPr>
            <a:endParaRPr lang="fr-FR" dirty="0"/>
          </a:p>
          <a:p>
            <a:pPr lvl="1" fontAlgn="auto">
              <a:spcAft>
                <a:spcPts val="0"/>
              </a:spcAft>
              <a:defRPr/>
            </a:pPr>
            <a:r>
              <a:rPr lang="fr-FR" dirty="0"/>
              <a:t>que vous y avez trouvé plus que ce que vous étiez venu chercher.</a:t>
            </a:r>
          </a:p>
          <a:p>
            <a:pPr lvl="1" fontAlgn="auto">
              <a:spcAft>
                <a:spcPts val="0"/>
              </a:spcAft>
              <a:defRPr/>
            </a:pPr>
            <a:endParaRPr lang="fr-FR" dirty="0"/>
          </a:p>
          <a:p>
            <a:pPr lvl="1" fontAlgn="auto">
              <a:spcAft>
                <a:spcPts val="0"/>
              </a:spcAft>
              <a:defRPr/>
            </a:pPr>
            <a:r>
              <a:rPr lang="fr-FR" dirty="0"/>
              <a:t>que vous vous sentez prêt(e) à relever les défis qui vous attendent.</a:t>
            </a:r>
          </a:p>
          <a:p>
            <a:pPr lvl="1" fontAlgn="auto">
              <a:spcAft>
                <a:spcPts val="0"/>
              </a:spcAft>
              <a:defRPr/>
            </a:pPr>
            <a:endParaRPr lang="fr-FR" dirty="0"/>
          </a:p>
          <a:p>
            <a:pPr lvl="1" fontAlgn="auto">
              <a:spcAft>
                <a:spcPts val="0"/>
              </a:spcAft>
              <a:defRPr/>
            </a:pPr>
            <a:r>
              <a:rPr lang="fr-FR" dirty="0"/>
              <a:t>et que vous avez passé un bon moment avec votre professeur.</a:t>
            </a:r>
          </a:p>
          <a:p>
            <a:pPr marL="0" lvl="1" indent="0" fontAlgn="auto">
              <a:spcAft>
                <a:spcPts val="0"/>
              </a:spcAft>
              <a:buFont typeface="Arial" charset="0"/>
              <a:buNone/>
              <a:tabLst>
                <a:tab pos="8439150" algn="r"/>
              </a:tabLst>
              <a:defRPr/>
            </a:pPr>
            <a:endParaRPr lang="fr-FR" b="1" dirty="0">
              <a:ea typeface="MS Mincho" pitchFamily="49" charset="-128"/>
            </a:endParaRPr>
          </a:p>
          <a:p>
            <a:pPr marL="0" fontAlgn="auto">
              <a:spcBef>
                <a:spcPts val="0"/>
              </a:spcBef>
              <a:spcAft>
                <a:spcPts val="0"/>
              </a:spcAft>
              <a:buFont typeface="Arial" panose="020B0604020202020204" pitchFamily="34" charset="0"/>
              <a:buNone/>
              <a:defRPr/>
            </a:pPr>
            <a:endParaRPr lang="en-JM" dirty="0">
              <a:solidFill>
                <a:schemeClr val="tx1">
                  <a:lumMod val="75000"/>
                  <a:lumOff val="25000"/>
                </a:schemeClr>
              </a:solidFill>
            </a:endParaRPr>
          </a:p>
        </p:txBody>
      </p:sp>
      <p:sp>
        <p:nvSpPr>
          <p:cNvPr id="8" name="Footer Placeholder 12">
            <a:extLst>
              <a:ext uri="{FF2B5EF4-FFF2-40B4-BE49-F238E27FC236}">
                <a16:creationId xmlns:a16="http://schemas.microsoft.com/office/drawing/2014/main" id="{BCA86FD5-C343-4DBF-8A99-080CB3C67EBB}"/>
              </a:ext>
            </a:extLst>
          </p:cNvPr>
          <p:cNvSpPr>
            <a:spLocks noGrp="1"/>
          </p:cNvSpPr>
          <p:nvPr>
            <p:ph type="ftr" sz="quarter" idx="11"/>
          </p:nvPr>
        </p:nvSpPr>
        <p:spPr/>
        <p:txBody>
          <a:bodyPr/>
          <a:lstStyle/>
          <a:p>
            <a:pPr>
              <a:defRPr/>
            </a:pPr>
            <a:r>
              <a:rPr lang="fr-FR"/>
              <a:t>JAVASCRIPT HTML DYNAMIQUE</a:t>
            </a:r>
            <a:endParaRPr lang="en-JM"/>
          </a:p>
        </p:txBody>
      </p:sp>
      <p:sp>
        <p:nvSpPr>
          <p:cNvPr id="593927" name="Slide Number Placeholder 8">
            <a:extLst>
              <a:ext uri="{FF2B5EF4-FFF2-40B4-BE49-F238E27FC236}">
                <a16:creationId xmlns:a16="http://schemas.microsoft.com/office/drawing/2014/main" id="{B15838FF-2874-4AC2-B560-D23D6BFA7FB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fld id="{BC338964-FA3C-439D-AE8E-D6C09B633C39}" type="slidenum">
              <a:rPr lang="en-JM" altLang="fr-FR" sz="1200">
                <a:solidFill>
                  <a:schemeClr val="bg1"/>
                </a:solidFill>
              </a:rPr>
              <a:pPr fontAlgn="base">
                <a:spcBef>
                  <a:spcPct val="0"/>
                </a:spcBef>
                <a:spcAft>
                  <a:spcPct val="0"/>
                </a:spcAft>
                <a:buFontTx/>
                <a:buNone/>
              </a:pPr>
              <a:t>311</a:t>
            </a:fld>
            <a:endParaRPr lang="en-JM" altLang="fr-FR" sz="1200">
              <a:solidFill>
                <a:schemeClr val="bg1"/>
              </a:solidFill>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a:extLst>
              <a:ext uri="{FF2B5EF4-FFF2-40B4-BE49-F238E27FC236}">
                <a16:creationId xmlns:a16="http://schemas.microsoft.com/office/drawing/2014/main" id="{D0A8CA4D-5E1A-4D24-99E5-A8265BDCED6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Conclusion finale</a:t>
            </a:r>
          </a:p>
        </p:txBody>
      </p:sp>
      <p:sp>
        <p:nvSpPr>
          <p:cNvPr id="595973" name="Rectangle 3">
            <a:extLst>
              <a:ext uri="{FF2B5EF4-FFF2-40B4-BE49-F238E27FC236}">
                <a16:creationId xmlns:a16="http://schemas.microsoft.com/office/drawing/2014/main" id="{72FC2D65-088F-4BCA-851F-E2435B13EDF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B0400000000000000" pitchFamily="49" charset="-128"/>
              </a:rPr>
              <a:t>Remerciements et encouragements</a:t>
            </a:r>
            <a:endParaRPr lang="fr-FR" altLang="fr-FR"/>
          </a:p>
          <a:p>
            <a:pPr>
              <a:buFont typeface="Wingdings" panose="05000000000000000000" pitchFamily="2" charset="2"/>
              <a:buNone/>
            </a:pPr>
            <a:endParaRPr lang="fr-FR" altLang="fr-FR" sz="1800">
              <a:cs typeface="Times New Roman" panose="02020603050405020304" pitchFamily="18" charset="0"/>
            </a:endParaRPr>
          </a:p>
          <a:p>
            <a:pPr>
              <a:buFont typeface="Wingdings" panose="05000000000000000000" pitchFamily="2" charset="2"/>
              <a:buNone/>
            </a:pPr>
            <a:r>
              <a:rPr lang="fr-FR" altLang="fr-FR" sz="1800">
                <a:cs typeface="Times New Roman" panose="02020603050405020304" pitchFamily="18" charset="0"/>
              </a:rPr>
              <a:t>Pendant cette formation, nous espérons :</a:t>
            </a:r>
            <a:br>
              <a:rPr lang="fr-FR" altLang="fr-FR" sz="1800">
                <a:cs typeface="Times New Roman" panose="02020603050405020304" pitchFamily="18" charset="0"/>
              </a:rPr>
            </a:br>
            <a:r>
              <a:rPr lang="fr-FR" altLang="fr-FR" sz="1800">
                <a:cs typeface="Times New Roman" panose="02020603050405020304" pitchFamily="18" charset="0"/>
              </a:rPr>
              <a:t>- que vous avez appris de nombreuses choses théoriques et pratiques</a:t>
            </a:r>
            <a:br>
              <a:rPr lang="fr-FR" altLang="fr-FR" sz="1800">
                <a:cs typeface="Times New Roman" panose="02020603050405020304" pitchFamily="18" charset="0"/>
              </a:rPr>
            </a:br>
            <a:r>
              <a:rPr lang="fr-FR" altLang="fr-FR" sz="1800">
                <a:cs typeface="Times New Roman" panose="02020603050405020304" pitchFamily="18" charset="0"/>
              </a:rPr>
              <a:t>- que vous y avez trouvé plus que ce que vous étiez venu chercher</a:t>
            </a:r>
            <a:br>
              <a:rPr lang="fr-FR" altLang="fr-FR" sz="1800">
                <a:cs typeface="Times New Roman" panose="02020603050405020304" pitchFamily="18" charset="0"/>
              </a:rPr>
            </a:br>
            <a:r>
              <a:rPr lang="fr-FR" altLang="fr-FR" sz="1800">
                <a:cs typeface="Times New Roman" panose="02020603050405020304" pitchFamily="18" charset="0"/>
              </a:rPr>
              <a:t>- et que vous avez passé un bon moment avec votre professeur</a:t>
            </a:r>
          </a:p>
          <a:p>
            <a:pPr>
              <a:buFont typeface="Wingdings" panose="05000000000000000000" pitchFamily="2" charset="2"/>
              <a:buNone/>
            </a:pPr>
            <a:endParaRPr lang="fr-FR" altLang="fr-FR" sz="1800">
              <a:cs typeface="Times New Roman" panose="02020603050405020304" pitchFamily="18" charset="0"/>
            </a:endParaRPr>
          </a:p>
          <a:p>
            <a:pPr>
              <a:buFont typeface="Wingdings" panose="05000000000000000000" pitchFamily="2" charset="2"/>
              <a:buNone/>
            </a:pPr>
            <a:r>
              <a:rPr lang="fr-FR" altLang="fr-FR" sz="1800">
                <a:cs typeface="Times New Roman" panose="02020603050405020304" pitchFamily="18" charset="0"/>
              </a:rPr>
              <a:t>Merci d’avoir fait confiance à ORSYS, à bientôt pour d’autres formations !</a:t>
            </a:r>
          </a:p>
        </p:txBody>
      </p:sp>
      <p:sp>
        <p:nvSpPr>
          <p:cNvPr id="4" name="Rectangle 13">
            <a:extLst>
              <a:ext uri="{FF2B5EF4-FFF2-40B4-BE49-F238E27FC236}">
                <a16:creationId xmlns:a16="http://schemas.microsoft.com/office/drawing/2014/main" id="{B05F285A-766F-401D-94D8-C05F04976F36}"/>
              </a:ext>
            </a:extLst>
          </p:cNvPr>
          <p:cNvSpPr>
            <a:spLocks noGrp="1" noChangeArrowheads="1"/>
          </p:cNvSpPr>
          <p:nvPr>
            <p:ph type="sldNum" sz="quarter" idx="12"/>
          </p:nvPr>
        </p:nvSpPr>
        <p:spPr/>
        <p:txBody>
          <a:bodyPr/>
          <a:lstStyle/>
          <a:p>
            <a:pPr>
              <a:defRPr/>
            </a:pPr>
            <a:fld id="{B8587CFA-FF5F-455A-87E3-FD9DAEC1C20E}" type="slidenum">
              <a:rPr lang="fr-FR"/>
              <a:pPr>
                <a:defRPr/>
              </a:pPr>
              <a:t>312</a:t>
            </a:fld>
            <a:endParaRPr lang="fr-F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E9DBE72-835F-47FB-8BB0-CB3A8A8F9851}"/>
              </a:ext>
            </a:extLst>
          </p:cNvPr>
          <p:cNvSpPr>
            <a:spLocks noGrp="1"/>
          </p:cNvSpPr>
          <p:nvPr>
            <p:ph type="title"/>
          </p:nvPr>
        </p:nvSpPr>
        <p:spPr/>
        <p:txBody>
          <a:bodyPr/>
          <a:lstStyle/>
          <a:p>
            <a:pPr fontAlgn="auto">
              <a:spcAft>
                <a:spcPts val="0"/>
              </a:spcAft>
              <a:defRPr/>
            </a:pPr>
            <a:r>
              <a:rPr lang="fr-FR" dirty="0"/>
              <a:t>AJAX &amp; XML</a:t>
            </a:r>
          </a:p>
        </p:txBody>
      </p:sp>
      <p:sp>
        <p:nvSpPr>
          <p:cNvPr id="9" name="Espace réservé du texte 8">
            <a:extLst>
              <a:ext uri="{FF2B5EF4-FFF2-40B4-BE49-F238E27FC236}">
                <a16:creationId xmlns:a16="http://schemas.microsoft.com/office/drawing/2014/main" id="{0D02AB27-2A8D-4D67-B336-567BD65A9D1D}"/>
              </a:ext>
            </a:extLst>
          </p:cNvPr>
          <p:cNvSpPr>
            <a:spLocks noGrp="1"/>
          </p:cNvSpPr>
          <p:nvPr>
            <p:ph type="body" idx="1"/>
          </p:nvPr>
        </p:nvSpPr>
        <p:spPr>
          <a:xfrm rot="20527304">
            <a:off x="238125" y="747713"/>
            <a:ext cx="7772400" cy="1158875"/>
          </a:xfrm>
        </p:spPr>
        <p:txBody>
          <a:bodyPr/>
          <a:lstStyle/>
          <a:p>
            <a:pPr fontAlgn="auto">
              <a:spcAft>
                <a:spcPts val="0"/>
              </a:spcAft>
              <a:defRPr/>
            </a:pPr>
            <a:endParaRPr lang="fr-FR"/>
          </a:p>
        </p:txBody>
      </p:sp>
      <p:sp>
        <p:nvSpPr>
          <p:cNvPr id="4" name="Espace réservé du numéro de diapositive 3">
            <a:extLst>
              <a:ext uri="{FF2B5EF4-FFF2-40B4-BE49-F238E27FC236}">
                <a16:creationId xmlns:a16="http://schemas.microsoft.com/office/drawing/2014/main" id="{F5A0919F-1C91-442C-8E53-EB5E6C8C903A}"/>
              </a:ext>
            </a:extLst>
          </p:cNvPr>
          <p:cNvSpPr>
            <a:spLocks noGrp="1"/>
          </p:cNvSpPr>
          <p:nvPr>
            <p:ph type="sldNum" sz="quarter" idx="12"/>
          </p:nvPr>
        </p:nvSpPr>
        <p:spPr/>
        <p:txBody>
          <a:bodyPr/>
          <a:lstStyle/>
          <a:p>
            <a:pPr>
              <a:defRPr/>
            </a:pPr>
            <a:fld id="{75FD53F0-E4C2-4FD8-A557-1924A6B59956}" type="slidenum">
              <a:rPr lang="fr-FR"/>
              <a:pPr>
                <a:defRPr/>
              </a:pPr>
              <a:t>314</a:t>
            </a:fld>
            <a:endParaRPr lang="fr-F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AutoShape 2">
            <a:extLst>
              <a:ext uri="{FF2B5EF4-FFF2-40B4-BE49-F238E27FC236}">
                <a16:creationId xmlns:a16="http://schemas.microsoft.com/office/drawing/2014/main" id="{96531C0B-EFDB-4F50-957C-0C0984839D7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23107" name="Rectangle 3">
            <a:extLst>
              <a:ext uri="{FF2B5EF4-FFF2-40B4-BE49-F238E27FC236}">
                <a16:creationId xmlns:a16="http://schemas.microsoft.com/office/drawing/2014/main" id="{492B37A6-DF2B-4AD4-BE68-C5CF27BEB5FA}"/>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Définition</a:t>
            </a:r>
          </a:p>
          <a:p>
            <a:pPr lvl="1" fontAlgn="auto">
              <a:spcAft>
                <a:spcPts val="0"/>
              </a:spcAft>
              <a:defRPr/>
            </a:pPr>
            <a:endParaRPr lang="fr-FR" dirty="0"/>
          </a:p>
          <a:p>
            <a:pPr lvl="1" fontAlgn="auto">
              <a:spcAft>
                <a:spcPts val="0"/>
              </a:spcAft>
              <a:defRPr/>
            </a:pPr>
            <a:r>
              <a:rPr lang="fr-FR" dirty="0"/>
              <a:t> Ajax	: </a:t>
            </a:r>
            <a:r>
              <a:rPr lang="en-US" dirty="0"/>
              <a:t>Asynchronous</a:t>
            </a:r>
            <a:r>
              <a:rPr lang="fr-FR" dirty="0"/>
              <a:t> Javascript And Xml, donc un langage :</a:t>
            </a:r>
            <a:br>
              <a:rPr lang="fr-FR" dirty="0"/>
            </a:br>
            <a:r>
              <a:rPr lang="fr-FR" dirty="0">
                <a:sym typeface="Wingdings" charset="2"/>
              </a:rPr>
              <a:t> basé sur Javascript (et le DOM)</a:t>
            </a:r>
            <a:br>
              <a:rPr lang="fr-FR" dirty="0">
                <a:sym typeface="Wingdings" charset="2"/>
              </a:rPr>
            </a:br>
            <a:r>
              <a:rPr lang="fr-FR" dirty="0">
                <a:sym typeface="Wingdings" charset="2"/>
              </a:rPr>
              <a:t> asynchrone (cf. modal vs non-modal </a:t>
            </a:r>
            <a:r>
              <a:rPr lang="fr-FR" dirty="0" err="1">
                <a:sym typeface="Wingdings" charset="2"/>
              </a:rPr>
              <a:t>window</a:t>
            </a:r>
            <a:r>
              <a:rPr lang="fr-FR" dirty="0">
                <a:sym typeface="Wingdings" charset="2"/>
              </a:rPr>
              <a:t> comportement) </a:t>
            </a:r>
            <a:br>
              <a:rPr lang="fr-FR" dirty="0">
                <a:sym typeface="Wingdings" charset="2"/>
              </a:rPr>
            </a:br>
            <a:r>
              <a:rPr lang="fr-FR" dirty="0">
                <a:sym typeface="Wingdings" charset="2"/>
              </a:rPr>
              <a:t> utilisant XML (ou plutôt </a:t>
            </a:r>
            <a:r>
              <a:rPr lang="fr-FR" dirty="0" err="1">
                <a:sym typeface="Wingdings" charset="2"/>
              </a:rPr>
              <a:t>XMLHttpRequest</a:t>
            </a:r>
            <a:r>
              <a:rPr lang="fr-FR" dirty="0">
                <a:sym typeface="Wingdings" charset="2"/>
              </a:rPr>
              <a:t>) pour échanger des données</a:t>
            </a:r>
          </a:p>
          <a:p>
            <a:pPr lvl="1" fontAlgn="auto">
              <a:spcAft>
                <a:spcPts val="0"/>
              </a:spcAft>
              <a:defRPr/>
            </a:pPr>
            <a:endParaRPr lang="fr-FR" dirty="0">
              <a:sym typeface="Wingdings" charset="2"/>
            </a:endParaRPr>
          </a:p>
          <a:p>
            <a:pPr lvl="1" fontAlgn="auto">
              <a:spcAft>
                <a:spcPts val="0"/>
              </a:spcAft>
              <a:defRPr/>
            </a:pPr>
            <a:r>
              <a:rPr lang="fr-FR" dirty="0">
                <a:sym typeface="Wingdings" charset="2"/>
              </a:rPr>
              <a:t> Ajax n’est pas une technologie, mais un terme définissant l’emploi de plusieurs technologies (X)HTML+CSS, XML+XSLT, JS+DOM, </a:t>
            </a:r>
            <a:r>
              <a:rPr lang="fr-FR" dirty="0" err="1">
                <a:sym typeface="Wingdings" charset="2"/>
              </a:rPr>
              <a:t>XMLHttpRequest</a:t>
            </a:r>
            <a:r>
              <a:rPr lang="fr-FR" dirty="0">
                <a:sym typeface="Wingdings" charset="2"/>
              </a:rPr>
              <a:t>/JSON…</a:t>
            </a:r>
          </a:p>
        </p:txBody>
      </p:sp>
      <p:sp>
        <p:nvSpPr>
          <p:cNvPr id="5" name="Rectangle 13">
            <a:extLst>
              <a:ext uri="{FF2B5EF4-FFF2-40B4-BE49-F238E27FC236}">
                <a16:creationId xmlns:a16="http://schemas.microsoft.com/office/drawing/2014/main" id="{DC9A1285-A941-4056-9F89-FB646BF9B002}"/>
              </a:ext>
            </a:extLst>
          </p:cNvPr>
          <p:cNvSpPr>
            <a:spLocks noGrp="1" noChangeArrowheads="1"/>
          </p:cNvSpPr>
          <p:nvPr>
            <p:ph type="sldNum" sz="quarter" idx="12"/>
          </p:nvPr>
        </p:nvSpPr>
        <p:spPr/>
        <p:txBody>
          <a:bodyPr/>
          <a:lstStyle/>
          <a:p>
            <a:pPr>
              <a:defRPr/>
            </a:pPr>
            <a:fld id="{5D5DBC95-DA37-4E89-B2F2-D2D623D6D69E}" type="slidenum">
              <a:rPr lang="fr-FR"/>
              <a:pPr>
                <a:defRPr/>
              </a:pPr>
              <a:t>315</a:t>
            </a:fld>
            <a:endParaRPr lang="fr-FR"/>
          </a:p>
        </p:txBody>
      </p:sp>
      <p:sp>
        <p:nvSpPr>
          <p:cNvPr id="601095" name="Text Box 5">
            <a:extLst>
              <a:ext uri="{FF2B5EF4-FFF2-40B4-BE49-F238E27FC236}">
                <a16:creationId xmlns:a16="http://schemas.microsoft.com/office/drawing/2014/main" id="{44304CD9-A032-4A9E-A096-0738D5CC95B7}"/>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75" name="AutoShape 1047">
            <a:extLst>
              <a:ext uri="{FF2B5EF4-FFF2-40B4-BE49-F238E27FC236}">
                <a16:creationId xmlns:a16="http://schemas.microsoft.com/office/drawing/2014/main" id="{5AAF2115-2748-4474-9FD0-FE62941D739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5" name="Rectangle 13">
            <a:extLst>
              <a:ext uri="{FF2B5EF4-FFF2-40B4-BE49-F238E27FC236}">
                <a16:creationId xmlns:a16="http://schemas.microsoft.com/office/drawing/2014/main" id="{7BD14D40-5D37-4C84-AAF0-251153434264}"/>
              </a:ext>
            </a:extLst>
          </p:cNvPr>
          <p:cNvSpPr>
            <a:spLocks noGrp="1" noChangeArrowheads="1"/>
          </p:cNvSpPr>
          <p:nvPr>
            <p:ph type="sldNum" sz="quarter" idx="12"/>
          </p:nvPr>
        </p:nvSpPr>
        <p:spPr/>
        <p:txBody>
          <a:bodyPr/>
          <a:lstStyle/>
          <a:p>
            <a:pPr>
              <a:defRPr/>
            </a:pPr>
            <a:fld id="{767F2FB2-EB50-40A9-9AD9-AB464BC89D9A}" type="slidenum">
              <a:rPr lang="fr-FR"/>
              <a:pPr>
                <a:defRPr/>
              </a:pPr>
              <a:t>316</a:t>
            </a:fld>
            <a:endParaRPr lang="fr-FR"/>
          </a:p>
        </p:txBody>
      </p:sp>
      <p:sp>
        <p:nvSpPr>
          <p:cNvPr id="603142" name="Rectangle 3">
            <a:extLst>
              <a:ext uri="{FF2B5EF4-FFF2-40B4-BE49-F238E27FC236}">
                <a16:creationId xmlns:a16="http://schemas.microsoft.com/office/drawing/2014/main" id="{5D853D12-059F-4B02-A864-197C3F9D2536}"/>
              </a:ext>
            </a:extLst>
          </p:cNvPr>
          <p:cNvSpPr>
            <a:spLocks noChangeArrowheads="1"/>
          </p:cNvSpPr>
          <p:nvPr/>
        </p:nvSpPr>
        <p:spPr bwMode="auto">
          <a:xfrm>
            <a:off x="838200" y="2362200"/>
            <a:ext cx="79819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01600" indent="-101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20000"/>
              </a:spcBef>
              <a:buClr>
                <a:schemeClr val="tx1"/>
              </a:buClr>
              <a:buSzPct val="75000"/>
              <a:buFont typeface="Wingdings" panose="05000000000000000000" pitchFamily="2" charset="2"/>
              <a:buChar char="l"/>
            </a:pPr>
            <a:r>
              <a:rPr lang="fr-FR" altLang="fr-FR" sz="2800"/>
              <a:t>Application Web Ajax</a:t>
            </a:r>
          </a:p>
        </p:txBody>
      </p:sp>
      <p:sp>
        <p:nvSpPr>
          <p:cNvPr id="603143" name="AutoShape 1027">
            <a:extLst>
              <a:ext uri="{FF2B5EF4-FFF2-40B4-BE49-F238E27FC236}">
                <a16:creationId xmlns:a16="http://schemas.microsoft.com/office/drawing/2014/main" id="{DDBED7F9-CBF8-4DEB-A637-39A0C44D449C}"/>
              </a:ext>
            </a:extLst>
          </p:cNvPr>
          <p:cNvSpPr>
            <a:spLocks noChangeArrowheads="1"/>
          </p:cNvSpPr>
          <p:nvPr/>
        </p:nvSpPr>
        <p:spPr bwMode="auto">
          <a:xfrm>
            <a:off x="866775" y="3124200"/>
            <a:ext cx="3235325" cy="3124200"/>
          </a:xfrm>
          <a:prstGeom prst="roundRect">
            <a:avLst>
              <a:gd name="adj" fmla="val 16667"/>
            </a:avLst>
          </a:prstGeom>
          <a:solidFill>
            <a:schemeClr val="accent2"/>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sp>
        <p:nvSpPr>
          <p:cNvPr id="603144" name="Text Box 1028">
            <a:extLst>
              <a:ext uri="{FF2B5EF4-FFF2-40B4-BE49-F238E27FC236}">
                <a16:creationId xmlns:a16="http://schemas.microsoft.com/office/drawing/2014/main" id="{3812DF1F-1011-47DE-A91C-1F594B2B3F8A}"/>
              </a:ext>
            </a:extLst>
          </p:cNvPr>
          <p:cNvSpPr txBox="1">
            <a:spLocks noChangeArrowheads="1"/>
          </p:cNvSpPr>
          <p:nvPr/>
        </p:nvSpPr>
        <p:spPr bwMode="auto">
          <a:xfrm>
            <a:off x="984250" y="4495800"/>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solidFill>
                  <a:schemeClr val="bg1"/>
                </a:solidFill>
              </a:rPr>
              <a:t>Appel JS</a:t>
            </a:r>
          </a:p>
        </p:txBody>
      </p:sp>
      <p:sp>
        <p:nvSpPr>
          <p:cNvPr id="603145" name="AutoShape 1029">
            <a:extLst>
              <a:ext uri="{FF2B5EF4-FFF2-40B4-BE49-F238E27FC236}">
                <a16:creationId xmlns:a16="http://schemas.microsoft.com/office/drawing/2014/main" id="{49731286-E9AE-46A9-BF26-DDA0AC73FB11}"/>
              </a:ext>
            </a:extLst>
          </p:cNvPr>
          <p:cNvSpPr>
            <a:spLocks noChangeArrowheads="1"/>
          </p:cNvSpPr>
          <p:nvPr/>
        </p:nvSpPr>
        <p:spPr bwMode="auto">
          <a:xfrm>
            <a:off x="5789613" y="3124200"/>
            <a:ext cx="3235325" cy="3124200"/>
          </a:xfrm>
          <a:prstGeom prst="roundRect">
            <a:avLst>
              <a:gd name="adj" fmla="val 16667"/>
            </a:avLst>
          </a:prstGeom>
          <a:solidFill>
            <a:schemeClr val="accent2"/>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fr-FR" altLang="fr-FR"/>
          </a:p>
        </p:txBody>
      </p:sp>
      <p:sp>
        <p:nvSpPr>
          <p:cNvPr id="603146" name="Rectangle 1030">
            <a:extLst>
              <a:ext uri="{FF2B5EF4-FFF2-40B4-BE49-F238E27FC236}">
                <a16:creationId xmlns:a16="http://schemas.microsoft.com/office/drawing/2014/main" id="{0EF708DD-C48D-4293-B2FC-A41CEA01AA72}"/>
              </a:ext>
            </a:extLst>
          </p:cNvPr>
          <p:cNvSpPr>
            <a:spLocks noChangeArrowheads="1"/>
          </p:cNvSpPr>
          <p:nvPr/>
        </p:nvSpPr>
        <p:spPr bwMode="auto">
          <a:xfrm>
            <a:off x="1098550" y="3338513"/>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Interface utilisateur</a:t>
            </a:r>
          </a:p>
        </p:txBody>
      </p:sp>
      <p:sp>
        <p:nvSpPr>
          <p:cNvPr id="603147" name="Rectangle 1031">
            <a:extLst>
              <a:ext uri="{FF2B5EF4-FFF2-40B4-BE49-F238E27FC236}">
                <a16:creationId xmlns:a16="http://schemas.microsoft.com/office/drawing/2014/main" id="{7C8FA7AD-BE7F-4DDB-B246-7C1593A68076}"/>
              </a:ext>
            </a:extLst>
          </p:cNvPr>
          <p:cNvSpPr>
            <a:spLocks noChangeArrowheads="1"/>
          </p:cNvSpPr>
          <p:nvPr/>
        </p:nvSpPr>
        <p:spPr bwMode="auto">
          <a:xfrm>
            <a:off x="1125538" y="4948238"/>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Ajax (fonctions JS)</a:t>
            </a:r>
          </a:p>
        </p:txBody>
      </p:sp>
      <p:sp>
        <p:nvSpPr>
          <p:cNvPr id="603148" name="Rectangle 1032">
            <a:extLst>
              <a:ext uri="{FF2B5EF4-FFF2-40B4-BE49-F238E27FC236}">
                <a16:creationId xmlns:a16="http://schemas.microsoft.com/office/drawing/2014/main" id="{08912E8D-9ACC-494F-AE1E-F91B9C2D52D6}"/>
              </a:ext>
            </a:extLst>
          </p:cNvPr>
          <p:cNvSpPr>
            <a:spLocks noChangeArrowheads="1"/>
          </p:cNvSpPr>
          <p:nvPr/>
        </p:nvSpPr>
        <p:spPr bwMode="auto">
          <a:xfrm>
            <a:off x="6048375" y="4953000"/>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fr-FR" altLang="fr-FR"/>
              <a:t>     Application Web =</a:t>
            </a:r>
            <a:br>
              <a:rPr lang="fr-FR" altLang="fr-FR"/>
            </a:br>
            <a:r>
              <a:rPr lang="fr-FR" altLang="fr-FR"/>
              <a:t>         Serveur HTTP </a:t>
            </a:r>
            <a:br>
              <a:rPr lang="fr-FR" altLang="fr-FR"/>
            </a:br>
            <a:r>
              <a:rPr lang="fr-FR" altLang="fr-FR"/>
              <a:t>      + Service spécifique</a:t>
            </a:r>
          </a:p>
        </p:txBody>
      </p:sp>
      <p:sp>
        <p:nvSpPr>
          <p:cNvPr id="603149" name="Rectangle 1033">
            <a:extLst>
              <a:ext uri="{FF2B5EF4-FFF2-40B4-BE49-F238E27FC236}">
                <a16:creationId xmlns:a16="http://schemas.microsoft.com/office/drawing/2014/main" id="{5EE9CA41-0036-41D7-9F34-EDB53AC6DE08}"/>
              </a:ext>
            </a:extLst>
          </p:cNvPr>
          <p:cNvSpPr>
            <a:spLocks noChangeArrowheads="1"/>
          </p:cNvSpPr>
          <p:nvPr/>
        </p:nvSpPr>
        <p:spPr bwMode="auto">
          <a:xfrm>
            <a:off x="6048375" y="3324225"/>
            <a:ext cx="2743200" cy="100965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SGBD, Système…</a:t>
            </a:r>
          </a:p>
        </p:txBody>
      </p:sp>
      <p:sp>
        <p:nvSpPr>
          <p:cNvPr id="603150" name="Rectangle 1034">
            <a:extLst>
              <a:ext uri="{FF2B5EF4-FFF2-40B4-BE49-F238E27FC236}">
                <a16:creationId xmlns:a16="http://schemas.microsoft.com/office/drawing/2014/main" id="{205165A4-B5B2-4C10-933B-CE9CA832D6E4}"/>
              </a:ext>
            </a:extLst>
          </p:cNvPr>
          <p:cNvSpPr>
            <a:spLocks noChangeArrowheads="1"/>
          </p:cNvSpPr>
          <p:nvPr/>
        </p:nvSpPr>
        <p:spPr bwMode="auto">
          <a:xfrm>
            <a:off x="1970088" y="4114800"/>
            <a:ext cx="984250" cy="1009650"/>
          </a:xfrm>
          <a:prstGeom prst="rect">
            <a:avLst/>
          </a:prstGeom>
          <a:solidFill>
            <a:srgbClr val="FFFF99"/>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t>DOM</a:t>
            </a:r>
          </a:p>
        </p:txBody>
      </p:sp>
      <p:sp>
        <p:nvSpPr>
          <p:cNvPr id="603151" name="Line 1035">
            <a:extLst>
              <a:ext uri="{FF2B5EF4-FFF2-40B4-BE49-F238E27FC236}">
                <a16:creationId xmlns:a16="http://schemas.microsoft.com/office/drawing/2014/main" id="{5AB2A510-9B67-4240-825A-56964A7DEBB2}"/>
              </a:ext>
            </a:extLst>
          </p:cNvPr>
          <p:cNvSpPr>
            <a:spLocks noChangeShapeType="1"/>
          </p:cNvSpPr>
          <p:nvPr/>
        </p:nvSpPr>
        <p:spPr bwMode="auto">
          <a:xfrm>
            <a:off x="1406525"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2" name="Line 1036">
            <a:extLst>
              <a:ext uri="{FF2B5EF4-FFF2-40B4-BE49-F238E27FC236}">
                <a16:creationId xmlns:a16="http://schemas.microsoft.com/office/drawing/2014/main" id="{B74103F5-ED21-4369-BB39-55390D63CE9B}"/>
              </a:ext>
            </a:extLst>
          </p:cNvPr>
          <p:cNvSpPr>
            <a:spLocks noChangeShapeType="1"/>
          </p:cNvSpPr>
          <p:nvPr/>
        </p:nvSpPr>
        <p:spPr bwMode="auto">
          <a:xfrm flipV="1">
            <a:off x="3446463"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3" name="Line 1037">
            <a:extLst>
              <a:ext uri="{FF2B5EF4-FFF2-40B4-BE49-F238E27FC236}">
                <a16:creationId xmlns:a16="http://schemas.microsoft.com/office/drawing/2014/main" id="{7625F824-AF9A-4804-8460-5FDFEB5150B2}"/>
              </a:ext>
            </a:extLst>
          </p:cNvPr>
          <p:cNvSpPr>
            <a:spLocks noChangeShapeType="1"/>
          </p:cNvSpPr>
          <p:nvPr/>
        </p:nvSpPr>
        <p:spPr bwMode="auto">
          <a:xfrm>
            <a:off x="3868738" y="5257800"/>
            <a:ext cx="217963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4" name="Line 1038">
            <a:extLst>
              <a:ext uri="{FF2B5EF4-FFF2-40B4-BE49-F238E27FC236}">
                <a16:creationId xmlns:a16="http://schemas.microsoft.com/office/drawing/2014/main" id="{9919ECE4-4F29-4B89-8181-2FFC1E116112}"/>
              </a:ext>
            </a:extLst>
          </p:cNvPr>
          <p:cNvSpPr>
            <a:spLocks noChangeShapeType="1"/>
          </p:cNvSpPr>
          <p:nvPr/>
        </p:nvSpPr>
        <p:spPr bwMode="auto">
          <a:xfrm flipH="1">
            <a:off x="3868738" y="5715000"/>
            <a:ext cx="217963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5" name="Line 1039">
            <a:extLst>
              <a:ext uri="{FF2B5EF4-FFF2-40B4-BE49-F238E27FC236}">
                <a16:creationId xmlns:a16="http://schemas.microsoft.com/office/drawing/2014/main" id="{288A3784-CDC4-4338-8779-8CC11163AF21}"/>
              </a:ext>
            </a:extLst>
          </p:cNvPr>
          <p:cNvSpPr>
            <a:spLocks noChangeShapeType="1"/>
          </p:cNvSpPr>
          <p:nvPr/>
        </p:nvSpPr>
        <p:spPr bwMode="auto">
          <a:xfrm flipV="1">
            <a:off x="6753225"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6" name="Line 1040">
            <a:extLst>
              <a:ext uri="{FF2B5EF4-FFF2-40B4-BE49-F238E27FC236}">
                <a16:creationId xmlns:a16="http://schemas.microsoft.com/office/drawing/2014/main" id="{30A4F0B2-7B51-4E05-B184-F094B5EC3BAE}"/>
              </a:ext>
            </a:extLst>
          </p:cNvPr>
          <p:cNvSpPr>
            <a:spLocks noChangeShapeType="1"/>
          </p:cNvSpPr>
          <p:nvPr/>
        </p:nvSpPr>
        <p:spPr bwMode="auto">
          <a:xfrm>
            <a:off x="8229600" y="4343400"/>
            <a:ext cx="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fr-FR"/>
          </a:p>
        </p:txBody>
      </p:sp>
      <p:sp>
        <p:nvSpPr>
          <p:cNvPr id="603157" name="Text Box 1041">
            <a:extLst>
              <a:ext uri="{FF2B5EF4-FFF2-40B4-BE49-F238E27FC236}">
                <a16:creationId xmlns:a16="http://schemas.microsoft.com/office/drawing/2014/main" id="{584DA9D6-2146-4E32-A34A-DF8140B56C94}"/>
              </a:ext>
            </a:extLst>
          </p:cNvPr>
          <p:cNvSpPr txBox="1">
            <a:spLocks noChangeArrowheads="1"/>
          </p:cNvSpPr>
          <p:nvPr/>
        </p:nvSpPr>
        <p:spPr bwMode="auto">
          <a:xfrm>
            <a:off x="1828800" y="5929313"/>
            <a:ext cx="11953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a:t>Navigateur</a:t>
            </a:r>
          </a:p>
        </p:txBody>
      </p:sp>
      <p:sp>
        <p:nvSpPr>
          <p:cNvPr id="603158" name="Text Box 1042">
            <a:extLst>
              <a:ext uri="{FF2B5EF4-FFF2-40B4-BE49-F238E27FC236}">
                <a16:creationId xmlns:a16="http://schemas.microsoft.com/office/drawing/2014/main" id="{61E7E16A-97B6-4CAC-93DD-3426AFB4ECE2}"/>
              </a:ext>
            </a:extLst>
          </p:cNvPr>
          <p:cNvSpPr txBox="1">
            <a:spLocks noChangeArrowheads="1"/>
          </p:cNvSpPr>
          <p:nvPr/>
        </p:nvSpPr>
        <p:spPr bwMode="auto">
          <a:xfrm>
            <a:off x="6892925" y="5943600"/>
            <a:ext cx="1195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a:t>Serveur</a:t>
            </a:r>
          </a:p>
        </p:txBody>
      </p:sp>
      <p:sp>
        <p:nvSpPr>
          <p:cNvPr id="603159" name="Text Box 1043">
            <a:extLst>
              <a:ext uri="{FF2B5EF4-FFF2-40B4-BE49-F238E27FC236}">
                <a16:creationId xmlns:a16="http://schemas.microsoft.com/office/drawing/2014/main" id="{F68191AA-50BD-41FF-BD90-924467CAE2B9}"/>
              </a:ext>
            </a:extLst>
          </p:cNvPr>
          <p:cNvSpPr txBox="1">
            <a:spLocks noChangeArrowheads="1"/>
          </p:cNvSpPr>
          <p:nvPr/>
        </p:nvSpPr>
        <p:spPr bwMode="auto">
          <a:xfrm>
            <a:off x="6823075" y="4343400"/>
            <a:ext cx="14065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solidFill>
                  <a:schemeClr val="bg1"/>
                </a:solidFill>
              </a:rPr>
              <a:t>échange / récupération des données  </a:t>
            </a:r>
          </a:p>
        </p:txBody>
      </p:sp>
      <p:sp>
        <p:nvSpPr>
          <p:cNvPr id="603160" name="Text Box 1044">
            <a:extLst>
              <a:ext uri="{FF2B5EF4-FFF2-40B4-BE49-F238E27FC236}">
                <a16:creationId xmlns:a16="http://schemas.microsoft.com/office/drawing/2014/main" id="{5F0A81BC-582D-4E3D-8FF0-3348C3012F0D}"/>
              </a:ext>
            </a:extLst>
          </p:cNvPr>
          <p:cNvSpPr txBox="1">
            <a:spLocks noChangeArrowheads="1"/>
          </p:cNvSpPr>
          <p:nvPr/>
        </p:nvSpPr>
        <p:spPr bwMode="auto">
          <a:xfrm>
            <a:off x="4149725" y="4983163"/>
            <a:ext cx="16176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t>Requête HTTP</a:t>
            </a:r>
          </a:p>
        </p:txBody>
      </p:sp>
      <p:sp>
        <p:nvSpPr>
          <p:cNvPr id="603161" name="Text Box 1045">
            <a:extLst>
              <a:ext uri="{FF2B5EF4-FFF2-40B4-BE49-F238E27FC236}">
                <a16:creationId xmlns:a16="http://schemas.microsoft.com/office/drawing/2014/main" id="{B46A6F02-4B93-4E33-B4AC-4A73C7F0673C}"/>
              </a:ext>
            </a:extLst>
          </p:cNvPr>
          <p:cNvSpPr txBox="1">
            <a:spLocks noChangeArrowheads="1"/>
          </p:cNvSpPr>
          <p:nvPr/>
        </p:nvSpPr>
        <p:spPr bwMode="auto">
          <a:xfrm>
            <a:off x="4079875" y="5438775"/>
            <a:ext cx="16176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t>XML/HTML</a:t>
            </a:r>
          </a:p>
          <a:p>
            <a:pPr algn="ctr" eaLnBrk="1" hangingPunct="1">
              <a:spcBef>
                <a:spcPct val="50000"/>
              </a:spcBef>
            </a:pPr>
            <a:r>
              <a:rPr lang="fr-FR" altLang="fr-FR" sz="1200"/>
              <a:t>+ CSS/XSLT/JSON/JS</a:t>
            </a:r>
          </a:p>
        </p:txBody>
      </p:sp>
      <p:sp>
        <p:nvSpPr>
          <p:cNvPr id="603162" name="Text Box 1046">
            <a:extLst>
              <a:ext uri="{FF2B5EF4-FFF2-40B4-BE49-F238E27FC236}">
                <a16:creationId xmlns:a16="http://schemas.microsoft.com/office/drawing/2014/main" id="{A1CB30EA-F9F4-45EC-AA5F-C2CE85138D9A}"/>
              </a:ext>
            </a:extLst>
          </p:cNvPr>
          <p:cNvSpPr txBox="1">
            <a:spLocks noChangeArrowheads="1"/>
          </p:cNvSpPr>
          <p:nvPr/>
        </p:nvSpPr>
        <p:spPr bwMode="auto">
          <a:xfrm>
            <a:off x="2954338" y="4403725"/>
            <a:ext cx="11953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fr-FR" altLang="fr-FR" sz="1200">
                <a:solidFill>
                  <a:schemeClr val="bg1"/>
                </a:solidFill>
              </a:rPr>
              <a:t>(X)HTML + CSS</a:t>
            </a:r>
          </a:p>
          <a:p>
            <a:pPr algn="ctr" eaLnBrk="1" hangingPunct="1">
              <a:spcBef>
                <a:spcPct val="50000"/>
              </a:spcBef>
            </a:pPr>
            <a:r>
              <a:rPr lang="fr-FR" altLang="fr-FR" sz="1200">
                <a:solidFill>
                  <a:schemeClr val="bg1"/>
                </a:solidFill>
              </a:rPr>
              <a:t>XML + XSLT</a:t>
            </a:r>
          </a:p>
        </p:txBody>
      </p:sp>
      <p:sp>
        <p:nvSpPr>
          <p:cNvPr id="603163" name="Text Box 1049">
            <a:extLst>
              <a:ext uri="{FF2B5EF4-FFF2-40B4-BE49-F238E27FC236}">
                <a16:creationId xmlns:a16="http://schemas.microsoft.com/office/drawing/2014/main" id="{FD0FFCF0-6757-4E24-887F-C9A4AAB85CE5}"/>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AutoShape 2">
            <a:extLst>
              <a:ext uri="{FF2B5EF4-FFF2-40B4-BE49-F238E27FC236}">
                <a16:creationId xmlns:a16="http://schemas.microsoft.com/office/drawing/2014/main" id="{730B3A44-AC7C-404D-B8D2-400E218A826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86595" name="Rectangle 3">
            <a:extLst>
              <a:ext uri="{FF2B5EF4-FFF2-40B4-BE49-F238E27FC236}">
                <a16:creationId xmlns:a16="http://schemas.microsoft.com/office/drawing/2014/main" id="{5D5E7064-1153-40AC-9A92-7482B973D322}"/>
              </a:ext>
            </a:extLst>
          </p:cNvPr>
          <p:cNvSpPr>
            <a:spLocks noGrp="1" noChangeArrowheads="1"/>
          </p:cNvSpPr>
          <p:nvPr>
            <p:ph idx="1"/>
          </p:nvPr>
        </p:nvSpPr>
        <p:spPr/>
        <p:txBody>
          <a:bodyPr>
            <a:normAutofit fontScale="70000" lnSpcReduction="20000"/>
          </a:bodyPr>
          <a:lstStyle/>
          <a:p>
            <a:pPr fontAlgn="auto">
              <a:spcAft>
                <a:spcPts val="0"/>
              </a:spcAft>
              <a:defRPr/>
            </a:pPr>
            <a:r>
              <a:rPr lang="fr-FR"/>
              <a:t>Petits rappels Javascript (Ecmascript)</a:t>
            </a:r>
          </a:p>
          <a:p>
            <a:pPr lvl="1" fontAlgn="auto">
              <a:spcAft>
                <a:spcPts val="0"/>
              </a:spcAft>
              <a:defRPr/>
            </a:pPr>
            <a:r>
              <a:rPr lang="fr-FR">
                <a:cs typeface="Courier New" pitchFamily="49" charset="0"/>
              </a:rPr>
              <a:t> La casse de chameau (CamelCase… minuscule… majuscule)</a:t>
            </a:r>
          </a:p>
          <a:p>
            <a:pPr lvl="2" fontAlgn="auto">
              <a:spcAft>
                <a:spcPts val="0"/>
              </a:spcAft>
              <a:defRPr/>
            </a:pPr>
            <a:r>
              <a:rPr lang="fr-FR">
                <a:cs typeface="Courier New" pitchFamily="49" charset="0"/>
              </a:rPr>
              <a:t> String &amp; RegExp, clientHeight &amp; readyState, onreadystatechange, Node.ELEMENT_NODE</a:t>
            </a:r>
          </a:p>
          <a:p>
            <a:pPr lvl="1" fontAlgn="auto">
              <a:spcAft>
                <a:spcPts val="0"/>
              </a:spcAft>
              <a:defRPr/>
            </a:pPr>
            <a:r>
              <a:rPr lang="fr-FR">
                <a:cs typeface="Courier New" pitchFamily="49" charset="0"/>
              </a:rPr>
              <a:t> Intégration d'un script à la page</a:t>
            </a:r>
          </a:p>
          <a:p>
            <a:pPr lvl="2" fontAlgn="auto">
              <a:spcAft>
                <a:spcPts val="0"/>
              </a:spcAft>
              <a:defRPr/>
            </a:pPr>
            <a:r>
              <a:rPr lang="fr-FR">
                <a:cs typeface="Courier New" pitchFamily="49" charset="0"/>
              </a:rPr>
              <a:t> &lt;SCRIPT type="text/javascript" src="mon_fichier.js"&gt;&lt;/SCRIPT&gt;</a:t>
            </a:r>
          </a:p>
          <a:p>
            <a:pPr lvl="1" fontAlgn="auto">
              <a:spcAft>
                <a:spcPts val="0"/>
              </a:spcAft>
              <a:defRPr/>
            </a:pPr>
            <a:r>
              <a:rPr lang="fr-FR">
                <a:cs typeface="Courier New" pitchFamily="49" charset="0"/>
              </a:rPr>
              <a:t> Création d'une fonction</a:t>
            </a:r>
          </a:p>
          <a:p>
            <a:pPr lvl="2" fontAlgn="auto">
              <a:spcAft>
                <a:spcPts val="0"/>
              </a:spcAft>
              <a:defRPr/>
            </a:pPr>
            <a:r>
              <a:rPr lang="fr-FR">
                <a:cs typeface="Courier New" pitchFamily="49" charset="0"/>
              </a:rPr>
              <a:t> fonctions nommées  : function maFonction( prmVar) { alert( prmVar); }</a:t>
            </a:r>
          </a:p>
          <a:p>
            <a:pPr lvl="2" fontAlgn="auto">
              <a:spcAft>
                <a:spcPts val="0"/>
              </a:spcAft>
              <a:defRPr/>
            </a:pPr>
            <a:r>
              <a:rPr lang="fr-FR">
                <a:cs typeface="Courier New" pitchFamily="49" charset="0"/>
              </a:rPr>
              <a:t> fonctions anonymes : onreadystatechange = function() { … }</a:t>
            </a:r>
          </a:p>
          <a:p>
            <a:pPr lvl="1" fontAlgn="auto">
              <a:spcAft>
                <a:spcPts val="0"/>
              </a:spcAft>
              <a:defRPr/>
            </a:pPr>
            <a:r>
              <a:rPr lang="fr-FR">
                <a:cs typeface="Courier New" pitchFamily="49" charset="0"/>
              </a:rPr>
              <a:t> Le javascript discret (unobtrusive JS) vs onclick, onblur…</a:t>
            </a:r>
          </a:p>
          <a:p>
            <a:pPr lvl="2" fontAlgn="auto">
              <a:spcAft>
                <a:spcPts val="0"/>
              </a:spcAft>
              <a:defRPr/>
            </a:pPr>
            <a:r>
              <a:rPr lang="fr-FR">
                <a:cs typeface="Courier New" pitchFamily="49" charset="0"/>
              </a:rPr>
              <a:t> ajout d'écouteurs sur événements : attachEvent (MSIE) et AddEventListener (Autres)</a:t>
            </a:r>
          </a:p>
          <a:p>
            <a:pPr lvl="2" fontAlgn="auto">
              <a:spcAft>
                <a:spcPts val="0"/>
              </a:spcAft>
              <a:defRPr/>
            </a:pPr>
            <a:r>
              <a:rPr lang="fr-FR">
                <a:cs typeface="Courier New" pitchFamily="49" charset="0"/>
              </a:rPr>
              <a:t> problème de construction du DOM ( fonction init() et événement window.load et document.ready)</a:t>
            </a:r>
          </a:p>
          <a:p>
            <a:pPr lvl="2" fontAlgn="auto">
              <a:spcAft>
                <a:spcPts val="0"/>
              </a:spcAft>
              <a:defRPr/>
            </a:pPr>
            <a:r>
              <a:rPr lang="fr-FR">
                <a:cs typeface="Courier New" pitchFamily="49" charset="0"/>
              </a:rPr>
              <a:t> propagation des événements : capture, target (ciblage), bubble (bouillonnement)</a:t>
            </a:r>
          </a:p>
          <a:p>
            <a:pPr lvl="1" fontAlgn="auto">
              <a:spcAft>
                <a:spcPts val="0"/>
              </a:spcAft>
              <a:defRPr/>
            </a:pPr>
            <a:r>
              <a:rPr lang="fr-FR">
                <a:cs typeface="Courier New" pitchFamily="49" charset="0"/>
              </a:rPr>
              <a:t> manipulation du DOMhtml via JS = DHTML</a:t>
            </a:r>
          </a:p>
          <a:p>
            <a:pPr lvl="2" fontAlgn="auto">
              <a:spcAft>
                <a:spcPts val="0"/>
              </a:spcAft>
              <a:defRPr/>
            </a:pPr>
            <a:r>
              <a:rPr lang="fr-FR">
                <a:cs typeface="Courier New" pitchFamily="49" charset="0"/>
              </a:rPr>
              <a:t> document.getElementById('div_to_hide').style.display = 'none';</a:t>
            </a:r>
          </a:p>
          <a:p>
            <a:pPr lvl="2" fontAlgn="auto">
              <a:spcAft>
                <a:spcPts val="0"/>
              </a:spcAft>
              <a:defRPr/>
            </a:pPr>
            <a:r>
              <a:rPr lang="fr-FR">
                <a:cs typeface="Courier New" pitchFamily="49" charset="0"/>
              </a:rPr>
              <a:t> send( prmUrl, document.getElementById('input_nom').value);</a:t>
            </a:r>
          </a:p>
        </p:txBody>
      </p:sp>
      <p:sp>
        <p:nvSpPr>
          <p:cNvPr id="6" name="Rectangle 13">
            <a:extLst>
              <a:ext uri="{FF2B5EF4-FFF2-40B4-BE49-F238E27FC236}">
                <a16:creationId xmlns:a16="http://schemas.microsoft.com/office/drawing/2014/main" id="{13AA48E0-5762-49C1-96A3-DC6D0EF265F2}"/>
              </a:ext>
            </a:extLst>
          </p:cNvPr>
          <p:cNvSpPr>
            <a:spLocks noGrp="1" noChangeArrowheads="1"/>
          </p:cNvSpPr>
          <p:nvPr>
            <p:ph type="sldNum" sz="quarter" idx="12"/>
          </p:nvPr>
        </p:nvSpPr>
        <p:spPr/>
        <p:txBody>
          <a:bodyPr/>
          <a:lstStyle/>
          <a:p>
            <a:pPr>
              <a:defRPr/>
            </a:pPr>
            <a:fld id="{2D1DF83D-395F-4B4A-8C83-629C6E19339C}" type="slidenum">
              <a:rPr lang="fr-FR"/>
              <a:pPr>
                <a:defRPr/>
              </a:pPr>
              <a:t>317</a:t>
            </a:fld>
            <a:endParaRPr lang="fr-FR"/>
          </a:p>
        </p:txBody>
      </p:sp>
      <p:sp>
        <p:nvSpPr>
          <p:cNvPr id="605191" name="Text Box 4">
            <a:extLst>
              <a:ext uri="{FF2B5EF4-FFF2-40B4-BE49-F238E27FC236}">
                <a16:creationId xmlns:a16="http://schemas.microsoft.com/office/drawing/2014/main" id="{4DABEECC-76D2-46F0-AF3F-642F7B7B1432}"/>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pic>
        <p:nvPicPr>
          <p:cNvPr id="605192" name="Picture 6" descr="C:\Work\01it\Cli\Orsys\Cours\_Img\puce_demo_obl.jpg">
            <a:extLst>
              <a:ext uri="{FF2B5EF4-FFF2-40B4-BE49-F238E27FC236}">
                <a16:creationId xmlns:a16="http://schemas.microsoft.com/office/drawing/2014/main" id="{AC8FAD54-7569-4E60-999B-A32432BC5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AutoShape 1026">
            <a:extLst>
              <a:ext uri="{FF2B5EF4-FFF2-40B4-BE49-F238E27FC236}">
                <a16:creationId xmlns:a16="http://schemas.microsoft.com/office/drawing/2014/main" id="{9FBCB29A-5E25-483F-A205-87DC8FF7456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46659" name="Rectangle 1027">
            <a:extLst>
              <a:ext uri="{FF2B5EF4-FFF2-40B4-BE49-F238E27FC236}">
                <a16:creationId xmlns:a16="http://schemas.microsoft.com/office/drawing/2014/main" id="{3E0AD60B-6C74-45A0-8D84-808F7529C1F0}"/>
              </a:ext>
            </a:extLst>
          </p:cNvPr>
          <p:cNvSpPr>
            <a:spLocks noGrp="1" noChangeArrowheads="1"/>
          </p:cNvSpPr>
          <p:nvPr>
            <p:ph idx="1"/>
          </p:nvPr>
        </p:nvSpPr>
        <p:spPr/>
        <p:txBody>
          <a:bodyPr>
            <a:normAutofit fontScale="77500" lnSpcReduction="20000"/>
          </a:bodyPr>
          <a:lstStyle/>
          <a:p>
            <a:pPr fontAlgn="auto">
              <a:spcAft>
                <a:spcPts val="0"/>
              </a:spcAft>
              <a:defRPr/>
            </a:pPr>
            <a:r>
              <a:rPr lang="fr-FR"/>
              <a:t>Data Islands (îlots de données)</a:t>
            </a:r>
          </a:p>
          <a:p>
            <a:pPr lvl="1" fontAlgn="auto">
              <a:spcAft>
                <a:spcPts val="0"/>
              </a:spcAft>
              <a:defRPr/>
            </a:pPr>
            <a:r>
              <a:rPr lang="fr-FR">
                <a:cs typeface="Courier New" pitchFamily="49" charset="0"/>
              </a:rPr>
              <a:t> Parfois considéré comme un ensemble de données difficilement accessible (ex: appareils mobiles), il s'agit ici d'une entité de données autonome</a:t>
            </a:r>
          </a:p>
          <a:p>
            <a:pPr fontAlgn="auto">
              <a:spcAft>
                <a:spcPts val="0"/>
              </a:spcAft>
              <a:defRPr/>
            </a:pPr>
            <a:r>
              <a:rPr lang="fr-FR"/>
              <a:t>Usage de la balise &lt;xml&gt;</a:t>
            </a:r>
          </a:p>
          <a:p>
            <a:pPr lvl="1" fontAlgn="auto">
              <a:spcAft>
                <a:spcPts val="0"/>
              </a:spcAft>
              <a:defRPr/>
            </a:pPr>
            <a:r>
              <a:rPr lang="fr-FR">
                <a:cs typeface="Courier New" pitchFamily="49" charset="0"/>
              </a:rPr>
              <a:t> On peut accéder à ces îlots dans une page Web à l'aide de la balise &lt;xml&gt;, ex :</a:t>
            </a:r>
          </a:p>
          <a:p>
            <a:pPr lvl="2" fontAlgn="auto">
              <a:spcAft>
                <a:spcPts val="0"/>
              </a:spcAft>
              <a:defRPr/>
            </a:pPr>
            <a:r>
              <a:rPr lang="fr-FR">
                <a:cs typeface="Courier New" pitchFamily="49" charset="0"/>
              </a:rPr>
              <a:t> &lt;xml src="my_file.xml" id="my_xml_id" async="true|false"&gt;&lt;/xml&gt;</a:t>
            </a:r>
          </a:p>
          <a:p>
            <a:pPr lvl="2" fontAlgn="auto">
              <a:spcAft>
                <a:spcPts val="0"/>
              </a:spcAft>
              <a:defRPr/>
            </a:pPr>
            <a:r>
              <a:rPr lang="fr-FR">
                <a:cs typeface="Courier New" pitchFamily="49" charset="0"/>
              </a:rPr>
              <a:t> on indique les champs à remplir dynamiquement avec &lt;span&gt; par exemple :</a:t>
            </a:r>
            <a:br>
              <a:rPr lang="fr-FR">
                <a:cs typeface="Courier New" pitchFamily="49" charset="0"/>
              </a:rPr>
            </a:br>
            <a:r>
              <a:rPr lang="fr-FR">
                <a:cs typeface="Courier New" pitchFamily="49" charset="0"/>
              </a:rPr>
              <a:t>&lt;span dataSrc="#my_xml_id" dataFld="fname"&gt;&lt;/span&gt;</a:t>
            </a:r>
          </a:p>
          <a:p>
            <a:pPr lvl="2" fontAlgn="auto">
              <a:spcAft>
                <a:spcPts val="0"/>
              </a:spcAft>
              <a:defRPr/>
            </a:pPr>
            <a:r>
              <a:rPr lang="fr-FR">
                <a:cs typeface="Courier New" pitchFamily="49" charset="0"/>
              </a:rPr>
              <a:t> en javascript, pour naviguer dans l'arbre de données, on utilise les propriétés absoluteposition / recordcount… et méthodes moveFirst(), moveLast(), moveNext(), moveprevious()… de my_xml_id.recordset (propriété représentant le jeu d'enregistrements)</a:t>
            </a:r>
          </a:p>
          <a:p>
            <a:pPr lvl="1" fontAlgn="auto">
              <a:spcAft>
                <a:spcPts val="0"/>
              </a:spcAft>
              <a:defRPr/>
            </a:pPr>
            <a:r>
              <a:rPr lang="fr-FR">
                <a:cs typeface="Courier New" pitchFamily="49" charset="0"/>
              </a:rPr>
              <a:t> </a:t>
            </a:r>
            <a:r>
              <a:rPr lang="fr-FR" u="sng">
                <a:cs typeface="Courier New" pitchFamily="49" charset="0"/>
              </a:rPr>
              <a:t>Attention :</a:t>
            </a:r>
            <a:r>
              <a:rPr lang="fr-FR">
                <a:cs typeface="Courier New" pitchFamily="49" charset="0"/>
              </a:rPr>
              <a:t> initialement implémenté dans MSIE5, des différences peuvent exister entre les différents navigateurs et leurs différentes versions</a:t>
            </a:r>
          </a:p>
        </p:txBody>
      </p:sp>
      <p:sp>
        <p:nvSpPr>
          <p:cNvPr id="6" name="Rectangle 13">
            <a:extLst>
              <a:ext uri="{FF2B5EF4-FFF2-40B4-BE49-F238E27FC236}">
                <a16:creationId xmlns:a16="http://schemas.microsoft.com/office/drawing/2014/main" id="{E29B9EC4-7479-4A45-B74A-45E5217C5E66}"/>
              </a:ext>
            </a:extLst>
          </p:cNvPr>
          <p:cNvSpPr>
            <a:spLocks noGrp="1" noChangeArrowheads="1"/>
          </p:cNvSpPr>
          <p:nvPr>
            <p:ph type="sldNum" sz="quarter" idx="12"/>
          </p:nvPr>
        </p:nvSpPr>
        <p:spPr/>
        <p:txBody>
          <a:bodyPr/>
          <a:lstStyle/>
          <a:p>
            <a:pPr>
              <a:defRPr/>
            </a:pPr>
            <a:fld id="{37F27094-0974-48E4-9AA5-EFA402B3826D}" type="slidenum">
              <a:rPr lang="fr-FR"/>
              <a:pPr>
                <a:defRPr/>
              </a:pPr>
              <a:t>318</a:t>
            </a:fld>
            <a:endParaRPr lang="fr-FR"/>
          </a:p>
        </p:txBody>
      </p:sp>
      <p:sp>
        <p:nvSpPr>
          <p:cNvPr id="607239" name="Text Box 1028">
            <a:extLst>
              <a:ext uri="{FF2B5EF4-FFF2-40B4-BE49-F238E27FC236}">
                <a16:creationId xmlns:a16="http://schemas.microsoft.com/office/drawing/2014/main" id="{D67FDBD9-1C06-4479-8CCD-A3FFFE00D71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pic>
        <p:nvPicPr>
          <p:cNvPr id="607240" name="Picture 1029" descr="C:\Work\01it\Cli\Orsys\Cours\_Img\puce_demo_obl.jpg">
            <a:extLst>
              <a:ext uri="{FF2B5EF4-FFF2-40B4-BE49-F238E27FC236}">
                <a16:creationId xmlns:a16="http://schemas.microsoft.com/office/drawing/2014/main" id="{5D6FE0CF-3396-4B0E-942E-43B8662F4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202" name="AutoShape 2">
            <a:extLst>
              <a:ext uri="{FF2B5EF4-FFF2-40B4-BE49-F238E27FC236}">
                <a16:creationId xmlns:a16="http://schemas.microsoft.com/office/drawing/2014/main" id="{01D1521A-C754-45C5-8863-717AAC3869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27203" name="Rectangle 3">
            <a:extLst>
              <a:ext uri="{FF2B5EF4-FFF2-40B4-BE49-F238E27FC236}">
                <a16:creationId xmlns:a16="http://schemas.microsoft.com/office/drawing/2014/main" id="{73CA8296-F726-4002-971A-C69ED9EF8EC4}"/>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Chargement XML dynamique côté client en JS</a:t>
            </a:r>
          </a:p>
          <a:p>
            <a:pPr lvl="1" fontAlgn="auto">
              <a:spcAft>
                <a:spcPts val="0"/>
              </a:spcAft>
              <a:defRPr/>
            </a:pPr>
            <a:r>
              <a:rPr lang="fr-FR">
                <a:ea typeface="MS Mincho" pitchFamily="49" charset="-128"/>
              </a:rPr>
              <a:t> Enfin, on peut lier directement 2 fichiers (XML + XSL) dynamiquement via le DOM (normalement document.implementation) mais MSIE utilise son ActiveX</a:t>
            </a:r>
          </a:p>
          <a:p>
            <a:pPr lvl="1" fontAlgn="auto">
              <a:spcAft>
                <a:spcPts val="0"/>
              </a:spcAft>
              <a:defRPr/>
            </a:pPr>
            <a:r>
              <a:rPr lang="fr-FR">
                <a:ea typeface="MS Mincho" pitchFamily="49" charset="-128"/>
              </a:rPr>
              <a:t> Pour créer une interface DOM comprenant XML on utilise donc soit :</a:t>
            </a:r>
          </a:p>
          <a:p>
            <a:pPr lvl="2" fontAlgn="auto">
              <a:spcAft>
                <a:spcPts val="0"/>
              </a:spcAft>
              <a:defRPr/>
            </a:pPr>
            <a:r>
              <a:rPr lang="fr-FR">
                <a:ea typeface="MS Mincho" pitchFamily="49" charset="-128"/>
              </a:rPr>
              <a:t> xml = new ActiveXObject( ‘Microsoft.XMLDOM’); // sous MSIE, </a:t>
            </a:r>
          </a:p>
          <a:p>
            <a:pPr lvl="1" fontAlgn="auto">
              <a:spcAft>
                <a:spcPts val="0"/>
              </a:spcAft>
              <a:defRPr/>
            </a:pPr>
            <a:r>
              <a:rPr lang="fr-FR">
                <a:ea typeface="MS Mincho" pitchFamily="49" charset="-128"/>
              </a:rPr>
              <a:t> soit :</a:t>
            </a:r>
          </a:p>
          <a:p>
            <a:pPr lvl="2" fontAlgn="auto">
              <a:spcAft>
                <a:spcPts val="0"/>
              </a:spcAft>
              <a:defRPr/>
            </a:pPr>
            <a:r>
              <a:rPr lang="fr-FR">
                <a:ea typeface="MS Mincho" pitchFamily="49" charset="-128"/>
              </a:rPr>
              <a:t> xml = document.implementation.createDocument('','',null); //natif</a:t>
            </a:r>
          </a:p>
          <a:p>
            <a:pPr lvl="1" fontAlgn="auto">
              <a:spcAft>
                <a:spcPts val="0"/>
              </a:spcAft>
              <a:defRPr/>
            </a:pPr>
            <a:r>
              <a:rPr lang="fr-FR">
                <a:ea typeface="MS Mincho" pitchFamily="49" charset="-128"/>
              </a:rPr>
              <a:t> et on charge le fichier XML (puis XSL) avec :</a:t>
            </a:r>
          </a:p>
          <a:p>
            <a:pPr lvl="2" fontAlgn="auto">
              <a:spcAft>
                <a:spcPts val="0"/>
              </a:spcAft>
              <a:defRPr/>
            </a:pPr>
            <a:r>
              <a:rPr lang="fr-FR">
                <a:ea typeface="MS Mincho" pitchFamily="49" charset="-128"/>
              </a:rPr>
              <a:t> xml.load( "file_name")</a:t>
            </a:r>
          </a:p>
          <a:p>
            <a:pPr lvl="1" fontAlgn="auto">
              <a:spcAft>
                <a:spcPts val="0"/>
              </a:spcAft>
              <a:defRPr/>
            </a:pPr>
            <a:r>
              <a:rPr lang="fr-FR">
                <a:ea typeface="MS Mincho" pitchFamily="49" charset="-128"/>
              </a:rPr>
              <a:t> on affecte ensuite le DOM avec :</a:t>
            </a:r>
          </a:p>
          <a:p>
            <a:pPr lvl="2" fontAlgn="auto">
              <a:spcAft>
                <a:spcPts val="0"/>
              </a:spcAft>
              <a:defRPr/>
            </a:pPr>
            <a:r>
              <a:rPr lang="fr-FR">
                <a:ea typeface="MS Mincho" pitchFamily="49" charset="-128"/>
              </a:rPr>
              <a:t> document.body.innerHTML</a:t>
            </a:r>
          </a:p>
          <a:p>
            <a:pPr lvl="1" fontAlgn="auto">
              <a:spcAft>
                <a:spcPts val="0"/>
              </a:spcAft>
              <a:defRPr/>
            </a:pPr>
            <a:r>
              <a:rPr lang="fr-FR">
                <a:ea typeface="MS Mincho" pitchFamily="49" charset="-128"/>
              </a:rPr>
              <a:t> ou les fonctions natives du DOM :</a:t>
            </a:r>
          </a:p>
          <a:p>
            <a:pPr lvl="2" fontAlgn="auto">
              <a:spcAft>
                <a:spcPts val="0"/>
              </a:spcAft>
              <a:defRPr/>
            </a:pPr>
            <a:r>
              <a:rPr lang="fr-FR">
                <a:ea typeface="MS Mincho" pitchFamily="49" charset="-128"/>
              </a:rPr>
              <a:t> my_div.appendChild</a:t>
            </a:r>
          </a:p>
          <a:p>
            <a:pPr lvl="1" fontAlgn="auto">
              <a:spcAft>
                <a:spcPts val="0"/>
              </a:spcAft>
              <a:defRPr/>
            </a:pPr>
            <a:r>
              <a:rPr lang="fr-FR">
                <a:ea typeface="MS Mincho" pitchFamily="49" charset="-128"/>
              </a:rPr>
              <a:t> On peut aussi utiliser la vrai technique Ajax, soit utiliser XMLHTTPRequest</a:t>
            </a:r>
          </a:p>
        </p:txBody>
      </p:sp>
      <p:sp>
        <p:nvSpPr>
          <p:cNvPr id="6" name="Rectangle 13">
            <a:extLst>
              <a:ext uri="{FF2B5EF4-FFF2-40B4-BE49-F238E27FC236}">
                <a16:creationId xmlns:a16="http://schemas.microsoft.com/office/drawing/2014/main" id="{F68BF040-F07C-4CC2-8531-6A69AC3F60E9}"/>
              </a:ext>
            </a:extLst>
          </p:cNvPr>
          <p:cNvSpPr>
            <a:spLocks noGrp="1" noChangeArrowheads="1"/>
          </p:cNvSpPr>
          <p:nvPr>
            <p:ph type="sldNum" sz="quarter" idx="12"/>
          </p:nvPr>
        </p:nvSpPr>
        <p:spPr/>
        <p:txBody>
          <a:bodyPr/>
          <a:lstStyle/>
          <a:p>
            <a:pPr>
              <a:defRPr/>
            </a:pPr>
            <a:fld id="{65501E78-2302-478F-A80A-5EFEC30DBB05}" type="slidenum">
              <a:rPr lang="fr-FR"/>
              <a:pPr>
                <a:defRPr/>
              </a:pPr>
              <a:t>319</a:t>
            </a:fld>
            <a:endParaRPr lang="fr-FR"/>
          </a:p>
        </p:txBody>
      </p:sp>
      <p:pic>
        <p:nvPicPr>
          <p:cNvPr id="609287" name="Picture 5" descr="C:\Work\01it\Cli\Orsys\Cours\_Img\puce_demo_obl.jpg">
            <a:extLst>
              <a:ext uri="{FF2B5EF4-FFF2-40B4-BE49-F238E27FC236}">
                <a16:creationId xmlns:a16="http://schemas.microsoft.com/office/drawing/2014/main" id="{5A07EB1B-AC03-4CB1-94C9-0D59CE2AF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8" name="Text Box 6">
            <a:extLst>
              <a:ext uri="{FF2B5EF4-FFF2-40B4-BE49-F238E27FC236}">
                <a16:creationId xmlns:a16="http://schemas.microsoft.com/office/drawing/2014/main" id="{B210F250-F5E1-40F2-9EFB-E5D0FC7BAA18}"/>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AutoShape 1026">
            <a:extLst>
              <a:ext uri="{FF2B5EF4-FFF2-40B4-BE49-F238E27FC236}">
                <a16:creationId xmlns:a16="http://schemas.microsoft.com/office/drawing/2014/main" id="{42A78755-7BC4-4F18-A230-D1488154E1F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La galaxie XML</a:t>
            </a:r>
          </a:p>
        </p:txBody>
      </p:sp>
      <p:sp>
        <p:nvSpPr>
          <p:cNvPr id="1330179" name="Rectangle 1027">
            <a:extLst>
              <a:ext uri="{FF2B5EF4-FFF2-40B4-BE49-F238E27FC236}">
                <a16:creationId xmlns:a16="http://schemas.microsoft.com/office/drawing/2014/main" id="{BCA5CFA4-5112-4CBF-A8B4-140637EEC8EC}"/>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La galaxie XML</a:t>
            </a:r>
          </a:p>
          <a:p>
            <a:pPr lvl="1" fontAlgn="auto">
              <a:spcAft>
                <a:spcPts val="0"/>
              </a:spcAft>
              <a:defRPr/>
            </a:pPr>
            <a:r>
              <a:rPr lang="fr-FR" dirty="0"/>
              <a:t> XML (contenu et exports / imports BDD)</a:t>
            </a:r>
          </a:p>
          <a:p>
            <a:pPr lvl="1" fontAlgn="auto">
              <a:spcAft>
                <a:spcPts val="0"/>
              </a:spcAft>
              <a:defRPr/>
            </a:pPr>
            <a:r>
              <a:rPr lang="fr-FR" dirty="0"/>
              <a:t> XHTML (contenu Web)</a:t>
            </a:r>
          </a:p>
          <a:p>
            <a:pPr lvl="1" fontAlgn="auto">
              <a:spcAft>
                <a:spcPts val="0"/>
              </a:spcAft>
              <a:defRPr/>
            </a:pPr>
            <a:r>
              <a:rPr lang="fr-FR" dirty="0"/>
              <a:t> DTD, XSD (grammaires)</a:t>
            </a:r>
          </a:p>
          <a:p>
            <a:pPr lvl="1" fontAlgn="auto">
              <a:spcAft>
                <a:spcPts val="0"/>
              </a:spcAft>
              <a:defRPr/>
            </a:pPr>
            <a:r>
              <a:rPr lang="fr-FR" dirty="0"/>
              <a:t> XSL-T (Transformation) et XSL-FO (Formatage)</a:t>
            </a:r>
          </a:p>
          <a:p>
            <a:pPr lvl="1" fontAlgn="auto">
              <a:spcAft>
                <a:spcPts val="0"/>
              </a:spcAft>
              <a:defRPr/>
            </a:pPr>
            <a:r>
              <a:rPr lang="fr-FR" dirty="0"/>
              <a:t> RSS, Atom (syndication de contenu) </a:t>
            </a:r>
          </a:p>
          <a:p>
            <a:pPr lvl="1" fontAlgn="auto">
              <a:spcAft>
                <a:spcPts val="0"/>
              </a:spcAft>
              <a:defRPr/>
            </a:pPr>
            <a:r>
              <a:rPr lang="fr-FR" dirty="0"/>
              <a:t> SVG (graphiques), XLink</a:t>
            </a:r>
          </a:p>
          <a:p>
            <a:pPr lvl="1" fontAlgn="auto">
              <a:spcAft>
                <a:spcPts val="0"/>
              </a:spcAft>
              <a:defRPr/>
            </a:pPr>
            <a:r>
              <a:rPr lang="fr-FR" dirty="0"/>
              <a:t> SOAP (Web services… WS-*)</a:t>
            </a:r>
          </a:p>
          <a:p>
            <a:pPr lvl="1" fontAlgn="auto">
              <a:spcAft>
                <a:spcPts val="0"/>
              </a:spcAft>
              <a:defRPr/>
            </a:pPr>
            <a:r>
              <a:rPr lang="fr-FR" dirty="0"/>
              <a:t> XForms (formulaires)</a:t>
            </a:r>
          </a:p>
          <a:p>
            <a:pPr lvl="1" fontAlgn="auto">
              <a:spcAft>
                <a:spcPts val="0"/>
              </a:spcAft>
              <a:defRPr/>
            </a:pPr>
            <a:r>
              <a:rPr lang="fr-FR" dirty="0"/>
              <a:t> XQuery (requêtes), XPath (extraction)</a:t>
            </a:r>
          </a:p>
          <a:p>
            <a:pPr lvl="1" fontAlgn="auto">
              <a:spcAft>
                <a:spcPts val="0"/>
              </a:spcAft>
              <a:defRPr/>
            </a:pPr>
            <a:r>
              <a:rPr lang="fr-FR" dirty="0"/>
              <a:t> XUL (Mozilla), XAML (Microsoft Silverlight), MXML (Adobe Flash)</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AutoShape 2">
            <a:extLst>
              <a:ext uri="{FF2B5EF4-FFF2-40B4-BE49-F238E27FC236}">
                <a16:creationId xmlns:a16="http://schemas.microsoft.com/office/drawing/2014/main" id="{23C0D84D-8C9F-4303-BE35-BF44282902D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29251" name="Rectangle 3">
            <a:extLst>
              <a:ext uri="{FF2B5EF4-FFF2-40B4-BE49-F238E27FC236}">
                <a16:creationId xmlns:a16="http://schemas.microsoft.com/office/drawing/2014/main" id="{629AFEB9-527B-4237-B1D0-D96F4A19B5B6}"/>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Requêtes HTTP (HTTP Request)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HTTP utilise des requêtes pour les échanges entre client et serveur, ex :</a:t>
            </a:r>
            <a:br>
              <a:rPr lang="fr-FR">
                <a:ea typeface="MS Mincho" pitchFamily="49" charset="-128"/>
              </a:rPr>
            </a:br>
            <a:r>
              <a:rPr lang="fr-FR">
                <a:ea typeface="MS Mincho" pitchFamily="49" charset="-128"/>
              </a:rPr>
              <a:t> [HEADER +] « GET /index.htm HTTP/1.1 » + « Host: 01-it.com » + &lt;CR&gt;&lt;LF&gt;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Le protocole HTPP définit 8 méthodes pour agir sur une ressource. GET, POST: </a:t>
            </a:r>
            <a:br>
              <a:rPr lang="fr-FR">
                <a:ea typeface="MS Mincho" pitchFamily="49" charset="-128"/>
              </a:rPr>
            </a:br>
            <a:r>
              <a:rPr lang="fr-FR">
                <a:ea typeface="MS Mincho" pitchFamily="49" charset="-128"/>
              </a:rPr>
              <a:t>HEAD: identique à un GET partiel (sans le body)</a:t>
            </a:r>
            <a:br>
              <a:rPr lang="fr-FR">
                <a:ea typeface="MS Mincho" pitchFamily="49" charset="-128"/>
              </a:rPr>
            </a:br>
            <a:r>
              <a:rPr lang="fr-FR">
                <a:ea typeface="MS Mincho" pitchFamily="49" charset="-128"/>
              </a:rPr>
              <a:t>PUT: pour télécharger (upload) une ressource</a:t>
            </a:r>
            <a:br>
              <a:rPr lang="fr-FR">
                <a:ea typeface="MS Mincho" pitchFamily="49" charset="-128"/>
              </a:rPr>
            </a:br>
            <a:r>
              <a:rPr lang="fr-FR">
                <a:ea typeface="MS Mincho" pitchFamily="49" charset="-128"/>
              </a:rPr>
              <a:t>DELETE: pour supprimer une ressource</a:t>
            </a:r>
            <a:br>
              <a:rPr lang="fr-FR">
                <a:ea typeface="MS Mincho" pitchFamily="49" charset="-128"/>
              </a:rPr>
            </a:br>
            <a:r>
              <a:rPr lang="fr-FR">
                <a:ea typeface="MS Mincho" pitchFamily="49" charset="-128"/>
              </a:rPr>
              <a:t>TRACE: fournit un écho de la dernière requête (modifiée par le serveur)</a:t>
            </a:r>
            <a:br>
              <a:rPr lang="fr-FR">
                <a:ea typeface="MS Mincho" pitchFamily="49" charset="-128"/>
              </a:rPr>
            </a:br>
            <a:r>
              <a:rPr lang="fr-FR">
                <a:ea typeface="MS Mincho" pitchFamily="49" charset="-128"/>
              </a:rPr>
              <a:t>OPTIONS: pour savoir les options supportées (cf. EHTTP)</a:t>
            </a:r>
            <a:br>
              <a:rPr lang="fr-FR">
                <a:ea typeface="MS Mincho" pitchFamily="49" charset="-128"/>
              </a:rPr>
            </a:br>
            <a:r>
              <a:rPr lang="fr-FR">
                <a:ea typeface="MS Mincho" pitchFamily="49" charset="-128"/>
              </a:rPr>
              <a:t>CONNECT: crée un tunnel TCP/IP (facilite com HTTPS via proxy non-sécurisé)</a:t>
            </a:r>
          </a:p>
        </p:txBody>
      </p:sp>
      <p:sp>
        <p:nvSpPr>
          <p:cNvPr id="5" name="Rectangle 13">
            <a:extLst>
              <a:ext uri="{FF2B5EF4-FFF2-40B4-BE49-F238E27FC236}">
                <a16:creationId xmlns:a16="http://schemas.microsoft.com/office/drawing/2014/main" id="{9AB32590-CF1A-4733-83AD-233F87555A49}"/>
              </a:ext>
            </a:extLst>
          </p:cNvPr>
          <p:cNvSpPr>
            <a:spLocks noGrp="1" noChangeArrowheads="1"/>
          </p:cNvSpPr>
          <p:nvPr>
            <p:ph type="sldNum" sz="quarter" idx="12"/>
          </p:nvPr>
        </p:nvSpPr>
        <p:spPr/>
        <p:txBody>
          <a:bodyPr/>
          <a:lstStyle/>
          <a:p>
            <a:pPr>
              <a:defRPr/>
            </a:pPr>
            <a:fld id="{C101BC7C-A600-4959-8C3A-357EB7CAC414}" type="slidenum">
              <a:rPr lang="fr-FR"/>
              <a:pPr>
                <a:defRPr/>
              </a:pPr>
              <a:t>320</a:t>
            </a:fld>
            <a:endParaRPr lang="fr-FR"/>
          </a:p>
        </p:txBody>
      </p:sp>
      <p:sp>
        <p:nvSpPr>
          <p:cNvPr id="611335" name="Text Box 5">
            <a:extLst>
              <a:ext uri="{FF2B5EF4-FFF2-40B4-BE49-F238E27FC236}">
                <a16:creationId xmlns:a16="http://schemas.microsoft.com/office/drawing/2014/main" id="{EAFBC0FB-04BA-4A25-879C-ECE290CBD041}"/>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AutoShape 2">
            <a:extLst>
              <a:ext uri="{FF2B5EF4-FFF2-40B4-BE49-F238E27FC236}">
                <a16:creationId xmlns:a16="http://schemas.microsoft.com/office/drawing/2014/main" id="{334E7D57-4FCB-4E5B-B83F-921A3747EE0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1299" name="Rectangle 3">
            <a:extLst>
              <a:ext uri="{FF2B5EF4-FFF2-40B4-BE49-F238E27FC236}">
                <a16:creationId xmlns:a16="http://schemas.microsoft.com/office/drawing/2014/main" id="{31400EB9-07A1-4B8B-8F0D-BF74C862A099}"/>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XMLHttpRequest</a:t>
            </a:r>
          </a:p>
          <a:p>
            <a:pPr lvl="1" fontAlgn="auto">
              <a:spcAft>
                <a:spcPts val="0"/>
              </a:spcAft>
              <a:defRPr/>
            </a:pPr>
            <a:r>
              <a:rPr lang="fr-FR">
                <a:ea typeface="MS Mincho" pitchFamily="49" charset="-128"/>
              </a:rPr>
              <a:t> XMLHttpRequest est une API utilisée par des langages de script côté client pour transmettre et demander des informations (en XML ou autre format) au serveur</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Inventeur de la technologie, Microsoft a intégré XMLHttpRequest sous le nom XMLHTTP dès 1999 dans MSIE5 via un ActiveX. La méthode a changé de nom au cours du temps "Microsoft.XMLHttp" puis "Msxml2.XMLHttp"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XMLHttpRequest est intégré en natif dans les autres navigateurs depuis 2002 et dans MSIE7 qui conserve sa compatibilité ActiveX</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Le W3C a repris XMLHttpRequest dans les spécifications du W3C en 2006</a:t>
            </a:r>
          </a:p>
          <a:p>
            <a:pPr fontAlgn="auto">
              <a:spcAft>
                <a:spcPts val="0"/>
              </a:spcAft>
              <a:buFont typeface="Wingdings" charset="2"/>
              <a:buNone/>
              <a:defRPr/>
            </a:pPr>
            <a:endParaRPr lang="fr-FR">
              <a:ea typeface="MS Mincho" pitchFamily="49" charset="-128"/>
            </a:endParaRPr>
          </a:p>
        </p:txBody>
      </p:sp>
      <p:sp>
        <p:nvSpPr>
          <p:cNvPr id="5" name="Rectangle 13">
            <a:extLst>
              <a:ext uri="{FF2B5EF4-FFF2-40B4-BE49-F238E27FC236}">
                <a16:creationId xmlns:a16="http://schemas.microsoft.com/office/drawing/2014/main" id="{DA70DA3E-6D61-46C9-A1AB-D95E8894ADCE}"/>
              </a:ext>
            </a:extLst>
          </p:cNvPr>
          <p:cNvSpPr>
            <a:spLocks noGrp="1" noChangeArrowheads="1"/>
          </p:cNvSpPr>
          <p:nvPr>
            <p:ph type="sldNum" sz="quarter" idx="12"/>
          </p:nvPr>
        </p:nvSpPr>
        <p:spPr/>
        <p:txBody>
          <a:bodyPr/>
          <a:lstStyle/>
          <a:p>
            <a:pPr>
              <a:defRPr/>
            </a:pPr>
            <a:fld id="{5BF54EDC-815F-48E1-9021-4BEE060D2F96}" type="slidenum">
              <a:rPr lang="fr-FR"/>
              <a:pPr>
                <a:defRPr/>
              </a:pPr>
              <a:t>321</a:t>
            </a:fld>
            <a:endParaRPr lang="fr-FR"/>
          </a:p>
        </p:txBody>
      </p:sp>
      <p:sp>
        <p:nvSpPr>
          <p:cNvPr id="613383" name="Text Box 5">
            <a:extLst>
              <a:ext uri="{FF2B5EF4-FFF2-40B4-BE49-F238E27FC236}">
                <a16:creationId xmlns:a16="http://schemas.microsoft.com/office/drawing/2014/main" id="{F93DC3E1-A6E1-4BEC-94D8-CF62D0E39003}"/>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AutoShape 2">
            <a:extLst>
              <a:ext uri="{FF2B5EF4-FFF2-40B4-BE49-F238E27FC236}">
                <a16:creationId xmlns:a16="http://schemas.microsoft.com/office/drawing/2014/main" id="{AE981F0C-9A64-4A18-B52E-23EC4D69917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3347" name="Rectangle 3">
            <a:extLst>
              <a:ext uri="{FF2B5EF4-FFF2-40B4-BE49-F238E27FC236}">
                <a16:creationId xmlns:a16="http://schemas.microsoft.com/office/drawing/2014/main" id="{97C940BA-79BF-4C09-BB08-C61C3432EE29}"/>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Les méthodes de XMLHttpRequest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abort() :</a:t>
            </a:r>
            <a:r>
              <a:rPr lang="fr-FR">
                <a:ea typeface="MS Mincho" pitchFamily="49" charset="-128"/>
              </a:rPr>
              <a:t> abandonne la requête courante</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getResponseHeader( headerName) :</a:t>
            </a:r>
            <a:r>
              <a:rPr lang="fr-FR">
                <a:ea typeface="MS Mincho" pitchFamily="49" charset="-128"/>
              </a:rPr>
              <a:t> renvoie une partie de l’en-tête 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getAllResponseHeaders() :</a:t>
            </a:r>
            <a:r>
              <a:rPr lang="fr-FR">
                <a:ea typeface="MS Mincho" pitchFamily="49" charset="-128"/>
              </a:rPr>
              <a:t> renvoie tout l’en-tête 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setRequestHeader( var, val) :</a:t>
            </a:r>
            <a:r>
              <a:rPr lang="fr-FR">
                <a:ea typeface="MS Mincho" pitchFamily="49" charset="-128"/>
              </a:rPr>
              <a:t> crée un hash (&amp;var=val) dans l’en-tête HTTP</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open( méthode, URL[, async=true|false[, login[, password]]]):</a:t>
            </a:r>
            <a:r>
              <a:rPr lang="fr-FR">
                <a:ea typeface="MS Mincho" pitchFamily="49" charset="-128"/>
              </a:rPr>
              <a:t> prépare la requête</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send( données) :</a:t>
            </a:r>
            <a:r>
              <a:rPr lang="fr-FR">
                <a:ea typeface="MS Mincho" pitchFamily="49" charset="-128"/>
              </a:rPr>
              <a:t> envoie la requête</a:t>
            </a:r>
          </a:p>
        </p:txBody>
      </p:sp>
      <p:sp>
        <p:nvSpPr>
          <p:cNvPr id="5" name="Rectangle 13">
            <a:extLst>
              <a:ext uri="{FF2B5EF4-FFF2-40B4-BE49-F238E27FC236}">
                <a16:creationId xmlns:a16="http://schemas.microsoft.com/office/drawing/2014/main" id="{C5265D84-58E2-4993-A379-12DB1065DD76}"/>
              </a:ext>
            </a:extLst>
          </p:cNvPr>
          <p:cNvSpPr>
            <a:spLocks noGrp="1" noChangeArrowheads="1"/>
          </p:cNvSpPr>
          <p:nvPr>
            <p:ph type="sldNum" sz="quarter" idx="12"/>
          </p:nvPr>
        </p:nvSpPr>
        <p:spPr/>
        <p:txBody>
          <a:bodyPr/>
          <a:lstStyle/>
          <a:p>
            <a:pPr>
              <a:defRPr/>
            </a:pPr>
            <a:fld id="{9077FBC8-B3BF-4B7C-ADDE-788CE3280313}" type="slidenum">
              <a:rPr lang="fr-FR"/>
              <a:pPr>
                <a:defRPr/>
              </a:pPr>
              <a:t>322</a:t>
            </a:fld>
            <a:endParaRPr lang="fr-FR"/>
          </a:p>
        </p:txBody>
      </p:sp>
      <p:sp>
        <p:nvSpPr>
          <p:cNvPr id="615431" name="Text Box 5">
            <a:extLst>
              <a:ext uri="{FF2B5EF4-FFF2-40B4-BE49-F238E27FC236}">
                <a16:creationId xmlns:a16="http://schemas.microsoft.com/office/drawing/2014/main" id="{3008E2FE-FC3D-4B99-A116-915FE80C2B5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AutoShape 2">
            <a:extLst>
              <a:ext uri="{FF2B5EF4-FFF2-40B4-BE49-F238E27FC236}">
                <a16:creationId xmlns:a16="http://schemas.microsoft.com/office/drawing/2014/main" id="{143209AA-21CD-4698-B0A1-5E881BD8FDDC}"/>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5395" name="Rectangle 3">
            <a:extLst>
              <a:ext uri="{FF2B5EF4-FFF2-40B4-BE49-F238E27FC236}">
                <a16:creationId xmlns:a16="http://schemas.microsoft.com/office/drawing/2014/main" id="{990D75E2-41B3-488C-8FB8-507F6B0B78F1}"/>
              </a:ext>
            </a:extLst>
          </p:cNvPr>
          <p:cNvSpPr>
            <a:spLocks noGrp="1" noChangeArrowheads="1"/>
          </p:cNvSpPr>
          <p:nvPr>
            <p:ph idx="1"/>
          </p:nvPr>
        </p:nvSpPr>
        <p:spPr/>
        <p:txBody>
          <a:bodyPr>
            <a:normAutofit fontScale="70000" lnSpcReduction="20000"/>
          </a:bodyPr>
          <a:lstStyle/>
          <a:p>
            <a:pPr fontAlgn="auto">
              <a:spcAft>
                <a:spcPts val="0"/>
              </a:spcAft>
              <a:defRPr/>
            </a:pPr>
            <a:r>
              <a:rPr lang="fr-FR">
                <a:ea typeface="MS Mincho" pitchFamily="49" charset="-128"/>
              </a:rPr>
              <a:t>Les propriétés de XMLHttpRequest</a:t>
            </a:r>
          </a:p>
          <a:p>
            <a:pPr lvl="1" fontAlgn="auto">
              <a:spcAft>
                <a:spcPts val="0"/>
              </a:spcAft>
              <a:defRPr/>
            </a:pPr>
            <a:r>
              <a:rPr lang="fr-FR">
                <a:ea typeface="MS Mincho" pitchFamily="49" charset="-128"/>
              </a:rPr>
              <a:t> </a:t>
            </a:r>
            <a:r>
              <a:rPr lang="fr-FR" u="sng">
                <a:ea typeface="MS Mincho" pitchFamily="49" charset="-128"/>
              </a:rPr>
              <a:t>onreadystatechange :</a:t>
            </a:r>
            <a:r>
              <a:rPr lang="fr-FR">
                <a:ea typeface="MS Mincho" pitchFamily="49" charset="-128"/>
              </a:rPr>
              <a:t> indique le gestionnaire d’événement utilisé (fonction)</a:t>
            </a:r>
            <a:br>
              <a:rPr lang="fr-FR">
                <a:ea typeface="MS Mincho" pitchFamily="49" charset="-128"/>
              </a:rPr>
            </a:br>
            <a:r>
              <a:rPr lang="fr-FR">
                <a:ea typeface="MS Mincho" pitchFamily="49" charset="-128"/>
              </a:rPr>
              <a:t>(Attention: à la syntaxe qui ne suit pas CamelCase minuscule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readyState :</a:t>
            </a:r>
            <a:r>
              <a:rPr lang="fr-FR">
                <a:ea typeface="MS Mincho" pitchFamily="49" charset="-128"/>
              </a:rPr>
              <a:t> indique l’état de la requête	0 = non initialisée (pas open()) </a:t>
            </a:r>
            <a:br>
              <a:rPr lang="fr-FR">
                <a:ea typeface="MS Mincho" pitchFamily="49" charset="-128"/>
              </a:rPr>
            </a:br>
            <a:r>
              <a:rPr lang="fr-FR">
                <a:ea typeface="MS Mincho" pitchFamily="49" charset="-128"/>
              </a:rPr>
              <a:t>1 = open (pas encore send())		2 = sent (en attente de réponse) </a:t>
            </a:r>
            <a:br>
              <a:rPr lang="fr-FR">
                <a:ea typeface="MS Mincho" pitchFamily="49" charset="-128"/>
              </a:rPr>
            </a:br>
            <a:r>
              <a:rPr lang="fr-FR">
                <a:ea typeface="MS Mincho" pitchFamily="49" charset="-128"/>
              </a:rPr>
              <a:t>3 = receiving (récupère la réponse)	4 = loaded (fini)</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responseText :</a:t>
            </a:r>
            <a:r>
              <a:rPr lang="fr-FR">
                <a:ea typeface="MS Mincho" pitchFamily="49" charset="-128"/>
              </a:rPr>
              <a:t> la réponse en chaine de caractère</a:t>
            </a:r>
            <a:br>
              <a:rPr lang="fr-FR">
                <a:ea typeface="MS Mincho" pitchFamily="49" charset="-128"/>
              </a:rPr>
            </a:br>
            <a:r>
              <a:rPr lang="fr-FR">
                <a:ea typeface="MS Mincho" pitchFamily="49" charset="-128"/>
              </a:rPr>
              <a:t> </a:t>
            </a:r>
            <a:r>
              <a:rPr lang="fr-FR" u="sng">
                <a:ea typeface="MS Mincho" pitchFamily="49" charset="-128"/>
              </a:rPr>
              <a:t>responseXML :</a:t>
            </a:r>
            <a:r>
              <a:rPr lang="fr-FR">
                <a:ea typeface="MS Mincho" pitchFamily="49" charset="-128"/>
              </a:rPr>
              <a:t> réponse en XML à parser</a:t>
            </a:r>
            <a:br>
              <a:rPr lang="fr-FR">
                <a:ea typeface="MS Mincho" pitchFamily="49" charset="-128"/>
              </a:rPr>
            </a:br>
            <a:r>
              <a:rPr lang="fr-FR">
                <a:ea typeface="MS Mincho" pitchFamily="49" charset="-128"/>
              </a:rPr>
              <a:t> </a:t>
            </a:r>
            <a:r>
              <a:rPr lang="fr-FR" u="sng">
                <a:ea typeface="MS Mincho" pitchFamily="49" charset="-128"/>
              </a:rPr>
              <a:t>responseBody :</a:t>
            </a:r>
            <a:r>
              <a:rPr lang="fr-FR">
                <a:ea typeface="MS Mincho" pitchFamily="49" charset="-128"/>
              </a:rPr>
              <a:t> réponse texte encodée en binaire (MSIE seulement)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t>
            </a:r>
            <a:r>
              <a:rPr lang="fr-FR" u="sng">
                <a:ea typeface="MS Mincho" pitchFamily="49" charset="-128"/>
              </a:rPr>
              <a:t>status :</a:t>
            </a:r>
            <a:r>
              <a:rPr lang="fr-FR">
                <a:ea typeface="MS Mincho" pitchFamily="49" charset="-128"/>
              </a:rPr>
              <a:t> le code de statut HTTP (200=ok, 40x=error, ex: 404=Not Found)</a:t>
            </a:r>
            <a:br>
              <a:rPr lang="fr-FR">
                <a:ea typeface="MS Mincho" pitchFamily="49" charset="-128"/>
              </a:rPr>
            </a:br>
            <a:r>
              <a:rPr lang="fr-FR" u="sng">
                <a:ea typeface="MS Mincho" pitchFamily="49" charset="-128"/>
              </a:rPr>
              <a:t>statusText :</a:t>
            </a:r>
            <a:r>
              <a:rPr lang="fr-FR">
                <a:ea typeface="MS Mincho" pitchFamily="49" charset="-128"/>
              </a:rPr>
              <a:t> texte du statut ("OK", "Not Found")</a:t>
            </a:r>
          </a:p>
        </p:txBody>
      </p:sp>
      <p:sp>
        <p:nvSpPr>
          <p:cNvPr id="5" name="Rectangle 13">
            <a:extLst>
              <a:ext uri="{FF2B5EF4-FFF2-40B4-BE49-F238E27FC236}">
                <a16:creationId xmlns:a16="http://schemas.microsoft.com/office/drawing/2014/main" id="{4696045F-42AA-4E0E-B89C-669F985267A3}"/>
              </a:ext>
            </a:extLst>
          </p:cNvPr>
          <p:cNvSpPr>
            <a:spLocks noGrp="1" noChangeArrowheads="1"/>
          </p:cNvSpPr>
          <p:nvPr>
            <p:ph type="sldNum" sz="quarter" idx="12"/>
          </p:nvPr>
        </p:nvSpPr>
        <p:spPr/>
        <p:txBody>
          <a:bodyPr/>
          <a:lstStyle/>
          <a:p>
            <a:pPr>
              <a:defRPr/>
            </a:pPr>
            <a:fld id="{CE571CB0-2FB9-472B-BEBB-98A6614849AF}" type="slidenum">
              <a:rPr lang="fr-FR"/>
              <a:pPr>
                <a:defRPr/>
              </a:pPr>
              <a:t>323</a:t>
            </a:fld>
            <a:endParaRPr lang="fr-FR"/>
          </a:p>
        </p:txBody>
      </p:sp>
      <p:sp>
        <p:nvSpPr>
          <p:cNvPr id="617479" name="Text Box 5">
            <a:extLst>
              <a:ext uri="{FF2B5EF4-FFF2-40B4-BE49-F238E27FC236}">
                <a16:creationId xmlns:a16="http://schemas.microsoft.com/office/drawing/2014/main" id="{1F150CA9-FCEB-44EB-966B-72A15B13D32A}"/>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AutoShape 2">
            <a:extLst>
              <a:ext uri="{FF2B5EF4-FFF2-40B4-BE49-F238E27FC236}">
                <a16:creationId xmlns:a16="http://schemas.microsoft.com/office/drawing/2014/main" id="{DF17C45A-CCC9-4295-AD79-2D498A2C8C1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619525" name="Rectangle 3">
            <a:extLst>
              <a:ext uri="{FF2B5EF4-FFF2-40B4-BE49-F238E27FC236}">
                <a16:creationId xmlns:a16="http://schemas.microsoft.com/office/drawing/2014/main" id="{BEE1B0EB-AFCA-4215-AAF0-1D5C758F423B}"/>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ea typeface="MS Mincho" panose="02020609040205080304" pitchFamily="49" charset="-128"/>
              </a:rPr>
              <a:t>Etapes de création d’un comportement Ajax</a:t>
            </a:r>
          </a:p>
          <a:p>
            <a:pPr>
              <a:buFont typeface="Wingdings" panose="05000000000000000000" pitchFamily="2" charset="2"/>
              <a:buNone/>
            </a:pPr>
            <a:endParaRPr lang="fr-FR" altLang="fr-FR" sz="1800">
              <a:ea typeface="MS Mincho" panose="02020609040205080304" pitchFamily="49" charset="-128"/>
            </a:endParaRPr>
          </a:p>
          <a:p>
            <a:pPr>
              <a:buFont typeface="Wingdings" panose="05000000000000000000" pitchFamily="2" charset="2"/>
              <a:buNone/>
            </a:pPr>
            <a:r>
              <a:rPr lang="fr-FR" altLang="fr-FR" sz="1800">
                <a:ea typeface="MS Mincho" panose="02020609040205080304" pitchFamily="49" charset="-128"/>
              </a:rPr>
              <a:t>   1. Créer un objet XMLHttpRequest</a:t>
            </a:r>
          </a:p>
          <a:p>
            <a:pPr>
              <a:buFont typeface="Wingdings" panose="05000000000000000000" pitchFamily="2" charset="2"/>
              <a:buNone/>
            </a:pPr>
            <a:r>
              <a:rPr lang="fr-FR" altLang="fr-FR" sz="1800">
                <a:ea typeface="MS Mincho" panose="02020609040205080304" pitchFamily="49" charset="-128"/>
              </a:rPr>
              <a:t>   2. Préparer la requête (open + headers)</a:t>
            </a:r>
          </a:p>
          <a:p>
            <a:pPr>
              <a:buFont typeface="Wingdings" panose="05000000000000000000" pitchFamily="2" charset="2"/>
              <a:buNone/>
            </a:pPr>
            <a:r>
              <a:rPr lang="fr-FR" altLang="fr-FR" sz="1800">
                <a:ea typeface="MS Mincho" panose="02020609040205080304" pitchFamily="49" charset="-128"/>
              </a:rPr>
              <a:t>   3. Affecter (et définir) un gestionnaire d’événement onreadystatechange</a:t>
            </a:r>
          </a:p>
          <a:p>
            <a:pPr>
              <a:buFont typeface="Wingdings" panose="05000000000000000000" pitchFamily="2" charset="2"/>
              <a:buNone/>
            </a:pPr>
            <a:r>
              <a:rPr lang="fr-FR" altLang="fr-FR" sz="1800">
                <a:ea typeface="MS Mincho" panose="02020609040205080304" pitchFamily="49" charset="-128"/>
              </a:rPr>
              <a:t>   4. Soumettre la requête (send)</a:t>
            </a:r>
          </a:p>
          <a:p>
            <a:pPr>
              <a:buFont typeface="Wingdings" panose="05000000000000000000" pitchFamily="2" charset="2"/>
              <a:buNone/>
            </a:pPr>
            <a:endParaRPr lang="fr-FR" altLang="fr-FR" sz="1800">
              <a:ea typeface="MS Mincho" panose="02020609040205080304" pitchFamily="49" charset="-128"/>
            </a:endParaRPr>
          </a:p>
          <a:p>
            <a:pPr lvl="1"/>
            <a:r>
              <a:rPr lang="fr-FR" altLang="fr-FR">
                <a:ea typeface="MS Mincho" panose="02020609040205080304" pitchFamily="49" charset="-128"/>
              </a:rPr>
              <a:t> C’est dans la définition du gestionnaire d’événement que vous indiquez le comportement désiré (avec la gestion des erreurs et du statut de la réponse).</a:t>
            </a:r>
          </a:p>
        </p:txBody>
      </p:sp>
      <p:sp>
        <p:nvSpPr>
          <p:cNvPr id="5" name="Rectangle 13">
            <a:extLst>
              <a:ext uri="{FF2B5EF4-FFF2-40B4-BE49-F238E27FC236}">
                <a16:creationId xmlns:a16="http://schemas.microsoft.com/office/drawing/2014/main" id="{A6CDFF9C-3EB5-4260-8682-B9A86F22297B}"/>
              </a:ext>
            </a:extLst>
          </p:cNvPr>
          <p:cNvSpPr>
            <a:spLocks noGrp="1" noChangeArrowheads="1"/>
          </p:cNvSpPr>
          <p:nvPr>
            <p:ph type="sldNum" sz="quarter" idx="12"/>
          </p:nvPr>
        </p:nvSpPr>
        <p:spPr/>
        <p:txBody>
          <a:bodyPr/>
          <a:lstStyle/>
          <a:p>
            <a:pPr>
              <a:defRPr/>
            </a:pPr>
            <a:fld id="{A4DEDF62-5AFA-4515-AFCF-AAD35DAF2B3D}" type="slidenum">
              <a:rPr lang="fr-FR"/>
              <a:pPr>
                <a:defRPr/>
              </a:pPr>
              <a:t>324</a:t>
            </a:fld>
            <a:endParaRPr lang="fr-FR"/>
          </a:p>
        </p:txBody>
      </p:sp>
      <p:sp>
        <p:nvSpPr>
          <p:cNvPr id="619527" name="Text Box 5">
            <a:extLst>
              <a:ext uri="{FF2B5EF4-FFF2-40B4-BE49-F238E27FC236}">
                <a16:creationId xmlns:a16="http://schemas.microsoft.com/office/drawing/2014/main" id="{3BC945C3-6C33-4FFF-B999-784843F1D7B6}"/>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AutoShape 2">
            <a:extLst>
              <a:ext uri="{FF2B5EF4-FFF2-40B4-BE49-F238E27FC236}">
                <a16:creationId xmlns:a16="http://schemas.microsoft.com/office/drawing/2014/main" id="{4D4DE2AD-D4C2-44AF-85BE-AE1EAE90934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39491" name="Rectangle 3">
            <a:extLst>
              <a:ext uri="{FF2B5EF4-FFF2-40B4-BE49-F238E27FC236}">
                <a16:creationId xmlns:a16="http://schemas.microsoft.com/office/drawing/2014/main" id="{F37FB51F-68C6-4528-9DC4-2C54913C4B14}"/>
              </a:ext>
            </a:extLst>
          </p:cNvPr>
          <p:cNvSpPr>
            <a:spLocks noGrp="1" noChangeArrowheads="1"/>
          </p:cNvSpPr>
          <p:nvPr>
            <p:ph idx="1"/>
          </p:nvPr>
        </p:nvSpPr>
        <p:spPr/>
        <p:txBody>
          <a:bodyPr>
            <a:normAutofit fontScale="92500" lnSpcReduction="20000"/>
          </a:bodyPr>
          <a:lstStyle/>
          <a:p>
            <a:pPr fontAlgn="auto">
              <a:spcAft>
                <a:spcPts val="0"/>
              </a:spcAft>
              <a:defRPr/>
            </a:pPr>
            <a:r>
              <a:rPr lang="fr-FR">
                <a:ea typeface="MS Mincho" pitchFamily="49" charset="-128"/>
              </a:rPr>
              <a:t>Créer un objet XMLHttpRequest</a:t>
            </a:r>
          </a:p>
          <a:p>
            <a:pPr lvl="1" fontAlgn="auto">
              <a:spcAft>
                <a:spcPts val="0"/>
              </a:spcAft>
              <a:defRPr/>
            </a:pPr>
            <a:r>
              <a:rPr lang="fr-FR">
                <a:ea typeface="MS Mincho" pitchFamily="49" charset="-128"/>
              </a:rPr>
              <a:t> sous MSIE5+ avec son ActiveX :</a:t>
            </a:r>
            <a:br>
              <a:rPr lang="fr-FR">
                <a:ea typeface="MS Mincho" pitchFamily="49" charset="-128"/>
              </a:rPr>
            </a:br>
            <a:r>
              <a:rPr lang="fr-FR">
                <a:ea typeface="MS Mincho" pitchFamily="49" charset="-128"/>
              </a:rPr>
              <a:t>xhr = new ActiveXObject( ‘Microsoft.XMLHTTP'); //MSIE5 </a:t>
            </a:r>
            <a:br>
              <a:rPr lang="fr-FR">
                <a:ea typeface="MS Mincho" pitchFamily="49" charset="-128"/>
              </a:rPr>
            </a:br>
            <a:r>
              <a:rPr lang="fr-FR">
                <a:ea typeface="MS Mincho" pitchFamily="49" charset="-128"/>
              </a:rPr>
              <a:t>xhr = new ActiveXObject( 'Msxml2.XMLHTTP'); //MSIE6+</a:t>
            </a:r>
            <a:br>
              <a:rPr lang="fr-FR">
                <a:ea typeface="MS Mincho" pitchFamily="49" charset="-128"/>
              </a:rPr>
            </a:br>
            <a:r>
              <a:rPr lang="fr-FR">
                <a:ea typeface="MS Mincho" pitchFamily="49" charset="-128"/>
              </a:rPr>
              <a:t>utilisez Msxml2/3… (cf. dll) selon vos besoins (XSLT, XPath, SAX2, server-safe)</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sous MSIE7, MFF1.0.2+, Opera8+, Camino :</a:t>
            </a:r>
            <a:br>
              <a:rPr lang="fr-FR">
                <a:ea typeface="MS Mincho" pitchFamily="49" charset="-128"/>
              </a:rPr>
            </a:br>
            <a:r>
              <a:rPr lang="fr-FR">
                <a:ea typeface="MS Mincho" pitchFamily="49" charset="-128"/>
              </a:rPr>
              <a:t>xhr = new XMLHttpRequest();</a:t>
            </a:r>
          </a:p>
          <a:p>
            <a:pPr lvl="1" fontAlgn="auto">
              <a:spcAft>
                <a:spcPts val="0"/>
              </a:spcAft>
              <a:defRPr/>
            </a:pPr>
            <a:endParaRPr lang="fr-FR">
              <a:ea typeface="MS Mincho" pitchFamily="49" charset="-128"/>
            </a:endParaRPr>
          </a:p>
          <a:p>
            <a:pPr fontAlgn="auto">
              <a:spcAft>
                <a:spcPts val="0"/>
              </a:spcAft>
              <a:defRPr/>
            </a:pPr>
            <a:r>
              <a:rPr lang="fr-FR">
                <a:ea typeface="MS Mincho" pitchFamily="49" charset="-128"/>
              </a:rPr>
              <a:t>Préparer la requête</a:t>
            </a:r>
          </a:p>
          <a:p>
            <a:pPr lvl="1" fontAlgn="auto">
              <a:spcAft>
                <a:spcPts val="0"/>
              </a:spcAft>
              <a:defRPr/>
            </a:pPr>
            <a:r>
              <a:rPr lang="fr-FR">
                <a:ea typeface="MS Mincho" pitchFamily="49" charset="-128"/>
              </a:rPr>
              <a:t> Préparez ensuite la requête avec open et indiquez les headers, en fonction de la ressource ciblée côté serveur.</a:t>
            </a:r>
          </a:p>
        </p:txBody>
      </p:sp>
      <p:sp>
        <p:nvSpPr>
          <p:cNvPr id="5" name="Rectangle 13">
            <a:extLst>
              <a:ext uri="{FF2B5EF4-FFF2-40B4-BE49-F238E27FC236}">
                <a16:creationId xmlns:a16="http://schemas.microsoft.com/office/drawing/2014/main" id="{E2A2D2EF-08D0-473D-860E-F3B9E01C68F0}"/>
              </a:ext>
            </a:extLst>
          </p:cNvPr>
          <p:cNvSpPr>
            <a:spLocks noGrp="1" noChangeArrowheads="1"/>
          </p:cNvSpPr>
          <p:nvPr>
            <p:ph type="sldNum" sz="quarter" idx="12"/>
          </p:nvPr>
        </p:nvSpPr>
        <p:spPr/>
        <p:txBody>
          <a:bodyPr/>
          <a:lstStyle/>
          <a:p>
            <a:pPr>
              <a:defRPr/>
            </a:pPr>
            <a:fld id="{7FBFA4E0-0648-476F-A6D3-DE23055A62BA}" type="slidenum">
              <a:rPr lang="fr-FR"/>
              <a:pPr>
                <a:defRPr/>
              </a:pPr>
              <a:t>325</a:t>
            </a:fld>
            <a:endParaRPr lang="fr-FR"/>
          </a:p>
        </p:txBody>
      </p:sp>
      <p:sp>
        <p:nvSpPr>
          <p:cNvPr id="621575" name="Text Box 5">
            <a:extLst>
              <a:ext uri="{FF2B5EF4-FFF2-40B4-BE49-F238E27FC236}">
                <a16:creationId xmlns:a16="http://schemas.microsoft.com/office/drawing/2014/main" id="{35CC4E27-8C41-4F2E-9E25-08BBF0E8D3F4}"/>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AutoShape 2">
            <a:extLst>
              <a:ext uri="{FF2B5EF4-FFF2-40B4-BE49-F238E27FC236}">
                <a16:creationId xmlns:a16="http://schemas.microsoft.com/office/drawing/2014/main" id="{FF97D435-B951-43E7-A193-CCD9E96A8A5C}"/>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41539" name="Rectangle 3">
            <a:extLst>
              <a:ext uri="{FF2B5EF4-FFF2-40B4-BE49-F238E27FC236}">
                <a16:creationId xmlns:a16="http://schemas.microsoft.com/office/drawing/2014/main" id="{E81DC574-57F5-4522-A932-412F46886D67}"/>
              </a:ext>
            </a:extLst>
          </p:cNvPr>
          <p:cNvSpPr>
            <a:spLocks noGrp="1" noChangeArrowheads="1"/>
          </p:cNvSpPr>
          <p:nvPr>
            <p:ph idx="1"/>
          </p:nvPr>
        </p:nvSpPr>
        <p:spPr/>
        <p:txBody>
          <a:bodyPr>
            <a:normAutofit fontScale="92500" lnSpcReduction="20000"/>
          </a:bodyPr>
          <a:lstStyle/>
          <a:p>
            <a:pPr fontAlgn="auto">
              <a:spcAft>
                <a:spcPts val="0"/>
              </a:spcAft>
              <a:defRPr/>
            </a:pPr>
            <a:r>
              <a:rPr lang="fr-FR">
                <a:ea typeface="MS Mincho" pitchFamily="49" charset="-128"/>
              </a:rPr>
              <a:t>Affecter un gestionnaire d’événement onready…</a:t>
            </a:r>
          </a:p>
          <a:p>
            <a:pPr lvl="1" fontAlgn="auto">
              <a:spcAft>
                <a:spcPts val="0"/>
              </a:spcAft>
              <a:defRPr/>
            </a:pPr>
            <a:r>
              <a:rPr lang="fr-FR">
                <a:ea typeface="MS Mincho" pitchFamily="49" charset="-128"/>
              </a:rPr>
              <a:t> Avec une fonction anonyme</a:t>
            </a:r>
            <a:br>
              <a:rPr lang="fr-FR">
                <a:ea typeface="MS Mincho" pitchFamily="49" charset="-128"/>
              </a:rPr>
            </a:br>
            <a:r>
              <a:rPr lang="fr-FR">
                <a:ea typeface="MS Mincho" pitchFamily="49" charset="-128"/>
              </a:rPr>
              <a:t>xhr.onreadystatechange = function() { …code…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Avec une fonction nommée</a:t>
            </a:r>
            <a:br>
              <a:rPr lang="fr-FR">
                <a:ea typeface="MS Mincho" pitchFamily="49" charset="-128"/>
              </a:rPr>
            </a:br>
            <a:r>
              <a:rPr lang="fr-FR">
                <a:ea typeface="MS Mincho" pitchFamily="49" charset="-128"/>
              </a:rPr>
              <a:t>xhr.onreadystatechange = funcName; … funcName{ … code … }</a:t>
            </a:r>
          </a:p>
          <a:p>
            <a:pPr lvl="1" fontAlgn="auto">
              <a:spcAft>
                <a:spcPts val="0"/>
              </a:spcAft>
              <a:defRPr/>
            </a:pPr>
            <a:endParaRPr lang="fr-FR">
              <a:ea typeface="MS Mincho" pitchFamily="49" charset="-128"/>
            </a:endParaRPr>
          </a:p>
          <a:p>
            <a:pPr fontAlgn="auto">
              <a:spcAft>
                <a:spcPts val="0"/>
              </a:spcAft>
              <a:defRPr/>
            </a:pPr>
            <a:r>
              <a:rPr lang="fr-FR">
                <a:ea typeface="MS Mincho" pitchFamily="49" charset="-128"/>
              </a:rPr>
              <a:t>Gérer le statut et l’état</a:t>
            </a:r>
          </a:p>
          <a:p>
            <a:pPr lvl="1" fontAlgn="auto">
              <a:spcAft>
                <a:spcPts val="0"/>
              </a:spcAft>
              <a:defRPr/>
            </a:pPr>
            <a:r>
              <a:rPr lang="fr-FR">
                <a:ea typeface="MS Mincho" pitchFamily="49" charset="-128"/>
              </a:rPr>
              <a:t> Vérifiez le statut de la requête et son état, par exemple, pour faire les actions si la réponse est terminée et qu’il n’y a pas eu d’erreur, on teste : </a:t>
            </a:r>
            <a:br>
              <a:rPr lang="fr-FR">
                <a:ea typeface="MS Mincho" pitchFamily="49" charset="-128"/>
              </a:rPr>
            </a:br>
            <a:r>
              <a:rPr lang="fr-FR">
                <a:ea typeface="MS Mincho" pitchFamily="49" charset="-128"/>
              </a:rPr>
              <a:t>(xhr.readyState == 4 &amp;&amp; xhr.status == 200)</a:t>
            </a:r>
          </a:p>
        </p:txBody>
      </p:sp>
      <p:sp>
        <p:nvSpPr>
          <p:cNvPr id="6" name="Rectangle 13">
            <a:extLst>
              <a:ext uri="{FF2B5EF4-FFF2-40B4-BE49-F238E27FC236}">
                <a16:creationId xmlns:a16="http://schemas.microsoft.com/office/drawing/2014/main" id="{AB5B1F4E-9BC3-4F26-9D5D-9AEA2C1022A8}"/>
              </a:ext>
            </a:extLst>
          </p:cNvPr>
          <p:cNvSpPr>
            <a:spLocks noGrp="1" noChangeArrowheads="1"/>
          </p:cNvSpPr>
          <p:nvPr>
            <p:ph type="sldNum" sz="quarter" idx="12"/>
          </p:nvPr>
        </p:nvSpPr>
        <p:spPr/>
        <p:txBody>
          <a:bodyPr/>
          <a:lstStyle/>
          <a:p>
            <a:pPr>
              <a:defRPr/>
            </a:pPr>
            <a:fld id="{A19D2EF5-800E-476D-8256-E3CE4C05362A}" type="slidenum">
              <a:rPr lang="fr-FR"/>
              <a:pPr>
                <a:defRPr/>
              </a:pPr>
              <a:t>326</a:t>
            </a:fld>
            <a:endParaRPr lang="fr-FR"/>
          </a:p>
        </p:txBody>
      </p:sp>
      <p:pic>
        <p:nvPicPr>
          <p:cNvPr id="623623" name="Picture 5" descr="C:\Work\01it\Cli\Orsys\Cours\_Img\puce_demo_obl.jpg">
            <a:extLst>
              <a:ext uri="{FF2B5EF4-FFF2-40B4-BE49-F238E27FC236}">
                <a16:creationId xmlns:a16="http://schemas.microsoft.com/office/drawing/2014/main" id="{4651B0FB-5940-4ACA-B56F-2E090BD35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350" y="0"/>
            <a:ext cx="3746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3624" name="Text Box 6">
            <a:extLst>
              <a:ext uri="{FF2B5EF4-FFF2-40B4-BE49-F238E27FC236}">
                <a16:creationId xmlns:a16="http://schemas.microsoft.com/office/drawing/2014/main" id="{C3FB0687-C35D-4431-811F-EBE1D45CA49F}"/>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AutoShape 2">
            <a:extLst>
              <a:ext uri="{FF2B5EF4-FFF2-40B4-BE49-F238E27FC236}">
                <a16:creationId xmlns:a16="http://schemas.microsoft.com/office/drawing/2014/main" id="{D8F91796-9EAA-4E69-83E0-CF50EC72461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Ajax et XML</a:t>
            </a:r>
          </a:p>
        </p:txBody>
      </p:sp>
      <p:sp>
        <p:nvSpPr>
          <p:cNvPr id="2243587" name="Rectangle 3">
            <a:extLst>
              <a:ext uri="{FF2B5EF4-FFF2-40B4-BE49-F238E27FC236}">
                <a16:creationId xmlns:a16="http://schemas.microsoft.com/office/drawing/2014/main" id="{B484DC68-7EA7-42BB-A19F-603344769DD6}"/>
              </a:ext>
            </a:extLst>
          </p:cNvPr>
          <p:cNvSpPr>
            <a:spLocks noGrp="1" noChangeArrowheads="1"/>
          </p:cNvSpPr>
          <p:nvPr>
            <p:ph idx="1"/>
          </p:nvPr>
        </p:nvSpPr>
        <p:spPr/>
        <p:txBody>
          <a:bodyPr>
            <a:normAutofit fontScale="77500" lnSpcReduction="20000"/>
          </a:bodyPr>
          <a:lstStyle/>
          <a:p>
            <a:pPr fontAlgn="auto">
              <a:spcAft>
                <a:spcPts val="0"/>
              </a:spcAft>
              <a:defRPr/>
            </a:pPr>
            <a:r>
              <a:rPr lang="fr-FR">
                <a:ea typeface="MS Mincho" pitchFamily="49" charset="-128"/>
              </a:rPr>
              <a:t>Remarques</a:t>
            </a:r>
          </a:p>
          <a:p>
            <a:pPr lvl="1" fontAlgn="auto">
              <a:spcAft>
                <a:spcPts val="0"/>
              </a:spcAft>
              <a:defRPr/>
            </a:pPr>
            <a:r>
              <a:rPr lang="fr-FR">
                <a:ea typeface="MS Mincho" pitchFamily="49" charset="-128"/>
              </a:rPr>
              <a:t> MFF demande le rafraîchissement des résultats de requête en cache à chaque rafraîchissement de la page, ce que ne fait automatiquement pas MSIE. Gérez manuellement les en-têtes HTTP « If-Modified-Since » et « Last-Modified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Sous MSIE utilisez d’abord « open » puis affectez « onreadystatechange ». </a:t>
            </a:r>
            <a:br>
              <a:rPr lang="fr-FR">
                <a:ea typeface="MS Mincho" pitchFamily="49" charset="-128"/>
              </a:rPr>
            </a:br>
            <a:r>
              <a:rPr lang="fr-FR">
                <a:ea typeface="MS Mincho" pitchFamily="49" charset="-128"/>
              </a:rPr>
              <a:t>MSIE reset l’objet à l’open s’il a le statut ok (annule le handler au 2e appel).</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Certains frameworks Ajax ne sont compatibles que MSIE ou MFF…</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Les utilisateurs ne sont pas habitués aux RIA et aux traitements asynchrones sur le Web, alors pensez à signaler visuellement les opérations en cours.</a:t>
            </a:r>
          </a:p>
        </p:txBody>
      </p:sp>
      <p:sp>
        <p:nvSpPr>
          <p:cNvPr id="5" name="Rectangle 13">
            <a:extLst>
              <a:ext uri="{FF2B5EF4-FFF2-40B4-BE49-F238E27FC236}">
                <a16:creationId xmlns:a16="http://schemas.microsoft.com/office/drawing/2014/main" id="{687FD1DD-790B-498B-A076-98ED2F5EFA83}"/>
              </a:ext>
            </a:extLst>
          </p:cNvPr>
          <p:cNvSpPr>
            <a:spLocks noGrp="1" noChangeArrowheads="1"/>
          </p:cNvSpPr>
          <p:nvPr>
            <p:ph type="sldNum" sz="quarter" idx="12"/>
          </p:nvPr>
        </p:nvSpPr>
        <p:spPr/>
        <p:txBody>
          <a:bodyPr/>
          <a:lstStyle/>
          <a:p>
            <a:pPr>
              <a:defRPr/>
            </a:pPr>
            <a:fld id="{BFE28D8E-DD36-4A97-92B4-38CDF48BF0F7}" type="slidenum">
              <a:rPr lang="fr-FR"/>
              <a:pPr>
                <a:defRPr/>
              </a:pPr>
              <a:t>327</a:t>
            </a:fld>
            <a:endParaRPr lang="fr-FR"/>
          </a:p>
        </p:txBody>
      </p:sp>
      <p:sp>
        <p:nvSpPr>
          <p:cNvPr id="625671" name="Text Box 5">
            <a:extLst>
              <a:ext uri="{FF2B5EF4-FFF2-40B4-BE49-F238E27FC236}">
                <a16:creationId xmlns:a16="http://schemas.microsoft.com/office/drawing/2014/main" id="{CE6B2AD7-EC07-4C46-90A5-672821C77B03}"/>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a:extLst>
              <a:ext uri="{FF2B5EF4-FFF2-40B4-BE49-F238E27FC236}">
                <a16:creationId xmlns:a16="http://schemas.microsoft.com/office/drawing/2014/main" id="{B0FC174C-4211-4A8B-8B12-110AD5231EA7}"/>
              </a:ext>
            </a:extLst>
          </p:cNvPr>
          <p:cNvSpPr>
            <a:spLocks noGrp="1" noChangeArrowheads="1"/>
          </p:cNvSpPr>
          <p:nvPr>
            <p:ph type="sldNum" sz="quarter" idx="12"/>
          </p:nvPr>
        </p:nvSpPr>
        <p:spPr/>
        <p:txBody>
          <a:bodyPr/>
          <a:lstStyle/>
          <a:p>
            <a:pPr>
              <a:defRPr/>
            </a:pPr>
            <a:fld id="{965CB8CE-5D00-4A9A-AD73-74C90A6EA53E}" type="slidenum">
              <a:rPr lang="fr-FR"/>
              <a:pPr>
                <a:defRPr/>
              </a:pPr>
              <a:t>328</a:t>
            </a:fld>
            <a:endParaRPr lang="fr-FR"/>
          </a:p>
        </p:txBody>
      </p:sp>
      <p:sp>
        <p:nvSpPr>
          <p:cNvPr id="1261570" name="AutoShape 2">
            <a:extLst>
              <a:ext uri="{FF2B5EF4-FFF2-40B4-BE49-F238E27FC236}">
                <a16:creationId xmlns:a16="http://schemas.microsoft.com/office/drawing/2014/main" id="{4F64A031-C6D2-457A-BB45-EA07F682F929}"/>
              </a:ext>
            </a:extLst>
          </p:cNvPr>
          <p:cNvSpPr>
            <a:spLocks noGrp="1" noChangeArrowheads="1"/>
          </p:cNvSpPr>
          <p:nvPr>
            <p:ph type="title" idx="4294967295"/>
          </p:nvPr>
        </p:nvSpPr>
        <p:spPr>
          <a:xfrm>
            <a:off x="973015" y="762000"/>
            <a:ext cx="8170985" cy="1143000"/>
          </a:xfrm>
        </p:spPr>
        <p:txBody>
          <a:bodyPr/>
          <a:lstStyle/>
          <a:p>
            <a:pPr fontAlgn="auto">
              <a:spcAft>
                <a:spcPts val="0"/>
              </a:spcAft>
              <a:defRPr/>
            </a:pPr>
            <a:r>
              <a:rPr lang="fr-FR"/>
              <a:t>Conclusion</a:t>
            </a:r>
          </a:p>
        </p:txBody>
      </p:sp>
      <p:sp>
        <p:nvSpPr>
          <p:cNvPr id="1261571" name="Rectangle 3">
            <a:extLst>
              <a:ext uri="{FF2B5EF4-FFF2-40B4-BE49-F238E27FC236}">
                <a16:creationId xmlns:a16="http://schemas.microsoft.com/office/drawing/2014/main" id="{CFAE4DA1-BF78-4D4E-843B-2C4CE1E0D336}"/>
              </a:ext>
            </a:extLst>
          </p:cNvPr>
          <p:cNvSpPr>
            <a:spLocks noGrp="1" noChangeArrowheads="1"/>
          </p:cNvSpPr>
          <p:nvPr>
            <p:ph type="body" idx="4294967295"/>
          </p:nvPr>
        </p:nvSpPr>
        <p:spPr>
          <a:xfrm>
            <a:off x="1162050" y="2362200"/>
            <a:ext cx="7981950" cy="4267200"/>
          </a:xfrm>
        </p:spPr>
        <p:txBody>
          <a:bodyPr>
            <a:normAutofit fontScale="92500" lnSpcReduction="20000"/>
          </a:bodyPr>
          <a:lstStyle/>
          <a:p>
            <a:pPr fontAlgn="auto">
              <a:spcAft>
                <a:spcPts val="0"/>
              </a:spcAft>
              <a:defRPr/>
            </a:pPr>
            <a:r>
              <a:rPr lang="fr-FR">
                <a:ea typeface="MS Mincho" pitchFamily="49" charset="-128"/>
              </a:rPr>
              <a:t>Dans cette partie :</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Dans cette partie vous avez revu vos bases de CSS et acquis des connaissances de base sur XPath, XSL-T, XSL-Fo et SVG</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Vous avez appris à créer des documents utilisant plusieurs de ces technologies simultanément</a:t>
            </a:r>
          </a:p>
          <a:p>
            <a:pPr lvl="1" fontAlgn="auto">
              <a:spcAft>
                <a:spcPts val="0"/>
              </a:spcAft>
              <a:defRPr/>
            </a:pPr>
            <a:endParaRPr lang="fr-FR">
              <a:ea typeface="MS Mincho" pitchFamily="49" charset="-128"/>
            </a:endParaRPr>
          </a:p>
          <a:p>
            <a:pPr lvl="1" fontAlgn="auto">
              <a:spcAft>
                <a:spcPts val="0"/>
              </a:spcAft>
              <a:defRPr/>
            </a:pPr>
            <a:r>
              <a:rPr lang="fr-FR">
                <a:ea typeface="MS Mincho" pitchFamily="49" charset="-128"/>
              </a:rPr>
              <a:t> Vous avez acquis quelques techniques de mise en œuvre de documents XML dans vos pages Web</a:t>
            </a:r>
          </a:p>
        </p:txBody>
      </p:sp>
      <p:sp>
        <p:nvSpPr>
          <p:cNvPr id="627719" name="Text Box 1029">
            <a:extLst>
              <a:ext uri="{FF2B5EF4-FFF2-40B4-BE49-F238E27FC236}">
                <a16:creationId xmlns:a16="http://schemas.microsoft.com/office/drawing/2014/main" id="{632DFB74-2302-4D94-8055-AE146FDE6AF7}"/>
              </a:ext>
            </a:extLst>
          </p:cNvPr>
          <p:cNvSpPr txBox="1">
            <a:spLocks noChangeArrowheads="1"/>
          </p:cNvSpPr>
          <p:nvPr/>
        </p:nvSpPr>
        <p:spPr bwMode="auto">
          <a:xfrm>
            <a:off x="0" y="0"/>
            <a:ext cx="316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ct val="50000"/>
              </a:spcBef>
            </a:pPr>
            <a:r>
              <a:rPr lang="fr-FR" altLang="fr-FR" b="1">
                <a:solidFill>
                  <a:schemeClr val="bg1"/>
                </a:solidFill>
              </a:rPr>
              <a:t>Transformation XSL-T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a:extLst>
              <a:ext uri="{FF2B5EF4-FFF2-40B4-BE49-F238E27FC236}">
                <a16:creationId xmlns:a16="http://schemas.microsoft.com/office/drawing/2014/main" id="{309DB2D4-0B77-4A95-8216-D069D3CEB52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92165" name="Rectangle 2051">
            <a:extLst>
              <a:ext uri="{FF2B5EF4-FFF2-40B4-BE49-F238E27FC236}">
                <a16:creationId xmlns:a16="http://schemas.microsoft.com/office/drawing/2014/main" id="{B291EC9D-98CD-4724-A0BE-BA30C03BD9A0}"/>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Structure arborescente en XML</a:t>
            </a:r>
          </a:p>
          <a:p>
            <a:pPr lvl="1"/>
            <a:r>
              <a:rPr lang="fr-FR" altLang="fr-FR"/>
              <a:t> les nœuds</a:t>
            </a:r>
          </a:p>
        </p:txBody>
      </p:sp>
      <p:sp>
        <p:nvSpPr>
          <p:cNvPr id="7" name="Rectangle 13">
            <a:extLst>
              <a:ext uri="{FF2B5EF4-FFF2-40B4-BE49-F238E27FC236}">
                <a16:creationId xmlns:a16="http://schemas.microsoft.com/office/drawing/2014/main" id="{CE1E9A00-682A-4808-AC33-331430E340F5}"/>
              </a:ext>
            </a:extLst>
          </p:cNvPr>
          <p:cNvSpPr>
            <a:spLocks noGrp="1" noChangeArrowheads="1"/>
          </p:cNvSpPr>
          <p:nvPr>
            <p:ph type="sldNum" sz="quarter" idx="12"/>
          </p:nvPr>
        </p:nvSpPr>
        <p:spPr/>
        <p:txBody>
          <a:bodyPr>
            <a:normAutofit/>
          </a:bodyPr>
          <a:lstStyle/>
          <a:p>
            <a:pPr>
              <a:defRPr/>
            </a:pPr>
            <a:fld id="{8D1D4175-A377-44D3-9E67-5AB308B0DCD3}" type="slidenum">
              <a:rPr lang="fr-FR"/>
              <a:pPr>
                <a:defRPr/>
              </a:pPr>
              <a:t>33</a:t>
            </a:fld>
            <a:endParaRPr lang="fr-FR" dirty="0"/>
          </a:p>
        </p:txBody>
      </p:sp>
      <p:pic>
        <p:nvPicPr>
          <p:cNvPr id="92167" name="Picture 2053" descr="C:\Work\01it\Cli\Orsys\Cours\CAX\_img\arbreXML.jpg">
            <a:extLst>
              <a:ext uri="{FF2B5EF4-FFF2-40B4-BE49-F238E27FC236}">
                <a16:creationId xmlns:a16="http://schemas.microsoft.com/office/drawing/2014/main" id="{F2FF739C-CCBA-4647-96D1-5D91CED46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2357438"/>
            <a:ext cx="8370887"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AutoShape 2">
            <a:extLst>
              <a:ext uri="{FF2B5EF4-FFF2-40B4-BE49-F238E27FC236}">
                <a16:creationId xmlns:a16="http://schemas.microsoft.com/office/drawing/2014/main" id="{260AC528-5B32-46F0-A20F-FB9AC63649E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Qu'est-ce que le XML ?</a:t>
            </a:r>
          </a:p>
        </p:txBody>
      </p:sp>
      <p:sp>
        <p:nvSpPr>
          <p:cNvPr id="7" name="Rectangle 13">
            <a:extLst>
              <a:ext uri="{FF2B5EF4-FFF2-40B4-BE49-F238E27FC236}">
                <a16:creationId xmlns:a16="http://schemas.microsoft.com/office/drawing/2014/main" id="{9561A051-66CF-4E8A-9271-F16174DBFAB0}"/>
              </a:ext>
            </a:extLst>
          </p:cNvPr>
          <p:cNvSpPr>
            <a:spLocks noGrp="1" noChangeArrowheads="1"/>
          </p:cNvSpPr>
          <p:nvPr>
            <p:ph type="sldNum" sz="quarter" idx="16"/>
          </p:nvPr>
        </p:nvSpPr>
        <p:spPr/>
        <p:txBody>
          <a:bodyPr/>
          <a:lstStyle/>
          <a:p>
            <a:pPr>
              <a:defRPr/>
            </a:pPr>
            <a:fld id="{52B209BE-4E9B-40D3-8360-3FE4F71E04D1}" type="slidenum">
              <a:rPr lang="fr-FR"/>
              <a:pPr>
                <a:defRPr/>
              </a:pPr>
              <a:t>34</a:t>
            </a:fld>
            <a:endParaRPr lang="fr-FR" dirty="0"/>
          </a:p>
        </p:txBody>
      </p:sp>
      <p:sp>
        <p:nvSpPr>
          <p:cNvPr id="1359875" name="Rectangle 3">
            <a:extLst>
              <a:ext uri="{FF2B5EF4-FFF2-40B4-BE49-F238E27FC236}">
                <a16:creationId xmlns:a16="http://schemas.microsoft.com/office/drawing/2014/main" id="{1383BD42-3CAD-473A-A3FE-C88D89BF5BAB}"/>
              </a:ext>
            </a:extLst>
          </p:cNvPr>
          <p:cNvSpPr>
            <a:spLocks noGrp="1" noChangeArrowheads="1"/>
          </p:cNvSpPr>
          <p:nvPr>
            <p:ph sz="half" idx="1"/>
          </p:nvPr>
        </p:nvSpPr>
        <p:spPr>
          <a:xfrm>
            <a:off x="214313" y="1071563"/>
            <a:ext cx="5857875" cy="5357812"/>
          </a:xfrm>
        </p:spPr>
        <p:txBody>
          <a:bodyPr>
            <a:normAutofit fontScale="92500" lnSpcReduction="20000"/>
          </a:bodyPr>
          <a:lstStyle/>
          <a:p>
            <a:pPr fontAlgn="auto">
              <a:spcAft>
                <a:spcPts val="0"/>
              </a:spcAft>
              <a:defRPr/>
            </a:pPr>
            <a:r>
              <a:rPr lang="fr-FR" dirty="0">
                <a:ea typeface="MS Mincho" pitchFamily="49" charset="-128"/>
              </a:rPr>
              <a:t>Le DOM (Document Object Model)</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 parseurs et processeurs pour l'explorer et le modifier</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 des éléments du document.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Le DOM prend en compte tous les éléments du document y compris les whitespaces entre les balises</a:t>
            </a:r>
          </a:p>
        </p:txBody>
      </p:sp>
      <p:sp>
        <p:nvSpPr>
          <p:cNvPr id="94215" name="Espace réservé pour une image  7">
            <a:extLst>
              <a:ext uri="{FF2B5EF4-FFF2-40B4-BE49-F238E27FC236}">
                <a16:creationId xmlns:a16="http://schemas.microsoft.com/office/drawing/2014/main" id="{ADA05B40-F5BD-412E-AB3E-2BBD60CFEDD4}"/>
              </a:ext>
            </a:extLst>
          </p:cNvPr>
          <p:cNvSpPr>
            <a:spLocks noGrp="1" noTextEdit="1"/>
          </p:cNvSpPr>
          <p:nvPr>
            <p:ph type="pic" sz="quarter" idx="13"/>
          </p:nvPr>
        </p:nvSpPr>
        <p:spPr bwMode="auto">
          <a:xfrm>
            <a:off x="7143750" y="1143000"/>
            <a:ext cx="1785938" cy="2286000"/>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sp>
      <p:pic>
        <p:nvPicPr>
          <p:cNvPr id="1359877" name="Picture 18437" descr="C:\Work\01it\Cli\Orsys\Cours\PAJ\dom.jpg">
            <a:extLst>
              <a:ext uri="{FF2B5EF4-FFF2-40B4-BE49-F238E27FC236}">
                <a16:creationId xmlns:a16="http://schemas.microsoft.com/office/drawing/2014/main" id="{6D4590D4-2BAF-4277-8A65-6A2301DEDD50}"/>
              </a:ext>
            </a:extLst>
          </p:cNvPr>
          <p:cNvPicPr>
            <a:picLocks noChangeAspect="1" noChangeArrowheads="1"/>
          </p:cNvPicPr>
          <p:nvPr/>
        </p:nvPicPr>
        <p:blipFill>
          <a:blip r:embed="rId3" cstate="print"/>
          <a:srcRect/>
          <a:stretch>
            <a:fillRect/>
          </a:stretch>
        </p:blipFill>
        <p:spPr bwMode="auto">
          <a:xfrm>
            <a:off x="6215063" y="1285875"/>
            <a:ext cx="2579687" cy="4051300"/>
          </a:xfrm>
          <a:prstGeom prst="rect">
            <a:avLst/>
          </a:prstGeom>
          <a:noFill/>
          <a:ln>
            <a:solidFill>
              <a:schemeClr val="tx1">
                <a:lumMod val="50000"/>
                <a:lumOff val="50000"/>
                <a:alpha val="13000"/>
              </a:schemeClr>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AutoShape 2">
            <a:extLst>
              <a:ext uri="{FF2B5EF4-FFF2-40B4-BE49-F238E27FC236}">
                <a16:creationId xmlns:a16="http://schemas.microsoft.com/office/drawing/2014/main" id="{B16C3AB6-BC79-4391-8C0C-46823E796F7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Pourquoi XML est-il incontournable ?</a:t>
            </a:r>
          </a:p>
        </p:txBody>
      </p:sp>
      <p:sp>
        <p:nvSpPr>
          <p:cNvPr id="1317891" name="Rectangle 3">
            <a:extLst>
              <a:ext uri="{FF2B5EF4-FFF2-40B4-BE49-F238E27FC236}">
                <a16:creationId xmlns:a16="http://schemas.microsoft.com/office/drawing/2014/main" id="{E766641A-EEBA-403B-8279-7B84B9ABCA77}"/>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Avantages du XML</a:t>
            </a:r>
          </a:p>
          <a:p>
            <a:pPr lvl="1" fontAlgn="auto">
              <a:spcAft>
                <a:spcPts val="0"/>
              </a:spcAft>
              <a:defRPr/>
            </a:pPr>
            <a:r>
              <a:rPr lang="fr-FR" dirty="0">
                <a:ea typeface="MS Mincho" pitchFamily="49" charset="-128"/>
              </a:rPr>
              <a:t> </a:t>
            </a:r>
            <a:r>
              <a:rPr lang="fr-FR" dirty="0">
                <a:cs typeface="Courier New" pitchFamily="49" charset="0"/>
              </a:rPr>
              <a:t>Basé sur un standard international (SGML) éprouvé et non-propriétaire</a:t>
            </a:r>
            <a:br>
              <a:rPr lang="fr-FR" dirty="0">
                <a:cs typeface="Courier New" pitchFamily="49" charset="0"/>
              </a:rPr>
            </a:br>
            <a:r>
              <a:rPr lang="fr-FR" dirty="0">
                <a:cs typeface="Courier New" pitchFamily="49" charset="0"/>
              </a:rPr>
              <a:t> passerelle nécessaire pour l'échange entre SGBD propriétaires</a:t>
            </a:r>
          </a:p>
          <a:p>
            <a:pPr lvl="1" fontAlgn="auto">
              <a:spcAft>
                <a:spcPts val="0"/>
              </a:spcAft>
              <a:defRPr/>
            </a:pPr>
            <a:r>
              <a:rPr lang="fr-FR" dirty="0">
                <a:cs typeface="Courier New" pitchFamily="49" charset="0"/>
              </a:rPr>
              <a:t> Utilise un format texte ("human readable" et interfaçable), supporte l’Unicode</a:t>
            </a:r>
          </a:p>
          <a:p>
            <a:pPr lvl="1" fontAlgn="auto">
              <a:spcAft>
                <a:spcPts val="0"/>
              </a:spcAft>
              <a:defRPr/>
            </a:pPr>
            <a:r>
              <a:rPr lang="fr-FR" dirty="0">
                <a:cs typeface="Courier New" pitchFamily="49" charset="0"/>
              </a:rPr>
              <a:t> Ne dépend pas de la plateforme et résistant aux sauts technologiques</a:t>
            </a:r>
          </a:p>
          <a:p>
            <a:pPr lvl="1" fontAlgn="auto">
              <a:spcAft>
                <a:spcPts val="0"/>
              </a:spcAft>
              <a:defRPr/>
            </a:pPr>
            <a:r>
              <a:rPr lang="fr-FR" dirty="0">
                <a:cs typeface="Courier New" pitchFamily="49" charset="0"/>
              </a:rPr>
              <a:t> Sa syntaxe rend les algorithmes de traitement simples</a:t>
            </a:r>
          </a:p>
          <a:p>
            <a:pPr lvl="1" fontAlgn="auto">
              <a:spcAft>
                <a:spcPts val="0"/>
              </a:spcAft>
              <a:defRPr/>
            </a:pPr>
            <a:r>
              <a:rPr lang="fr-FR" dirty="0">
                <a:cs typeface="Courier New" pitchFamily="49" charset="0"/>
              </a:rPr>
              <a:t> Permet de représenter les structures informatiques classiques (listes, arbres…)</a:t>
            </a:r>
          </a:p>
          <a:p>
            <a:pPr lvl="1" fontAlgn="auto">
              <a:spcAft>
                <a:spcPts val="0"/>
              </a:spcAft>
              <a:defRPr/>
            </a:pPr>
            <a:r>
              <a:rPr lang="fr-FR" dirty="0">
                <a:cs typeface="Courier New" pitchFamily="49" charset="0"/>
              </a:rPr>
              <a:t> Sa structure hiérarchisée est compatible avec la plupart des documents</a:t>
            </a:r>
          </a:p>
          <a:p>
            <a:pPr lvl="1" fontAlgn="auto">
              <a:spcAft>
                <a:spcPts val="0"/>
              </a:spcAft>
              <a:defRPr/>
            </a:pPr>
            <a:r>
              <a:rPr lang="fr-FR" dirty="0">
                <a:cs typeface="Courier New" pitchFamily="49" charset="0"/>
              </a:rPr>
              <a:t> Basé sur des schémas, il facilite les tests unitaires, la conception logicielle…</a:t>
            </a:r>
          </a:p>
          <a:p>
            <a:pPr lvl="1" fontAlgn="auto">
              <a:spcAft>
                <a:spcPts val="0"/>
              </a:spcAft>
              <a:defRPr/>
            </a:pPr>
            <a:r>
              <a:rPr lang="fr-FR" dirty="0">
                <a:cs typeface="Courier New" pitchFamily="49" charset="0"/>
              </a:rPr>
              <a:t> Facile d’assurer la compatibilité entre différentes versions (XML/DTD)</a:t>
            </a:r>
          </a:p>
          <a:p>
            <a:pPr lvl="1" fontAlgn="auto">
              <a:spcAft>
                <a:spcPts val="0"/>
              </a:spcAft>
              <a:defRPr/>
            </a:pPr>
            <a:r>
              <a:rPr lang="fr-FR" dirty="0">
                <a:cs typeface="Courier New" pitchFamily="49" charset="0"/>
              </a:rPr>
              <a:t> Un fragment d’un doc XML bien formé est aussi un doc XML bien formé</a:t>
            </a:r>
          </a:p>
          <a:p>
            <a:pPr lvl="1" fontAlgn="auto">
              <a:spcAft>
                <a:spcPts val="0"/>
              </a:spcAft>
              <a:defRPr/>
            </a:pPr>
            <a:r>
              <a:rPr lang="fr-FR" dirty="0">
                <a:cs typeface="Courier New" pitchFamily="49" charset="0"/>
              </a:rPr>
              <a:t> Technologie phare du W3C déjà très largement implantée en entreprise</a:t>
            </a:r>
          </a:p>
          <a:p>
            <a:pPr lvl="1" fontAlgn="auto">
              <a:spcAft>
                <a:spcPts val="0"/>
              </a:spcAft>
              <a:defRPr/>
            </a:pPr>
            <a:r>
              <a:rPr lang="fr-FR" dirty="0">
                <a:cs typeface="Courier New" pitchFamily="49" charset="0"/>
              </a:rPr>
              <a:t> Fortement automatisable</a:t>
            </a:r>
          </a:p>
        </p:txBody>
      </p:sp>
      <p:sp>
        <p:nvSpPr>
          <p:cNvPr id="5" name="Rectangle 13">
            <a:extLst>
              <a:ext uri="{FF2B5EF4-FFF2-40B4-BE49-F238E27FC236}">
                <a16:creationId xmlns:a16="http://schemas.microsoft.com/office/drawing/2014/main" id="{8FDE182C-FD2A-4AE4-BE70-23DC65B0A382}"/>
              </a:ext>
            </a:extLst>
          </p:cNvPr>
          <p:cNvSpPr>
            <a:spLocks noGrp="1" noChangeArrowheads="1"/>
          </p:cNvSpPr>
          <p:nvPr>
            <p:ph type="sldNum" sz="quarter" idx="12"/>
          </p:nvPr>
        </p:nvSpPr>
        <p:spPr/>
        <p:txBody>
          <a:bodyPr>
            <a:normAutofit/>
          </a:bodyPr>
          <a:lstStyle/>
          <a:p>
            <a:pPr>
              <a:defRPr/>
            </a:pPr>
            <a:fld id="{5237EF51-15A5-46AD-89AE-3B32EE868368}" type="slidenum">
              <a:rPr lang="fr-FR"/>
              <a:pPr>
                <a:defRPr/>
              </a:pPr>
              <a:t>35</a:t>
            </a:fld>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AutoShape 2">
            <a:extLst>
              <a:ext uri="{FF2B5EF4-FFF2-40B4-BE49-F238E27FC236}">
                <a16:creationId xmlns:a16="http://schemas.microsoft.com/office/drawing/2014/main" id="{F853669B-5CC2-4F4E-B0AC-08D194781D2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Pourquoi XML est-il incontournable ?</a:t>
            </a:r>
          </a:p>
        </p:txBody>
      </p:sp>
      <p:sp>
        <p:nvSpPr>
          <p:cNvPr id="1368067" name="Rectangle 3">
            <a:extLst>
              <a:ext uri="{FF2B5EF4-FFF2-40B4-BE49-F238E27FC236}">
                <a16:creationId xmlns:a16="http://schemas.microsoft.com/office/drawing/2014/main" id="{74AB66ED-CDAD-4F95-BE7F-E71624949D2A}"/>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ea typeface="MS Mincho" pitchFamily="49" charset="-128"/>
              </a:rPr>
              <a:t>Inconvénients du XML</a:t>
            </a:r>
          </a:p>
          <a:p>
            <a:pPr lvl="1" fontAlgn="auto">
              <a:spcAft>
                <a:spcPts val="0"/>
              </a:spcAft>
              <a:defRPr/>
            </a:pPr>
            <a:r>
              <a:rPr lang="fr-FR" dirty="0">
                <a:ea typeface="MS Mincho" pitchFamily="49" charset="-128"/>
              </a:rPr>
              <a:t> </a:t>
            </a:r>
            <a:r>
              <a:rPr lang="fr-FR" dirty="0">
                <a:cs typeface="Courier New" pitchFamily="49" charset="0"/>
              </a:rPr>
              <a:t>La syntaxe XML est </a:t>
            </a:r>
            <a:r>
              <a:rPr lang="fr-FR" b="1" dirty="0">
                <a:cs typeface="Courier New" pitchFamily="49" charset="0"/>
              </a:rPr>
              <a:t>redondante</a:t>
            </a:r>
            <a:r>
              <a:rPr lang="fr-FR" dirty="0">
                <a:cs typeface="Courier New" pitchFamily="49" charset="0"/>
              </a:rPr>
              <a:t> (+ de flux, traitement / stockage </a:t>
            </a:r>
            <a:r>
              <a:rPr lang="fr-FR" dirty="0">
                <a:sym typeface="Wingdings" charset="2"/>
              </a:rPr>
              <a:t></a:t>
            </a:r>
            <a:r>
              <a:rPr lang="fr-FR" dirty="0">
                <a:cs typeface="Courier New" pitchFamily="49" charset="0"/>
              </a:rPr>
              <a:t> &gt; les coûts)</a:t>
            </a:r>
          </a:p>
          <a:p>
            <a:pPr lvl="1" fontAlgn="auto">
              <a:spcAft>
                <a:spcPts val="0"/>
              </a:spcAft>
              <a:defRPr/>
            </a:pPr>
            <a:r>
              <a:rPr lang="fr-FR" dirty="0">
                <a:cs typeface="Courier New" pitchFamily="49" charset="0"/>
              </a:rPr>
              <a:t> La syntaxe XML est </a:t>
            </a:r>
            <a:r>
              <a:rPr lang="fr-FR" b="1" dirty="0">
                <a:cs typeface="Courier New" pitchFamily="49" charset="0"/>
              </a:rPr>
              <a:t>verbeuse</a:t>
            </a:r>
          </a:p>
          <a:p>
            <a:pPr lvl="1" fontAlgn="auto">
              <a:spcAft>
                <a:spcPts val="0"/>
              </a:spcAft>
              <a:defRPr/>
            </a:pPr>
            <a:r>
              <a:rPr lang="fr-FR" dirty="0">
                <a:cs typeface="Courier New" pitchFamily="49" charset="0"/>
              </a:rPr>
              <a:t> Sa capacité de représentation est </a:t>
            </a:r>
            <a:r>
              <a:rPr lang="fr-FR" b="1" dirty="0">
                <a:cs typeface="Courier New" pitchFamily="49" charset="0"/>
              </a:rPr>
              <a:t>plus limitée que </a:t>
            </a:r>
            <a:r>
              <a:rPr lang="fr-FR" dirty="0">
                <a:cs typeface="Courier New" pitchFamily="49" charset="0"/>
              </a:rPr>
              <a:t>celle des </a:t>
            </a:r>
            <a:r>
              <a:rPr lang="fr-FR" b="1" dirty="0">
                <a:cs typeface="Courier New" pitchFamily="49" charset="0"/>
              </a:rPr>
              <a:t>graphes OO</a:t>
            </a:r>
          </a:p>
          <a:p>
            <a:pPr lvl="1" fontAlgn="auto">
              <a:spcAft>
                <a:spcPts val="0"/>
              </a:spcAft>
              <a:defRPr/>
            </a:pPr>
            <a:r>
              <a:rPr lang="fr-FR" dirty="0">
                <a:cs typeface="Courier New" pitchFamily="49" charset="0"/>
              </a:rPr>
              <a:t> La représentation d’une </a:t>
            </a:r>
            <a:r>
              <a:rPr lang="fr-FR" b="1" dirty="0">
                <a:cs typeface="Courier New" pitchFamily="49" charset="0"/>
              </a:rPr>
              <a:t>relation</a:t>
            </a:r>
            <a:r>
              <a:rPr lang="fr-FR" dirty="0">
                <a:cs typeface="Courier New" pitchFamily="49" charset="0"/>
              </a:rPr>
              <a:t> entre </a:t>
            </a:r>
            <a:r>
              <a:rPr lang="fr-FR" b="1" dirty="0">
                <a:cs typeface="Courier New" pitchFamily="49" charset="0"/>
              </a:rPr>
              <a:t>non-parents</a:t>
            </a:r>
            <a:r>
              <a:rPr lang="fr-FR" dirty="0">
                <a:cs typeface="Courier New" pitchFamily="49" charset="0"/>
              </a:rPr>
              <a:t> est </a:t>
            </a:r>
            <a:r>
              <a:rPr lang="fr-FR" b="1" dirty="0">
                <a:cs typeface="Courier New" pitchFamily="49" charset="0"/>
              </a:rPr>
              <a:t>difficile</a:t>
            </a:r>
            <a:r>
              <a:rPr lang="fr-FR" dirty="0">
                <a:cs typeface="Courier New" pitchFamily="49" charset="0"/>
              </a:rPr>
              <a:t> et lourde</a:t>
            </a:r>
          </a:p>
          <a:p>
            <a:pPr lvl="1" fontAlgn="auto">
              <a:spcAft>
                <a:spcPts val="0"/>
              </a:spcAft>
              <a:defRPr/>
            </a:pPr>
            <a:r>
              <a:rPr lang="fr-FR" dirty="0">
                <a:cs typeface="Courier New" pitchFamily="49" charset="0"/>
              </a:rPr>
              <a:t> Les </a:t>
            </a:r>
            <a:r>
              <a:rPr lang="fr-FR" b="1" dirty="0">
                <a:cs typeface="Courier New" pitchFamily="49" charset="0"/>
              </a:rPr>
              <a:t>namespaces</a:t>
            </a:r>
            <a:r>
              <a:rPr lang="fr-FR" dirty="0">
                <a:cs typeface="Courier New" pitchFamily="49" charset="0"/>
              </a:rPr>
              <a:t> sont </a:t>
            </a:r>
            <a:r>
              <a:rPr lang="fr-FR" b="1" dirty="0">
                <a:cs typeface="Courier New" pitchFamily="49" charset="0"/>
              </a:rPr>
              <a:t>difficiles</a:t>
            </a:r>
            <a:r>
              <a:rPr lang="fr-FR" dirty="0">
                <a:cs typeface="Courier New" pitchFamily="49" charset="0"/>
              </a:rPr>
              <a:t> à </a:t>
            </a:r>
            <a:r>
              <a:rPr lang="fr-FR" b="1" dirty="0">
                <a:cs typeface="Courier New" pitchFamily="49" charset="0"/>
              </a:rPr>
              <a:t>implémenter</a:t>
            </a:r>
            <a:r>
              <a:rPr lang="fr-FR" dirty="0">
                <a:cs typeface="Courier New" pitchFamily="49" charset="0"/>
              </a:rPr>
              <a:t> dans les parsers</a:t>
            </a:r>
          </a:p>
          <a:p>
            <a:pPr lvl="1" fontAlgn="auto">
              <a:spcAft>
                <a:spcPts val="0"/>
              </a:spcAft>
              <a:defRPr/>
            </a:pPr>
            <a:r>
              <a:rPr lang="fr-FR" dirty="0">
                <a:cs typeface="Courier New" pitchFamily="49" charset="0"/>
              </a:rPr>
              <a:t> La </a:t>
            </a:r>
            <a:r>
              <a:rPr lang="fr-FR" b="1" dirty="0">
                <a:cs typeface="Courier New" pitchFamily="49" charset="0"/>
              </a:rPr>
              <a:t>distinction</a:t>
            </a:r>
            <a:r>
              <a:rPr lang="fr-FR" dirty="0">
                <a:cs typeface="Courier New" pitchFamily="49" charset="0"/>
              </a:rPr>
              <a:t> entre </a:t>
            </a:r>
            <a:r>
              <a:rPr lang="fr-FR" b="1" dirty="0">
                <a:cs typeface="Courier New" pitchFamily="49" charset="0"/>
              </a:rPr>
              <a:t>attributs</a:t>
            </a:r>
            <a:r>
              <a:rPr lang="fr-FR" dirty="0">
                <a:cs typeface="Courier New" pitchFamily="49" charset="0"/>
              </a:rPr>
              <a:t> et </a:t>
            </a:r>
            <a:r>
              <a:rPr lang="fr-FR" b="1" dirty="0">
                <a:cs typeface="Courier New" pitchFamily="49" charset="0"/>
              </a:rPr>
              <a:t>contenu</a:t>
            </a:r>
            <a:r>
              <a:rPr lang="fr-FR" dirty="0">
                <a:cs typeface="Courier New" pitchFamily="49" charset="0"/>
              </a:rPr>
              <a:t> (et parfois élément) est </a:t>
            </a:r>
            <a:r>
              <a:rPr lang="fr-FR" b="1" dirty="0">
                <a:cs typeface="Courier New" pitchFamily="49" charset="0"/>
              </a:rPr>
              <a:t>problématique</a:t>
            </a:r>
          </a:p>
          <a:p>
            <a:pPr lvl="1" fontAlgn="auto">
              <a:spcAft>
                <a:spcPts val="0"/>
              </a:spcAft>
              <a:defRPr/>
            </a:pPr>
            <a:r>
              <a:rPr lang="fr-FR" dirty="0">
                <a:cs typeface="Courier New" pitchFamily="49" charset="0"/>
              </a:rPr>
              <a:t> XML est </a:t>
            </a:r>
            <a:r>
              <a:rPr lang="fr-FR" b="1" dirty="0">
                <a:cs typeface="Courier New" pitchFamily="49" charset="0"/>
              </a:rPr>
              <a:t>peu</a:t>
            </a:r>
            <a:r>
              <a:rPr lang="fr-FR" dirty="0">
                <a:cs typeface="Courier New" pitchFamily="49" charset="0"/>
              </a:rPr>
              <a:t> </a:t>
            </a:r>
            <a:r>
              <a:rPr lang="fr-FR" b="1" dirty="0">
                <a:cs typeface="Courier New" pitchFamily="49" charset="0"/>
              </a:rPr>
              <a:t>efficace</a:t>
            </a:r>
            <a:r>
              <a:rPr lang="fr-FR" dirty="0">
                <a:cs typeface="Courier New" pitchFamily="49" charset="0"/>
              </a:rPr>
              <a:t> pour transférer de </a:t>
            </a:r>
            <a:r>
              <a:rPr lang="fr-FR" b="1" dirty="0">
                <a:cs typeface="Courier New" pitchFamily="49" charset="0"/>
              </a:rPr>
              <a:t>grandes</a:t>
            </a:r>
            <a:r>
              <a:rPr lang="fr-FR" dirty="0">
                <a:cs typeface="Courier New" pitchFamily="49" charset="0"/>
              </a:rPr>
              <a:t> </a:t>
            </a:r>
            <a:r>
              <a:rPr lang="fr-FR" b="1" dirty="0">
                <a:cs typeface="Courier New" pitchFamily="49" charset="0"/>
              </a:rPr>
              <a:t>quantités</a:t>
            </a:r>
            <a:r>
              <a:rPr lang="fr-FR" dirty="0">
                <a:cs typeface="Courier New" pitchFamily="49" charset="0"/>
              </a:rPr>
              <a:t> de </a:t>
            </a:r>
            <a:r>
              <a:rPr lang="fr-FR" b="1" dirty="0">
                <a:cs typeface="Courier New" pitchFamily="49" charset="0"/>
              </a:rPr>
              <a:t>données</a:t>
            </a:r>
            <a:r>
              <a:rPr lang="fr-FR" dirty="0">
                <a:cs typeface="Courier New" pitchFamily="49" charset="0"/>
              </a:rPr>
              <a:t> de manière </a:t>
            </a:r>
            <a:r>
              <a:rPr lang="fr-FR" b="1" dirty="0">
                <a:cs typeface="Courier New" pitchFamily="49" charset="0"/>
              </a:rPr>
              <a:t>sécurisée</a:t>
            </a:r>
          </a:p>
          <a:p>
            <a:pPr fontAlgn="auto">
              <a:spcAft>
                <a:spcPts val="0"/>
              </a:spcAft>
              <a:defRPr/>
            </a:pPr>
            <a:endParaRPr lang="fr-FR" dirty="0">
              <a:ea typeface="MS Mincho" pitchFamily="49" charset="-128"/>
            </a:endParaRPr>
          </a:p>
          <a:p>
            <a:pPr fontAlgn="auto">
              <a:spcAft>
                <a:spcPts val="0"/>
              </a:spcAft>
              <a:defRPr/>
            </a:pPr>
            <a:r>
              <a:rPr lang="fr-FR" dirty="0">
                <a:ea typeface="MS Mincho" pitchFamily="49" charset="-128"/>
              </a:rPr>
              <a:t>Conclusion</a:t>
            </a:r>
          </a:p>
          <a:p>
            <a:pPr lvl="1" fontAlgn="auto">
              <a:spcAft>
                <a:spcPts val="0"/>
              </a:spcAft>
              <a:defRPr/>
            </a:pPr>
            <a:r>
              <a:rPr lang="fr-FR" dirty="0">
                <a:cs typeface="Courier New" pitchFamily="49" charset="0"/>
              </a:rPr>
              <a:t> Malgré ses défauts, le XML est très intéressant à utiliser </a:t>
            </a:r>
            <a:r>
              <a:rPr lang="fr-FR" b="1" dirty="0">
                <a:cs typeface="Courier New" pitchFamily="49" charset="0"/>
              </a:rPr>
              <a:t>sauf</a:t>
            </a:r>
            <a:r>
              <a:rPr lang="fr-FR" dirty="0">
                <a:cs typeface="Courier New" pitchFamily="49" charset="0"/>
              </a:rPr>
              <a:t> :</a:t>
            </a:r>
          </a:p>
          <a:p>
            <a:pPr lvl="2" fontAlgn="auto">
              <a:spcAft>
                <a:spcPts val="0"/>
              </a:spcAft>
              <a:defRPr/>
            </a:pPr>
            <a:r>
              <a:rPr lang="fr-FR" dirty="0">
                <a:cs typeface="Courier New" pitchFamily="49" charset="0"/>
              </a:rPr>
              <a:t> quand la </a:t>
            </a:r>
            <a:r>
              <a:rPr lang="fr-FR" b="1" dirty="0">
                <a:cs typeface="Courier New" pitchFamily="49" charset="0"/>
              </a:rPr>
              <a:t>rapidité</a:t>
            </a:r>
            <a:r>
              <a:rPr lang="fr-FR" dirty="0">
                <a:cs typeface="Courier New" pitchFamily="49" charset="0"/>
              </a:rPr>
              <a:t> des </a:t>
            </a:r>
            <a:r>
              <a:rPr lang="fr-FR" b="1" dirty="0">
                <a:cs typeface="Courier New" pitchFamily="49" charset="0"/>
              </a:rPr>
              <a:t>transfert</a:t>
            </a:r>
            <a:r>
              <a:rPr lang="fr-FR" dirty="0">
                <a:cs typeface="Courier New" pitchFamily="49" charset="0"/>
              </a:rPr>
              <a:t> de </a:t>
            </a:r>
            <a:r>
              <a:rPr lang="fr-FR" b="1" dirty="0">
                <a:cs typeface="Courier New" pitchFamily="49" charset="0"/>
              </a:rPr>
              <a:t>données</a:t>
            </a:r>
            <a:r>
              <a:rPr lang="fr-FR" dirty="0">
                <a:cs typeface="Courier New" pitchFamily="49" charset="0"/>
              </a:rPr>
              <a:t> est </a:t>
            </a:r>
            <a:r>
              <a:rPr lang="fr-FR" b="1" dirty="0">
                <a:cs typeface="Courier New" pitchFamily="49" charset="0"/>
              </a:rPr>
              <a:t>critique</a:t>
            </a:r>
            <a:r>
              <a:rPr lang="fr-FR" dirty="0">
                <a:cs typeface="Courier New" pitchFamily="49" charset="0"/>
              </a:rPr>
              <a:t> ou</a:t>
            </a:r>
          </a:p>
          <a:p>
            <a:pPr lvl="2" fontAlgn="auto">
              <a:spcAft>
                <a:spcPts val="0"/>
              </a:spcAft>
              <a:defRPr/>
            </a:pPr>
            <a:r>
              <a:rPr lang="fr-FR" dirty="0">
                <a:cs typeface="Courier New" pitchFamily="49" charset="0"/>
              </a:rPr>
              <a:t> quand la </a:t>
            </a:r>
            <a:r>
              <a:rPr lang="fr-FR" b="1" dirty="0">
                <a:cs typeface="Courier New" pitchFamily="49" charset="0"/>
              </a:rPr>
              <a:t>quantité</a:t>
            </a:r>
            <a:r>
              <a:rPr lang="fr-FR" dirty="0">
                <a:cs typeface="Courier New" pitchFamily="49" charset="0"/>
              </a:rPr>
              <a:t> des </a:t>
            </a:r>
            <a:r>
              <a:rPr lang="fr-FR" b="1" dirty="0">
                <a:cs typeface="Courier New" pitchFamily="49" charset="0"/>
              </a:rPr>
              <a:t>données</a:t>
            </a:r>
            <a:r>
              <a:rPr lang="fr-FR" dirty="0">
                <a:cs typeface="Courier New" pitchFamily="49" charset="0"/>
              </a:rPr>
              <a:t> à </a:t>
            </a:r>
            <a:r>
              <a:rPr lang="fr-FR" b="1" dirty="0">
                <a:cs typeface="Courier New" pitchFamily="49" charset="0"/>
              </a:rPr>
              <a:t>stocker</a:t>
            </a:r>
            <a:r>
              <a:rPr lang="fr-FR" dirty="0">
                <a:cs typeface="Courier New" pitchFamily="49" charset="0"/>
              </a:rPr>
              <a:t> est </a:t>
            </a:r>
            <a:r>
              <a:rPr lang="fr-FR" b="1" dirty="0">
                <a:cs typeface="Courier New" pitchFamily="49" charset="0"/>
              </a:rPr>
              <a:t>très</a:t>
            </a:r>
            <a:r>
              <a:rPr lang="fr-FR" dirty="0">
                <a:cs typeface="Courier New" pitchFamily="49" charset="0"/>
              </a:rPr>
              <a:t> </a:t>
            </a:r>
            <a:r>
              <a:rPr lang="fr-FR" b="1" dirty="0">
                <a:cs typeface="Courier New" pitchFamily="49" charset="0"/>
              </a:rPr>
              <a:t>importante</a:t>
            </a:r>
          </a:p>
        </p:txBody>
      </p:sp>
      <p:sp>
        <p:nvSpPr>
          <p:cNvPr id="5" name="Rectangle 13">
            <a:extLst>
              <a:ext uri="{FF2B5EF4-FFF2-40B4-BE49-F238E27FC236}">
                <a16:creationId xmlns:a16="http://schemas.microsoft.com/office/drawing/2014/main" id="{E17F7775-378E-455B-9D80-7EB1249B5A92}"/>
              </a:ext>
            </a:extLst>
          </p:cNvPr>
          <p:cNvSpPr>
            <a:spLocks noGrp="1" noChangeArrowheads="1"/>
          </p:cNvSpPr>
          <p:nvPr>
            <p:ph type="sldNum" sz="quarter" idx="12"/>
          </p:nvPr>
        </p:nvSpPr>
        <p:spPr/>
        <p:txBody>
          <a:bodyPr>
            <a:normAutofit/>
          </a:bodyPr>
          <a:lstStyle/>
          <a:p>
            <a:pPr>
              <a:defRPr/>
            </a:pPr>
            <a:fld id="{3D83785C-7FC8-4243-9434-C4B02D4E0DA2}" type="slidenum">
              <a:rPr lang="fr-FR"/>
              <a:pPr>
                <a:defRPr/>
              </a:pPr>
              <a:t>36</a:t>
            </a:fld>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a:t>Processing instruction</a:t>
            </a:r>
          </a:p>
          <a:p>
            <a:pPr lvl="2"/>
            <a:r>
              <a:rPr lang="fr-FR" altLang="fr-FR"/>
              <a:t>facultatif</a:t>
            </a:r>
          </a:p>
          <a:p>
            <a:r>
              <a:rPr lang="fr-FR" altLang="fr-FR"/>
              <a:t>Un attribut</a:t>
            </a:r>
          </a:p>
          <a:p>
            <a:pPr lvl="2"/>
            <a:r>
              <a:rPr lang="fr-FR" altLang="fr-FR"/>
              <a:t>Dans une balise ouvrante</a:t>
            </a:r>
          </a:p>
          <a:p>
            <a:pPr lvl="2"/>
            <a:r>
              <a:rPr lang="fr-FR" altLang="fr-FR"/>
              <a:t>nœud enfant de la balise</a:t>
            </a:r>
          </a:p>
          <a:p>
            <a:pPr lvl="1"/>
            <a:endParaRPr lang="fr-FR" altLang="fr-FR"/>
          </a:p>
          <a:p>
            <a:r>
              <a:rPr lang="fr-FR" altLang="fr-FR"/>
              <a:t>Une balise</a:t>
            </a:r>
          </a:p>
          <a:p>
            <a:pPr lvl="2"/>
            <a:r>
              <a:rPr lang="fr-FR" altLang="fr-FR"/>
              <a:t>ouverture  &lt; Nombalise &gt;</a:t>
            </a:r>
          </a:p>
          <a:p>
            <a:pPr lvl="2"/>
            <a:r>
              <a:rPr lang="fr-FR" altLang="fr-FR"/>
              <a:t>fermeture  &lt;</a:t>
            </a:r>
            <a:r>
              <a:rPr lang="fr-FR" altLang="fr-FR" b="1"/>
              <a:t>/</a:t>
            </a:r>
            <a:r>
              <a:rPr lang="fr-FR" altLang="fr-FR"/>
              <a:t>Nombalise &gt;</a:t>
            </a:r>
          </a:p>
          <a:p>
            <a:pPr lvl="2"/>
            <a:r>
              <a:rPr lang="fr-FR" altLang="fr-FR"/>
              <a:t>auto fermée &lt; Nombalise </a:t>
            </a:r>
            <a:r>
              <a:rPr lang="fr-FR" altLang="fr-FR" b="1"/>
              <a:t>/</a:t>
            </a:r>
            <a:r>
              <a:rPr lang="fr-FR" altLang="fr-FR"/>
              <a:t>&gt;</a:t>
            </a:r>
          </a:p>
          <a:p>
            <a:pPr lvl="2"/>
            <a:r>
              <a:rPr lang="fr-FR" altLang="fr-FR"/>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A7AF85-D9F6-4DD1-A3DC-4C071AB4D60E}"/>
              </a:ext>
            </a:extLst>
          </p:cNvPr>
          <p:cNvSpPr>
            <a:spLocks noGrp="1"/>
          </p:cNvSpPr>
          <p:nvPr>
            <p:ph type="title"/>
          </p:nvPr>
        </p:nvSpPr>
        <p:spPr>
          <a:xfrm>
            <a:off x="457200" y="142852"/>
            <a:ext cx="8229600" cy="1066800"/>
          </a:xfrm>
        </p:spPr>
        <p:txBody>
          <a:bodyPr>
            <a:normAutofit/>
          </a:bodyPr>
          <a:lstStyle/>
          <a:p>
            <a:pPr fontAlgn="auto">
              <a:spcAft>
                <a:spcPts val="0"/>
              </a:spcAft>
              <a:defRPr/>
            </a:pPr>
            <a:r>
              <a:rPr lang="fr-FR" dirty="0"/>
              <a:t>« well fordness/ Bienformité »</a:t>
            </a:r>
          </a:p>
        </p:txBody>
      </p:sp>
      <p:sp>
        <p:nvSpPr>
          <p:cNvPr id="3" name="Espace réservé du contenu 2">
            <a:extLst>
              <a:ext uri="{FF2B5EF4-FFF2-40B4-BE49-F238E27FC236}">
                <a16:creationId xmlns:a16="http://schemas.microsoft.com/office/drawing/2014/main" id="{CC912D91-92CE-4542-88F3-7760172174EF}"/>
              </a:ext>
            </a:extLst>
          </p:cNvPr>
          <p:cNvSpPr>
            <a:spLocks noGrp="1"/>
          </p:cNvSpPr>
          <p:nvPr>
            <p:ph sz="half" idx="1"/>
          </p:nvPr>
        </p:nvSpPr>
        <p:spPr>
          <a:xfrm>
            <a:off x="457200" y="2714625"/>
            <a:ext cx="4038600" cy="3714750"/>
          </a:xfrm>
        </p:spPr>
        <p:txBody>
          <a:bodyPr>
            <a:normAutofit lnSpcReduction="10000"/>
          </a:bodyPr>
          <a:lstStyle/>
          <a:p>
            <a:pPr lvl="1" fontAlgn="auto">
              <a:spcAft>
                <a:spcPts val="0"/>
              </a:spcAft>
              <a:defRPr/>
            </a:pPr>
            <a:r>
              <a:rPr lang="fr-FR" dirty="0"/>
              <a:t>Processing instruction XML en 1</a:t>
            </a:r>
            <a:r>
              <a:rPr lang="fr-FR" baseline="30000" dirty="0"/>
              <a:t>er</a:t>
            </a:r>
            <a:r>
              <a:rPr lang="fr-FR" dirty="0"/>
              <a:t> caractère</a:t>
            </a:r>
          </a:p>
          <a:p>
            <a:pPr lvl="1" fontAlgn="auto">
              <a:spcAft>
                <a:spcPts val="0"/>
              </a:spcAft>
              <a:defRPr/>
            </a:pPr>
            <a:endParaRPr lang="fr-FR" dirty="0"/>
          </a:p>
          <a:p>
            <a:pPr lvl="1" fontAlgn="auto">
              <a:spcAft>
                <a:spcPts val="0"/>
              </a:spcAft>
              <a:defRPr/>
            </a:pPr>
            <a:r>
              <a:rPr lang="fr-FR" dirty="0"/>
              <a:t>Une seul balise racine</a:t>
            </a:r>
          </a:p>
          <a:p>
            <a:pPr lvl="1" fontAlgn="auto">
              <a:spcAft>
                <a:spcPts val="0"/>
              </a:spcAft>
              <a:defRPr/>
            </a:pPr>
            <a:endParaRPr lang="fr-FR" dirty="0"/>
          </a:p>
          <a:p>
            <a:pPr lvl="1" fontAlgn="auto">
              <a:spcAft>
                <a:spcPts val="0"/>
              </a:spcAft>
              <a:defRPr/>
            </a:pPr>
            <a:r>
              <a:rPr lang="fr-FR" dirty="0"/>
              <a:t>Pas de balise non fermé</a:t>
            </a:r>
          </a:p>
          <a:p>
            <a:pPr lvl="1" fontAlgn="auto">
              <a:spcAft>
                <a:spcPts val="0"/>
              </a:spcAft>
              <a:defRPr/>
            </a:pPr>
            <a:endParaRPr lang="fr-FR" dirty="0"/>
          </a:p>
          <a:p>
            <a:pPr lvl="1" fontAlgn="auto">
              <a:spcAft>
                <a:spcPts val="0"/>
              </a:spcAft>
              <a:defRPr/>
            </a:pPr>
            <a:r>
              <a:rPr lang="fr-FR" dirty="0"/>
              <a:t>Pas de balises croisées</a:t>
            </a:r>
          </a:p>
          <a:p>
            <a:pPr lvl="1" fontAlgn="auto">
              <a:spcAft>
                <a:spcPts val="0"/>
              </a:spcAft>
              <a:defRPr/>
            </a:pPr>
            <a:endParaRPr lang="fr-FR" dirty="0"/>
          </a:p>
          <a:p>
            <a:pPr lvl="1" fontAlgn="auto">
              <a:spcAft>
                <a:spcPts val="0"/>
              </a:spcAft>
              <a:defRPr/>
            </a:pPr>
            <a:r>
              <a:rPr lang="fr-FR" dirty="0"/>
              <a:t>Pas d’attribut sans valeur même null ( attr="" )</a:t>
            </a:r>
          </a:p>
        </p:txBody>
      </p:sp>
      <p:sp>
        <p:nvSpPr>
          <p:cNvPr id="102406" name="Espace réservé du contenu 5">
            <a:extLst>
              <a:ext uri="{FF2B5EF4-FFF2-40B4-BE49-F238E27FC236}">
                <a16:creationId xmlns:a16="http://schemas.microsoft.com/office/drawing/2014/main" id="{CAC342E9-65F2-493F-A2E8-B135382725D4}"/>
              </a:ext>
            </a:extLst>
          </p:cNvPr>
          <p:cNvSpPr>
            <a:spLocks noGrp="1"/>
          </p:cNvSpPr>
          <p:nvPr>
            <p:ph sz="half" idx="2"/>
          </p:nvPr>
        </p:nvSpPr>
        <p:spPr bwMode="auto">
          <a:xfrm>
            <a:off x="4648200" y="2714625"/>
            <a:ext cx="4038600" cy="3714750"/>
          </a:xfrm>
          <a:ln>
            <a:solidFill>
              <a:srgbClr val="D9D9D9"/>
            </a:solidFill>
            <a:miter lim="800000"/>
            <a:headEnd/>
            <a:tailEnd/>
          </a:ln>
        </p:spPr>
        <p:txBody>
          <a:bodyPr wrap="square" numCol="1" anchor="t" anchorCtr="0" compatLnSpc="1">
            <a:prstTxWarp prst="textNoShape">
              <a:avLst/>
            </a:prstTxWarp>
          </a:bodyPr>
          <a:lstStyle/>
          <a:p>
            <a:pPr lvl="1"/>
            <a:r>
              <a:rPr lang="fr-FR" altLang="fr-FR"/>
              <a:t>Le nom des balises commencent par une lettre ou ‘_’ </a:t>
            </a:r>
            <a:r>
              <a:rPr lang="fr-FR" altLang="fr-FR" sz="1200"/>
              <a:t>(underscore)</a:t>
            </a:r>
            <a:endParaRPr lang="fr-FR" altLang="fr-FR"/>
          </a:p>
          <a:p>
            <a:pPr lvl="1"/>
            <a:endParaRPr lang="fr-FR" altLang="fr-FR"/>
          </a:p>
          <a:p>
            <a:pPr lvl="1"/>
            <a:r>
              <a:rPr lang="fr-FR" altLang="fr-FR"/>
              <a:t>Le nom des attributs commencent par une lettre ou un ‘_’ </a:t>
            </a:r>
            <a:r>
              <a:rPr lang="fr-FR" altLang="fr-FR" sz="1200"/>
              <a:t>(underscore)</a:t>
            </a:r>
            <a:endParaRPr lang="fr-FR" altLang="fr-FR"/>
          </a:p>
          <a:p>
            <a:pPr lvl="1"/>
            <a:endParaRPr lang="fr-FR" altLang="fr-FR"/>
          </a:p>
          <a:p>
            <a:pPr lvl="1"/>
            <a:r>
              <a:rPr lang="fr-FR" altLang="fr-FR"/>
              <a:t>Les valeurs d’ID commencent par une lettre ou un ‘_’ </a:t>
            </a:r>
            <a:r>
              <a:rPr lang="fr-FR" altLang="fr-FR" sz="1200"/>
              <a:t>(underscore)</a:t>
            </a:r>
            <a:r>
              <a:rPr lang="fr-FR" altLang="fr-FR"/>
              <a:t> nécessite un dtd/xsd</a:t>
            </a:r>
          </a:p>
          <a:p>
            <a:pPr lvl="1"/>
            <a:endParaRPr lang="fr-FR" altLang="fr-FR"/>
          </a:p>
        </p:txBody>
      </p:sp>
      <p:sp>
        <p:nvSpPr>
          <p:cNvPr id="4" name="Espace réservé du numéro de diapositive 3">
            <a:extLst>
              <a:ext uri="{FF2B5EF4-FFF2-40B4-BE49-F238E27FC236}">
                <a16:creationId xmlns:a16="http://schemas.microsoft.com/office/drawing/2014/main" id="{7FC3B78F-B9E2-4587-9EA6-B1372D7B136A}"/>
              </a:ext>
            </a:extLst>
          </p:cNvPr>
          <p:cNvSpPr>
            <a:spLocks noGrp="1"/>
          </p:cNvSpPr>
          <p:nvPr>
            <p:ph type="sldNum" sz="quarter" idx="14"/>
          </p:nvPr>
        </p:nvSpPr>
        <p:spPr/>
        <p:txBody>
          <a:bodyPr/>
          <a:lstStyle/>
          <a:p>
            <a:pPr>
              <a:defRPr/>
            </a:pPr>
            <a:fld id="{EF3B54D3-E0A9-4890-A2E8-F54DEAFF224A}" type="slidenum">
              <a:rPr lang="fr-FR"/>
              <a:pPr>
                <a:defRPr/>
              </a:pPr>
              <a:t>38</a:t>
            </a:fld>
            <a:endParaRPr lang="fr-FR" dirty="0"/>
          </a:p>
        </p:txBody>
      </p:sp>
      <p:sp>
        <p:nvSpPr>
          <p:cNvPr id="7" name="Espace réservé du contenu 6">
            <a:extLst>
              <a:ext uri="{FF2B5EF4-FFF2-40B4-BE49-F238E27FC236}">
                <a16:creationId xmlns:a16="http://schemas.microsoft.com/office/drawing/2014/main" id="{76719F47-EB42-4200-B6F4-60E3E5F10116}"/>
              </a:ext>
            </a:extLst>
          </p:cNvPr>
          <p:cNvSpPr>
            <a:spLocks noGrp="1"/>
          </p:cNvSpPr>
          <p:nvPr>
            <p:ph sz="half" idx="13"/>
          </p:nvPr>
        </p:nvSpPr>
        <p:spPr>
          <a:xfrm>
            <a:off x="468313" y="1285875"/>
            <a:ext cx="8280400" cy="1298575"/>
          </a:xfrm>
        </p:spPr>
        <p:txBody>
          <a:bodyPr>
            <a:normAutofit fontScale="85000" lnSpcReduction="20000"/>
          </a:bodyPr>
          <a:lstStyle/>
          <a:p>
            <a:pPr fontAlgn="auto">
              <a:spcAft>
                <a:spcPts val="0"/>
              </a:spcAft>
              <a:defRPr/>
            </a:pPr>
            <a:r>
              <a:rPr lang="fr-FR" dirty="0"/>
              <a:t>Les règles de « bienformité » sont les règles minimal de syntaxe pour qu’un fichier XML puisse être fonctionnel</a:t>
            </a:r>
          </a:p>
          <a:p>
            <a:pPr fontAlgn="auto">
              <a:spcAft>
                <a:spcPts val="0"/>
              </a:spcAft>
              <a:defRPr/>
            </a:pPr>
            <a:r>
              <a:rPr lang="fr-FR" dirty="0"/>
              <a:t>Pour être valide le fichier doit avant le dtd/xsd être bien formé</a:t>
            </a:r>
          </a:p>
          <a:p>
            <a:pPr fontAlgn="auto">
              <a:spcAft>
                <a:spcPts val="0"/>
              </a:spcAft>
              <a:defRPr/>
            </a:pPr>
            <a:endParaRPr lang="fr-FR" dirty="0"/>
          </a:p>
          <a:p>
            <a:pPr fontAlgn="auto">
              <a:spcAft>
                <a:spcPts val="0"/>
              </a:spcAft>
              <a:defRPr/>
            </a:pPr>
            <a:r>
              <a:rPr lang="fr-FR" dirty="0"/>
              <a:t>Il existe 8 règles en 1.0 et 6 en 1.1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0CDEF42-E922-4B0B-92EF-632030EE89CB}"/>
              </a:ext>
            </a:extLst>
          </p:cNvPr>
          <p:cNvSpPr>
            <a:spLocks noGrp="1"/>
          </p:cNvSpPr>
          <p:nvPr>
            <p:ph type="title"/>
          </p:nvPr>
        </p:nvSpPr>
        <p:spPr>
          <a:xfrm>
            <a:off x="0" y="142852"/>
            <a:ext cx="9144000" cy="785818"/>
          </a:xfrm>
        </p:spPr>
        <p:txBody>
          <a:bodyPr/>
          <a:lstStyle/>
          <a:p>
            <a:pPr fontAlgn="auto">
              <a:spcAft>
                <a:spcPts val="0"/>
              </a:spcAft>
              <a:defRPr/>
            </a:pPr>
            <a:r>
              <a:rPr lang="fr-FR" dirty="0"/>
              <a:t>Infoset XML</a:t>
            </a:r>
          </a:p>
        </p:txBody>
      </p:sp>
      <p:sp>
        <p:nvSpPr>
          <p:cNvPr id="6" name="Espace réservé du contenu 5">
            <a:extLst>
              <a:ext uri="{FF2B5EF4-FFF2-40B4-BE49-F238E27FC236}">
                <a16:creationId xmlns:a16="http://schemas.microsoft.com/office/drawing/2014/main" id="{28E9EA32-6EEA-4057-B691-D16A62299F4D}"/>
              </a:ext>
            </a:extLst>
          </p:cNvPr>
          <p:cNvSpPr>
            <a:spLocks noGrp="1"/>
          </p:cNvSpPr>
          <p:nvPr>
            <p:ph idx="1"/>
          </p:nvPr>
        </p:nvSpPr>
        <p:spPr/>
        <p:txBody>
          <a:bodyPr>
            <a:normAutofit fontScale="92500" lnSpcReduction="10000"/>
          </a:bodyPr>
          <a:lstStyle/>
          <a:p>
            <a:pPr fontAlgn="auto">
              <a:spcAft>
                <a:spcPts val="0"/>
              </a:spcAft>
              <a:defRPr/>
            </a:pPr>
            <a:r>
              <a:rPr lang="fr-FR" dirty="0"/>
              <a:t>Règles de sérialisation</a:t>
            </a:r>
          </a:p>
          <a:p>
            <a:pPr fontAlgn="auto">
              <a:spcAft>
                <a:spcPts val="0"/>
              </a:spcAft>
              <a:defRPr/>
            </a:pPr>
            <a:endParaRPr lang="fr-FR" i="1" dirty="0"/>
          </a:p>
          <a:p>
            <a:pPr fontAlgn="auto">
              <a:spcAft>
                <a:spcPts val="0"/>
              </a:spcAft>
              <a:defRPr/>
            </a:pPr>
            <a:r>
              <a:rPr lang="fr-FR" i="1" dirty="0"/>
              <a:t>abstract representation</a:t>
            </a:r>
          </a:p>
          <a:p>
            <a:pPr fontAlgn="auto">
              <a:spcAft>
                <a:spcPts val="0"/>
              </a:spcAft>
              <a:defRPr/>
            </a:pPr>
            <a:endParaRPr lang="fr-FR" dirty="0"/>
          </a:p>
          <a:p>
            <a:pPr fontAlgn="auto">
              <a:spcAft>
                <a:spcPts val="0"/>
              </a:spcAft>
              <a:defRPr/>
            </a:pPr>
            <a:r>
              <a:rPr lang="fr-FR" dirty="0"/>
              <a:t>representation </a:t>
            </a:r>
          </a:p>
          <a:p>
            <a:pPr lvl="1" fontAlgn="auto">
              <a:spcAft>
                <a:spcPts val="0"/>
              </a:spcAft>
              <a:defRPr/>
            </a:pPr>
            <a:endParaRPr lang="fr-FR" dirty="0"/>
          </a:p>
          <a:p>
            <a:pPr lvl="1" fontAlgn="auto">
              <a:spcAft>
                <a:spcPts val="0"/>
              </a:spcAft>
              <a:defRPr/>
            </a:pPr>
            <a:r>
              <a:rPr lang="fr-FR" dirty="0"/>
              <a:t>sérialisé</a:t>
            </a:r>
          </a:p>
          <a:p>
            <a:pPr lvl="2" fontAlgn="auto">
              <a:spcAft>
                <a:spcPts val="0"/>
              </a:spcAft>
              <a:defRPr/>
            </a:pPr>
            <a:r>
              <a:rPr lang="fr-FR" dirty="0"/>
              <a:t>attributs</a:t>
            </a:r>
          </a:p>
          <a:p>
            <a:pPr lvl="2" fontAlgn="auto">
              <a:spcAft>
                <a:spcPts val="0"/>
              </a:spcAft>
              <a:defRPr/>
            </a:pPr>
            <a:r>
              <a:rPr lang="fr-FR" dirty="0"/>
              <a:t>auto-fermée</a:t>
            </a:r>
          </a:p>
          <a:p>
            <a:pPr lvl="1" fontAlgn="auto">
              <a:spcAft>
                <a:spcPts val="0"/>
              </a:spcAft>
              <a:defRPr/>
            </a:pPr>
            <a:r>
              <a:rPr lang="fr-FR" dirty="0"/>
              <a:t>arborescent </a:t>
            </a:r>
          </a:p>
          <a:p>
            <a:pPr lvl="2" fontAlgn="auto">
              <a:spcAft>
                <a:spcPts val="0"/>
              </a:spcAft>
              <a:defRPr/>
            </a:pPr>
            <a:r>
              <a:rPr lang="fr-FR" dirty="0"/>
              <a:t>notion d'enfants</a:t>
            </a:r>
          </a:p>
          <a:p>
            <a:pPr lvl="1" fontAlgn="auto">
              <a:spcAft>
                <a:spcPts val="0"/>
              </a:spcAft>
              <a:defRPr/>
            </a:pPr>
            <a:endParaRPr lang="fr-FR" dirty="0"/>
          </a:p>
          <a:p>
            <a:pPr lvl="1" fontAlgn="auto">
              <a:spcAft>
                <a:spcPts val="0"/>
              </a:spcAft>
              <a:defRPr/>
            </a:pPr>
            <a:endParaRPr lang="fr-FR" dirty="0"/>
          </a:p>
        </p:txBody>
      </p:sp>
      <p:pic>
        <p:nvPicPr>
          <p:cNvPr id="104454" name="Picture 2" descr="C:\Users\Alex\Desktop\IC30283.gif">
            <a:extLst>
              <a:ext uri="{FF2B5EF4-FFF2-40B4-BE49-F238E27FC236}">
                <a16:creationId xmlns:a16="http://schemas.microsoft.com/office/drawing/2014/main" id="{6B958D41-A537-4B17-9508-99DB68475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8" y="1609725"/>
            <a:ext cx="42481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28F4E99-6BC2-4946-91E1-BBE8B3FA72B9}"/>
              </a:ext>
            </a:extLst>
          </p:cNvPr>
          <p:cNvSpPr>
            <a:spLocks noGrp="1"/>
          </p:cNvSpPr>
          <p:nvPr>
            <p:ph type="title"/>
          </p:nvPr>
        </p:nvSpPr>
        <p:spPr/>
        <p:txBody>
          <a:bodyPr/>
          <a:lstStyle/>
          <a:p>
            <a:pPr fontAlgn="auto">
              <a:spcAft>
                <a:spcPts val="0"/>
              </a:spcAft>
              <a:defRPr/>
            </a:pPr>
            <a:r>
              <a:rPr lang="fr-FR" dirty="0"/>
              <a:t>Bienvenue chez Orsys</a:t>
            </a:r>
            <a:br>
              <a:rPr lang="fr-FR" dirty="0"/>
            </a:br>
            <a:br>
              <a:rPr lang="fr-FR" dirty="0"/>
            </a:br>
            <a:r>
              <a:rPr lang="fr-FR" dirty="0"/>
              <a:t>logistique</a:t>
            </a:r>
          </a:p>
        </p:txBody>
      </p:sp>
      <p:sp>
        <p:nvSpPr>
          <p:cNvPr id="32773" name="Espace réservé du contenu 4">
            <a:extLst>
              <a:ext uri="{FF2B5EF4-FFF2-40B4-BE49-F238E27FC236}">
                <a16:creationId xmlns:a16="http://schemas.microsoft.com/office/drawing/2014/main" id="{563034E6-977B-4523-A14B-F7B26999092E}"/>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Nombre de jours : </a:t>
            </a:r>
          </a:p>
          <a:p>
            <a:pPr lvl="1"/>
            <a:r>
              <a:rPr lang="fr-FR" altLang="fr-FR"/>
              <a:t>2 jours </a:t>
            </a:r>
          </a:p>
          <a:p>
            <a:pPr lvl="1"/>
            <a:endParaRPr lang="fr-FR" altLang="fr-FR"/>
          </a:p>
          <a:p>
            <a:r>
              <a:rPr lang="fr-FR" altLang="fr-FR"/>
              <a:t>Horaires </a:t>
            </a:r>
          </a:p>
          <a:p>
            <a:pPr lvl="1"/>
            <a:r>
              <a:rPr lang="fr-FR" altLang="fr-FR"/>
              <a:t>Début : 9h </a:t>
            </a:r>
          </a:p>
          <a:p>
            <a:pPr lvl="1"/>
            <a:r>
              <a:rPr lang="fr-FR" altLang="fr-FR"/>
              <a:t>Fin : 17h30 </a:t>
            </a:r>
            <a:r>
              <a:rPr lang="fr-FR" altLang="fr-FR" sz="1600" b="1">
                <a:solidFill>
                  <a:srgbClr val="000000"/>
                </a:solidFill>
              </a:rPr>
              <a:t>approx.</a:t>
            </a:r>
            <a:endParaRPr lang="fr-FR" altLang="fr-FR"/>
          </a:p>
          <a:p>
            <a:endParaRPr lang="fr-FR" altLang="fr-FR"/>
          </a:p>
          <a:p>
            <a:r>
              <a:rPr lang="fr-FR" altLang="fr-FR"/>
              <a:t>Pause </a:t>
            </a:r>
          </a:p>
          <a:p>
            <a:pPr lvl="1"/>
            <a:r>
              <a:rPr lang="fr-FR" altLang="fr-FR"/>
              <a:t>10h30 </a:t>
            </a:r>
            <a:r>
              <a:rPr lang="fr-FR" altLang="fr-FR" sz="1600" b="1"/>
              <a:t>approx. </a:t>
            </a:r>
            <a:r>
              <a:rPr lang="fr-FR" altLang="fr-FR"/>
              <a:t>Matin</a:t>
            </a:r>
          </a:p>
          <a:p>
            <a:pPr lvl="1"/>
            <a:r>
              <a:rPr lang="fr-FR" altLang="fr-FR"/>
              <a:t>12h30 </a:t>
            </a:r>
            <a:r>
              <a:rPr lang="fr-FR" altLang="fr-FR" sz="1600" b="1">
                <a:solidFill>
                  <a:srgbClr val="000000"/>
                </a:solidFill>
              </a:rPr>
              <a:t>approx. </a:t>
            </a:r>
            <a:r>
              <a:rPr lang="fr-FR" altLang="fr-FR"/>
              <a:t>Midi</a:t>
            </a:r>
          </a:p>
          <a:p>
            <a:pPr lvl="1"/>
            <a:r>
              <a:rPr lang="fr-FR" altLang="fr-FR"/>
              <a:t>15h30 </a:t>
            </a:r>
            <a:r>
              <a:rPr lang="fr-FR" altLang="fr-FR" sz="1600" b="1">
                <a:solidFill>
                  <a:srgbClr val="000000"/>
                </a:solidFill>
              </a:rPr>
              <a:t>approx. </a:t>
            </a:r>
            <a:r>
              <a:rPr lang="fr-FR" altLang="fr-FR"/>
              <a:t>Après-midi</a:t>
            </a:r>
          </a:p>
          <a:p>
            <a:endParaRPr lang="fr-FR" altLang="fr-FR"/>
          </a:p>
        </p:txBody>
      </p:sp>
      <p:pic>
        <p:nvPicPr>
          <p:cNvPr id="32774" name="Picture 2">
            <a:extLst>
              <a:ext uri="{FF2B5EF4-FFF2-40B4-BE49-F238E27FC236}">
                <a16:creationId xmlns:a16="http://schemas.microsoft.com/office/drawing/2014/main" id="{9AA7417D-8C90-4599-9F26-90179C64E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2038"/>
            <a:ext cx="35718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a:extLst>
              <a:ext uri="{FF2B5EF4-FFF2-40B4-BE49-F238E27FC236}">
                <a16:creationId xmlns:a16="http://schemas.microsoft.com/office/drawing/2014/main" id="{F5090ED9-84FF-436A-8843-B5D87404EB2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XML et pages Web classiques</a:t>
            </a:r>
          </a:p>
        </p:txBody>
      </p:sp>
      <p:sp>
        <p:nvSpPr>
          <p:cNvPr id="20484" name="Rectangle 3">
            <a:extLst>
              <a:ext uri="{FF2B5EF4-FFF2-40B4-BE49-F238E27FC236}">
                <a16:creationId xmlns:a16="http://schemas.microsoft.com/office/drawing/2014/main" id="{D43D971C-88DA-4026-B7A6-CD6B9EC0F125}"/>
              </a:ext>
            </a:extLst>
          </p:cNvPr>
          <p:cNvSpPr>
            <a:spLocks noGrp="1" noChangeArrowheads="1"/>
          </p:cNvSpPr>
          <p:nvPr>
            <p:ph idx="1"/>
          </p:nvPr>
        </p:nvSpPr>
        <p:spPr>
          <a:xfrm>
            <a:off x="285750" y="1143000"/>
            <a:ext cx="6215063" cy="5286375"/>
          </a:xfrm>
        </p:spPr>
        <p:txBody>
          <a:bodyPr>
            <a:normAutofit fontScale="55000" lnSpcReduction="20000"/>
          </a:bodyPr>
          <a:lstStyle/>
          <a:p>
            <a:pPr fontAlgn="auto">
              <a:spcAft>
                <a:spcPts val="0"/>
              </a:spcAft>
              <a:defRPr/>
            </a:pPr>
            <a:r>
              <a:rPr lang="fr-FR" dirty="0"/>
              <a:t>HTML vs XHTML</a:t>
            </a:r>
          </a:p>
          <a:p>
            <a:pPr lvl="1" fontAlgn="auto">
              <a:spcAft>
                <a:spcPts val="0"/>
              </a:spcAft>
              <a:defRPr/>
            </a:pPr>
            <a:r>
              <a:rPr lang="fr-FR" dirty="0"/>
              <a:t> Rappels : HTML langage à balises peu structuré (ex: croisées ou vides) </a:t>
            </a:r>
          </a:p>
          <a:p>
            <a:pPr lvl="1" fontAlgn="auto">
              <a:spcAft>
                <a:spcPts val="0"/>
              </a:spcAft>
              <a:defRPr/>
            </a:pPr>
            <a:r>
              <a:rPr lang="fr-FR" dirty="0"/>
              <a:t> Norme HTML4 pour faire le ménage entre autres au niveau sémantique </a:t>
            </a:r>
          </a:p>
          <a:p>
            <a:pPr lvl="2" fontAlgn="auto">
              <a:spcAft>
                <a:spcPts val="0"/>
              </a:spcAft>
              <a:defRPr/>
            </a:pPr>
            <a:r>
              <a:rPr lang="fr-FR" dirty="0"/>
              <a:t> le fond, la forme et l'interactivité sont séparés</a:t>
            </a:r>
          </a:p>
          <a:p>
            <a:pPr lvl="2" fontAlgn="auto">
              <a:spcAft>
                <a:spcPts val="0"/>
              </a:spcAft>
              <a:defRPr/>
            </a:pPr>
            <a:r>
              <a:rPr lang="fr-FR" dirty="0"/>
              <a:t> les .css et les fichiers .js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fontAlgn="auto">
              <a:spcAft>
                <a:spcPts val="0"/>
              </a:spcAft>
              <a:defRPr/>
            </a:pPr>
            <a:r>
              <a:rPr lang="fr-FR" dirty="0"/>
              <a:t>  Les balises de mise en forme sont proscrites, ex : &lt;b&gt; et &lt;i&gt; remplacées par &lt;strong&gt; et &lt;em&gt;</a:t>
            </a:r>
          </a:p>
          <a:p>
            <a:pPr lvl="2" fontAlgn="auto">
              <a:spcAft>
                <a:spcPts val="0"/>
              </a:spcAft>
              <a:defRPr/>
            </a:pPr>
            <a:endParaRPr lang="fr-FR" dirty="0"/>
          </a:p>
          <a:p>
            <a:pPr lvl="1" fontAlgn="auto">
              <a:spcAft>
                <a:spcPts val="0"/>
              </a:spcAft>
              <a:defRPr/>
            </a:pPr>
            <a:r>
              <a:rPr lang="fr-FR" dirty="0"/>
              <a:t> XHTML extension de HTML4 basée sur XML</a:t>
            </a:r>
          </a:p>
          <a:p>
            <a:pPr lvl="1" fontAlgn="auto">
              <a:spcAft>
                <a:spcPts val="0"/>
              </a:spcAft>
              <a:defRPr/>
            </a:pPr>
            <a:r>
              <a:rPr lang="fr-FR" dirty="0"/>
              <a:t> But W3C : Web + dynamique. HTML =  static est un frein</a:t>
            </a:r>
          </a:p>
          <a:p>
            <a:pPr lvl="1" fontAlgn="auto">
              <a:spcAft>
                <a:spcPts val="0"/>
              </a:spcAft>
              <a:defRPr/>
            </a:pPr>
            <a:r>
              <a:rPr lang="fr-FR" dirty="0"/>
              <a:t> XHTML </a:t>
            </a:r>
            <a:r>
              <a:rPr lang="fr-FR" dirty="0">
                <a:sym typeface="Wingdings" pitchFamily="2" charset="2"/>
              </a:rPr>
              <a:t> </a:t>
            </a:r>
            <a:r>
              <a:rPr lang="fr-FR" dirty="0"/>
              <a:t>traitements automatiques (langage naturel vs automatique)</a:t>
            </a:r>
          </a:p>
          <a:p>
            <a:pPr lvl="1" fontAlgn="auto">
              <a:spcAft>
                <a:spcPts val="0"/>
              </a:spcAft>
              <a:defRPr/>
            </a:pPr>
            <a:r>
              <a:rPr lang="fr-FR" dirty="0"/>
              <a:t> XHTML 1.0 </a:t>
            </a:r>
            <a:r>
              <a:rPr lang="fr-FR" dirty="0">
                <a:sym typeface="Wingdings" pitchFamily="2" charset="2"/>
              </a:rPr>
              <a:t> </a:t>
            </a:r>
            <a:r>
              <a:rPr lang="fr-FR" dirty="0"/>
              <a:t>+ de restrictions sur la forme, la casse (case sensitivity &amp; minuscules) sur couples variable=valeur et références aux règles (DTD)</a:t>
            </a:r>
          </a:p>
          <a:p>
            <a:pPr lvl="1" fontAlgn="auto">
              <a:spcAft>
                <a:spcPts val="0"/>
              </a:spcAft>
              <a:defRPr/>
            </a:pPr>
            <a:r>
              <a:rPr lang="fr-FR" dirty="0"/>
              <a:t> Navigateurs pas compatibles XHTML1.0 (cf. MSIE 7)</a:t>
            </a:r>
          </a:p>
          <a:p>
            <a:pPr lvl="1" fontAlgn="auto">
              <a:spcAft>
                <a:spcPts val="0"/>
              </a:spcAft>
              <a:defRPr/>
            </a:pPr>
            <a:r>
              <a:rPr lang="fr-FR" dirty="0"/>
              <a:t> W3C recommande XHTML1.1/1.0 et HTML 4.01 plutôt que [X]HTML5.0</a:t>
            </a:r>
          </a:p>
        </p:txBody>
      </p:sp>
      <p:sp>
        <p:nvSpPr>
          <p:cNvPr id="8" name="Rectangle 13">
            <a:extLst>
              <a:ext uri="{FF2B5EF4-FFF2-40B4-BE49-F238E27FC236}">
                <a16:creationId xmlns:a16="http://schemas.microsoft.com/office/drawing/2014/main" id="{F48BAB88-9B0F-4749-8C77-40DD7F2FDD8A}"/>
              </a:ext>
            </a:extLst>
          </p:cNvPr>
          <p:cNvSpPr>
            <a:spLocks noGrp="1" noChangeArrowheads="1"/>
          </p:cNvSpPr>
          <p:nvPr>
            <p:ph type="sldNum" sz="quarter" idx="16"/>
          </p:nvPr>
        </p:nvSpPr>
        <p:spPr/>
        <p:txBody>
          <a:bodyPr>
            <a:normAutofit/>
          </a:bodyPr>
          <a:lstStyle/>
          <a:p>
            <a:pPr>
              <a:defRPr/>
            </a:pPr>
            <a:fld id="{6D520B7C-6A5A-44BB-911F-60D698136A46}" type="slidenum">
              <a:rPr lang="fr-FR"/>
              <a:pPr>
                <a:defRPr/>
              </a:pPr>
              <a:t>40</a:t>
            </a:fld>
            <a:endParaRPr lang="fr-FR" dirty="0"/>
          </a:p>
        </p:txBody>
      </p:sp>
      <p:sp>
        <p:nvSpPr>
          <p:cNvPr id="106503" name="Espace réservé du contenu 6">
            <a:extLst>
              <a:ext uri="{FF2B5EF4-FFF2-40B4-BE49-F238E27FC236}">
                <a16:creationId xmlns:a16="http://schemas.microsoft.com/office/drawing/2014/main" id="{FE9A0A3A-DF2E-4CA0-9B05-902754438805}"/>
              </a:ext>
            </a:extLst>
          </p:cNvPr>
          <p:cNvSpPr>
            <a:spLocks noGrp="1"/>
          </p:cNvSpPr>
          <p:nvPr>
            <p:ph sz="quarter" idx="13"/>
          </p:nvPr>
        </p:nvSpPr>
        <p:spPr bwMode="auto">
          <a:xfrm rot="160723">
            <a:off x="6789738" y="2147888"/>
            <a:ext cx="2070100" cy="2003425"/>
          </a:xfrm>
          <a:noFill/>
          <a:extLst>
            <a:ext uri="{909E8E84-426E-40DD-AFC4-6F175D3DCCD1}">
              <a14:hiddenFill xmlns:a14="http://schemas.microsoft.com/office/drawing/2010/main">
                <a:solidFill>
                  <a:schemeClr val="bg1">
                    <a:alpha val="74117"/>
                  </a:schemeClr>
                </a:solidFill>
              </a14:hiddenFill>
            </a:ext>
            <a:ext uri="{91240B29-F687-4F45-9708-019B960494DF}">
              <a14:hiddenLine xmlns:a14="http://schemas.microsoft.com/office/drawing/2010/main" w="9525">
                <a:solidFill>
                  <a:srgbClr val="D9D9D9"/>
                </a:solidFill>
                <a:miter lim="800000"/>
                <a:headEnd/>
                <a:tailEnd/>
              </a14:hiddenLine>
            </a:ext>
          </a:extLst>
        </p:spPr>
        <p:txBody>
          <a:bodyPr wrap="square" numCol="1" anchor="t" anchorCtr="0" compatLnSpc="1">
            <a:prstTxWarp prst="textNoShape">
              <a:avLst/>
            </a:prstTxWarp>
          </a:bodyPr>
          <a:lstStyle/>
          <a:p>
            <a:pPr algn="ctr">
              <a:buFont typeface="Arial" panose="020B0604020202020204" pitchFamily="34" charset="0"/>
              <a:buNone/>
            </a:pPr>
            <a:r>
              <a:rPr lang="fr-FR" altLang="fr-FR" sz="2800">
                <a:cs typeface="Permanent Marker" panose="02000000000000000000" pitchFamily="2" charset="0"/>
              </a:rPr>
              <a:t>XHTML v2.0</a:t>
            </a:r>
          </a:p>
          <a:p>
            <a:pPr algn="ctr">
              <a:buFont typeface="Arial" panose="020B0604020202020204" pitchFamily="34" charset="0"/>
              <a:buNone/>
            </a:pPr>
            <a:endParaRPr lang="fr-FR" altLang="fr-FR" sz="2800">
              <a:cs typeface="Permanent Marker" panose="02000000000000000000" pitchFamily="2" charset="0"/>
            </a:endParaRPr>
          </a:p>
          <a:p>
            <a:pPr algn="ctr">
              <a:buFont typeface="Arial" panose="020B0604020202020204" pitchFamily="34" charset="0"/>
              <a:buNone/>
            </a:pPr>
            <a:r>
              <a:rPr lang="fr-FR" altLang="fr-FR" sz="2800">
                <a:cs typeface="Permanent Marker" panose="02000000000000000000" pitchFamily="2" charset="0"/>
              </a:rPr>
              <a:t>proche HTML5</a:t>
            </a:r>
          </a:p>
          <a:p>
            <a:pPr algn="ctr">
              <a:buFont typeface="Arial" panose="020B0604020202020204" pitchFamily="34" charset="0"/>
              <a:buNone/>
            </a:pPr>
            <a:endParaRPr lang="fr-FR" altLang="fr-FR" sz="2800">
              <a:cs typeface="Permanent Marker" panose="02000000000000000000" pitchFamily="2" charset="0"/>
            </a:endParaRPr>
          </a:p>
          <a:p>
            <a:pPr algn="ctr">
              <a:buFont typeface="Arial" panose="020B0604020202020204" pitchFamily="34" charset="0"/>
              <a:buNone/>
            </a:pPr>
            <a:r>
              <a:rPr lang="fr-FR" altLang="fr-FR" sz="2800">
                <a:cs typeface="Permanent Marker" panose="02000000000000000000" pitchFamily="2" charset="0"/>
              </a:rPr>
              <a:t>pret</a:t>
            </a:r>
          </a:p>
        </p:txBody>
      </p:sp>
      <p:sp>
        <p:nvSpPr>
          <p:cNvPr id="20482" name="Rectangle 13">
            <a:extLst>
              <a:ext uri="{FF2B5EF4-FFF2-40B4-BE49-F238E27FC236}">
                <a16:creationId xmlns:a16="http://schemas.microsoft.com/office/drawing/2014/main" id="{FF575AE7-2484-4171-B1C6-1A13EF59F122}"/>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82EB9C62-07AC-4DE5-B0AC-C1335B75ADC1}" type="slidenum">
              <a:rPr lang="fr-FR" sz="1200">
                <a:solidFill>
                  <a:schemeClr val="tx1">
                    <a:tint val="75000"/>
                  </a:schemeClr>
                </a:solidFill>
                <a:latin typeface="+mn-lt"/>
              </a:rPr>
              <a:pPr algn="ctr" eaLnBrk="1" fontAlgn="auto" hangingPunct="1">
                <a:spcBef>
                  <a:spcPts val="0"/>
                </a:spcBef>
                <a:spcAft>
                  <a:spcPts val="0"/>
                </a:spcAft>
                <a:defRPr/>
              </a:pPr>
              <a:t>40</a:t>
            </a:fld>
            <a:endParaRPr lang="fr-FR" sz="1200" dirty="0">
              <a:solidFill>
                <a:schemeClr val="tx1">
                  <a:tint val="75000"/>
                </a:schemeClr>
              </a:solidFill>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a:extLst>
              <a:ext uri="{FF2B5EF4-FFF2-40B4-BE49-F238E27FC236}">
                <a16:creationId xmlns:a16="http://schemas.microsoft.com/office/drawing/2014/main" id="{0048E124-CCD7-4421-8B07-6EB844CE3083}"/>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XML et pages Web classiques</a:t>
            </a:r>
          </a:p>
        </p:txBody>
      </p:sp>
      <p:sp>
        <p:nvSpPr>
          <p:cNvPr id="21508" name="Rectangle 3">
            <a:extLst>
              <a:ext uri="{FF2B5EF4-FFF2-40B4-BE49-F238E27FC236}">
                <a16:creationId xmlns:a16="http://schemas.microsoft.com/office/drawing/2014/main" id="{F8A90BA7-BCD2-48DE-B551-292E484D0881}"/>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HTML vs XHTML</a:t>
            </a:r>
          </a:p>
          <a:p>
            <a:pPr lvl="1" fontAlgn="auto">
              <a:spcAft>
                <a:spcPts val="0"/>
              </a:spcAft>
              <a:buFont typeface="Arial" panose="020B0604020202020204" pitchFamily="34" charset="0"/>
              <a:buNone/>
              <a:defRPr/>
            </a:pPr>
            <a:endParaRPr lang="fr-FR" dirty="0"/>
          </a:p>
          <a:p>
            <a:pPr lvl="1" fontAlgn="auto">
              <a:spcAft>
                <a:spcPts val="0"/>
              </a:spcAft>
              <a:defRPr/>
            </a:pPr>
            <a:r>
              <a:rPr lang="fr-FR" dirty="0"/>
              <a:t> XHTML 1.0 propose 3 DTD fonction de la compatibilité désirée avec HTML4.01:</a:t>
            </a:r>
          </a:p>
          <a:p>
            <a:pPr lvl="2" fontAlgn="auto">
              <a:spcAft>
                <a:spcPts val="0"/>
              </a:spcAft>
              <a:defRPr/>
            </a:pPr>
            <a:r>
              <a:rPr lang="fr-FR" dirty="0"/>
              <a:t> </a:t>
            </a:r>
            <a:r>
              <a:rPr lang="fr-FR" u="sng" dirty="0"/>
              <a:t>Strict :</a:t>
            </a:r>
            <a:r>
              <a:rPr lang="fr-FR" dirty="0"/>
              <a:t> identique à HTML4.01 avec règles syntaxiques de XML</a:t>
            </a:r>
          </a:p>
          <a:p>
            <a:pPr lvl="2" fontAlgn="auto">
              <a:spcAft>
                <a:spcPts val="0"/>
              </a:spcAft>
              <a:defRPr/>
            </a:pPr>
            <a:r>
              <a:rPr lang="fr-FR" dirty="0"/>
              <a:t> </a:t>
            </a:r>
            <a:r>
              <a:rPr lang="fr-FR" u="sng" dirty="0"/>
              <a:t>Transitional :</a:t>
            </a:r>
            <a:r>
              <a:rPr lang="fr-FR" dirty="0"/>
              <a:t> idem XHTML1.0 avec attributs de présentation HTML3.2-</a:t>
            </a:r>
          </a:p>
          <a:p>
            <a:pPr lvl="2" fontAlgn="auto">
              <a:spcAft>
                <a:spcPts val="0"/>
              </a:spcAft>
              <a:defRPr/>
            </a:pPr>
            <a:r>
              <a:rPr lang="fr-FR" dirty="0"/>
              <a:t> </a:t>
            </a:r>
            <a:r>
              <a:rPr lang="fr-FR" u="sng" dirty="0"/>
              <a:t>Frameset :</a:t>
            </a:r>
            <a:r>
              <a:rPr lang="fr-FR" dirty="0"/>
              <a:t> identique à HTML4.01 pour l’usage des cadres &lt;frame&gt;</a:t>
            </a:r>
          </a:p>
          <a:p>
            <a:pPr lvl="1" fontAlgn="auto">
              <a:spcAft>
                <a:spcPts val="0"/>
              </a:spcAft>
              <a:defRPr/>
            </a:pPr>
            <a:endParaRPr lang="fr-FR" dirty="0"/>
          </a:p>
          <a:p>
            <a:pPr lvl="1" fontAlgn="auto">
              <a:spcAft>
                <a:spcPts val="0"/>
              </a:spcAft>
              <a:defRPr/>
            </a:pPr>
            <a:r>
              <a:rPr lang="fr-FR" dirty="0"/>
              <a:t> XHTML[Modularization]1.1 version modulaire de XHTML1.0. Tags HTML bannis et présentation exclusivement en CSS</a:t>
            </a:r>
          </a:p>
          <a:p>
            <a:pPr lvl="1" fontAlgn="auto">
              <a:spcAft>
                <a:spcPts val="0"/>
              </a:spcAft>
              <a:defRPr/>
            </a:pPr>
            <a:endParaRPr lang="fr-FR" dirty="0"/>
          </a:p>
          <a:p>
            <a:pPr lvl="1" fontAlgn="auto">
              <a:spcAft>
                <a:spcPts val="0"/>
              </a:spcAft>
              <a:defRPr/>
            </a:pPr>
            <a:r>
              <a:rPr lang="fr-FR" dirty="0"/>
              <a:t> </a:t>
            </a:r>
            <a:r>
              <a:rPr lang="fr-FR" dirty="0">
                <a:ea typeface="MS Mincho" pitchFamily="49" charset="-128"/>
              </a:rPr>
              <a:t>XHTML offre 3 normes pour mobiles XHTML </a:t>
            </a:r>
          </a:p>
          <a:p>
            <a:pPr lvl="2" fontAlgn="auto">
              <a:spcAft>
                <a:spcPts val="0"/>
              </a:spcAft>
              <a:defRPr/>
            </a:pPr>
            <a:r>
              <a:rPr lang="fr-FR" dirty="0">
                <a:ea typeface="MS Mincho" pitchFamily="49" charset="-128"/>
              </a:rPr>
              <a:t> "Basics" (allégée)</a:t>
            </a:r>
          </a:p>
          <a:p>
            <a:pPr lvl="2" fontAlgn="auto">
              <a:spcAft>
                <a:spcPts val="0"/>
              </a:spcAft>
              <a:defRPr/>
            </a:pPr>
            <a:r>
              <a:rPr lang="fr-FR" dirty="0">
                <a:ea typeface="MS Mincho" pitchFamily="49" charset="-128"/>
              </a:rPr>
              <a:t> "Mobile Profile"</a:t>
            </a:r>
          </a:p>
          <a:p>
            <a:pPr lvl="2" fontAlgn="auto">
              <a:spcAft>
                <a:spcPts val="0"/>
              </a:spcAft>
              <a:defRPr/>
            </a:pPr>
            <a:r>
              <a:rPr lang="fr-FR" dirty="0">
                <a:ea typeface="MS Mincho" pitchFamily="49" charset="-128"/>
              </a:rPr>
              <a:t> "+ Voice"</a:t>
            </a:r>
          </a:p>
        </p:txBody>
      </p:sp>
      <p:sp>
        <p:nvSpPr>
          <p:cNvPr id="7" name="Rectangle 13">
            <a:extLst>
              <a:ext uri="{FF2B5EF4-FFF2-40B4-BE49-F238E27FC236}">
                <a16:creationId xmlns:a16="http://schemas.microsoft.com/office/drawing/2014/main" id="{419ACB20-C678-402C-A9DA-EE185FEDD0D5}"/>
              </a:ext>
            </a:extLst>
          </p:cNvPr>
          <p:cNvSpPr>
            <a:spLocks noGrp="1" noChangeArrowheads="1"/>
          </p:cNvSpPr>
          <p:nvPr>
            <p:ph type="sldNum" sz="quarter" idx="12"/>
          </p:nvPr>
        </p:nvSpPr>
        <p:spPr/>
        <p:txBody>
          <a:bodyPr>
            <a:normAutofit/>
          </a:bodyPr>
          <a:lstStyle/>
          <a:p>
            <a:pPr>
              <a:defRPr/>
            </a:pPr>
            <a:fld id="{28299FCE-A3AD-4F85-9BCD-A918D51ECA77}" type="slidenum">
              <a:rPr lang="fr-FR"/>
              <a:pPr>
                <a:defRPr/>
              </a:pPr>
              <a:t>41</a:t>
            </a:fld>
            <a:endParaRPr lang="fr-FR" dirty="0"/>
          </a:p>
        </p:txBody>
      </p:sp>
      <p:sp>
        <p:nvSpPr>
          <p:cNvPr id="21506" name="Rectangle 13">
            <a:extLst>
              <a:ext uri="{FF2B5EF4-FFF2-40B4-BE49-F238E27FC236}">
                <a16:creationId xmlns:a16="http://schemas.microsoft.com/office/drawing/2014/main" id="{3A176F36-1347-466B-A0E4-2EF0091AEE6E}"/>
              </a:ext>
            </a:extLst>
          </p:cNvPr>
          <p:cNvSpPr txBox="1">
            <a:spLocks noGrp="1" noChangeArrowheads="1"/>
          </p:cNvSpPr>
          <p:nvPr/>
        </p:nvSpPr>
        <p:spPr>
          <a:xfrm>
            <a:off x="0" y="6362700"/>
            <a:ext cx="762000" cy="488950"/>
          </a:xfrm>
          <a:prstGeom prst="rect">
            <a:avLst/>
          </a:prstGeom>
          <a:noFill/>
        </p:spPr>
        <p:txBody>
          <a:bodyPr anchor="ctr"/>
          <a:lstStyle/>
          <a:p>
            <a:pPr algn="ctr" eaLnBrk="1" fontAlgn="auto" hangingPunct="1">
              <a:spcBef>
                <a:spcPts val="0"/>
              </a:spcBef>
              <a:spcAft>
                <a:spcPts val="0"/>
              </a:spcAft>
              <a:defRPr/>
            </a:pPr>
            <a:fld id="{88E5D32E-EEA0-4DE4-A269-0C0DA1C768E0}" type="slidenum">
              <a:rPr lang="fr-FR" sz="1200">
                <a:solidFill>
                  <a:schemeClr val="tx1">
                    <a:tint val="75000"/>
                  </a:schemeClr>
                </a:solidFill>
                <a:latin typeface="+mn-lt"/>
              </a:rPr>
              <a:pPr algn="ctr" eaLnBrk="1" fontAlgn="auto" hangingPunct="1">
                <a:spcBef>
                  <a:spcPts val="0"/>
                </a:spcBef>
                <a:spcAft>
                  <a:spcPts val="0"/>
                </a:spcAft>
                <a:defRPr/>
              </a:pPr>
              <a:t>41</a:t>
            </a:fld>
            <a:endParaRPr lang="fr-FR" sz="1200" dirty="0">
              <a:solidFill>
                <a:schemeClr val="tx1">
                  <a:tint val="75000"/>
                </a:schemeClr>
              </a:solidFill>
              <a:latin typeface="+mn-lt"/>
            </a:endParaRPr>
          </a:p>
        </p:txBody>
      </p:sp>
      <p:sp>
        <p:nvSpPr>
          <p:cNvPr id="6" name="Étoile à 24 branches 5">
            <a:extLst>
              <a:ext uri="{FF2B5EF4-FFF2-40B4-BE49-F238E27FC236}">
                <a16:creationId xmlns:a16="http://schemas.microsoft.com/office/drawing/2014/main" id="{B27FFD46-C228-4A49-86F1-528301A608B3}"/>
              </a:ext>
            </a:extLst>
          </p:cNvPr>
          <p:cNvSpPr/>
          <p:nvPr/>
        </p:nvSpPr>
        <p:spPr>
          <a:xfrm rot="21215384">
            <a:off x="6659563" y="285750"/>
            <a:ext cx="2643187" cy="1714500"/>
          </a:xfrm>
          <a:prstGeom prst="star24">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r>
              <a:rPr lang="fr-FR" dirty="0"/>
              <a:t>XHTML 2.0 </a:t>
            </a:r>
          </a:p>
          <a:p>
            <a:pPr algn="ctr" eaLnBrk="1" fontAlgn="auto" hangingPunct="1">
              <a:spcBef>
                <a:spcPts val="0"/>
              </a:spcBef>
              <a:spcAft>
                <a:spcPts val="0"/>
              </a:spcAft>
              <a:defRPr/>
            </a:pPr>
            <a:r>
              <a:rPr lang="fr-FR" dirty="0"/>
              <a:t>pour le HTML5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AutoShape 2">
            <a:extLst>
              <a:ext uri="{FF2B5EF4-FFF2-40B4-BE49-F238E27FC236}">
                <a16:creationId xmlns:a16="http://schemas.microsoft.com/office/drawing/2014/main" id="{A957F3B1-5F77-40D6-8CA4-1EF00622FE5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schéma directeur du SI</a:t>
            </a:r>
          </a:p>
        </p:txBody>
      </p:sp>
      <p:sp>
        <p:nvSpPr>
          <p:cNvPr id="1319939" name="Rectangle 3">
            <a:extLst>
              <a:ext uri="{FF2B5EF4-FFF2-40B4-BE49-F238E27FC236}">
                <a16:creationId xmlns:a16="http://schemas.microsoft.com/office/drawing/2014/main" id="{169A5B96-88B1-45AF-983B-482DF718A0C6}"/>
              </a:ext>
            </a:extLst>
          </p:cNvPr>
          <p:cNvSpPr>
            <a:spLocks noGrp="1" noChangeArrowheads="1"/>
          </p:cNvSpPr>
          <p:nvPr>
            <p:ph idx="1"/>
          </p:nvPr>
        </p:nvSpPr>
        <p:spPr/>
        <p:txBody>
          <a:bodyPr>
            <a:normAutofit fontScale="85000" lnSpcReduction="10000"/>
          </a:bodyPr>
          <a:lstStyle/>
          <a:p>
            <a:pPr fontAlgn="auto">
              <a:spcAft>
                <a:spcPts val="0"/>
              </a:spcAft>
              <a:defRPr/>
            </a:pPr>
            <a:r>
              <a:rPr lang="fr-FR" dirty="0"/>
              <a:t>Modélisation UML, SGBD et schémas XML</a:t>
            </a:r>
          </a:p>
          <a:p>
            <a:pPr lvl="1" fontAlgn="auto">
              <a:spcAft>
                <a:spcPts val="0"/>
              </a:spcAft>
              <a:defRPr/>
            </a:pPr>
            <a:r>
              <a:rPr lang="fr-FR" dirty="0">
                <a:cs typeface="Courier New" pitchFamily="49" charset="0"/>
              </a:rPr>
              <a:t> Le </a:t>
            </a:r>
            <a:r>
              <a:rPr lang="fr-FR" b="1" dirty="0">
                <a:cs typeface="Courier New" pitchFamily="49" charset="0"/>
              </a:rPr>
              <a:t>XML</a:t>
            </a:r>
            <a:r>
              <a:rPr lang="fr-FR" dirty="0">
                <a:cs typeface="Courier New" pitchFamily="49" charset="0"/>
              </a:rPr>
              <a:t> permet de </a:t>
            </a:r>
            <a:r>
              <a:rPr lang="fr-FR" b="1" dirty="0">
                <a:cs typeface="Courier New" pitchFamily="49" charset="0"/>
              </a:rPr>
              <a:t>représenter</a:t>
            </a:r>
            <a:r>
              <a:rPr lang="fr-FR" dirty="0">
                <a:cs typeface="Courier New" pitchFamily="49" charset="0"/>
              </a:rPr>
              <a:t> et de </a:t>
            </a:r>
            <a:r>
              <a:rPr lang="fr-FR" b="1" dirty="0">
                <a:cs typeface="Courier New" pitchFamily="49" charset="0"/>
              </a:rPr>
              <a:t>codifier</a:t>
            </a:r>
            <a:r>
              <a:rPr lang="fr-FR" dirty="0">
                <a:cs typeface="Courier New" pitchFamily="49" charset="0"/>
              </a:rPr>
              <a:t> autant la plupart des </a:t>
            </a:r>
            <a:r>
              <a:rPr lang="fr-FR" b="1" dirty="0">
                <a:cs typeface="Courier New" pitchFamily="49" charset="0"/>
              </a:rPr>
              <a:t>modèles de BdD </a:t>
            </a:r>
            <a:r>
              <a:rPr lang="fr-FR" dirty="0">
                <a:cs typeface="Courier New" pitchFamily="49" charset="0"/>
              </a:rPr>
              <a:t>que les </a:t>
            </a:r>
            <a:r>
              <a:rPr lang="fr-FR" u="sng" dirty="0">
                <a:cs typeface="Courier New" pitchFamily="49" charset="0"/>
              </a:rPr>
              <a:t>représentations</a:t>
            </a:r>
            <a:r>
              <a:rPr lang="fr-FR" dirty="0">
                <a:cs typeface="Courier New" pitchFamily="49" charset="0"/>
              </a:rPr>
              <a:t> </a:t>
            </a:r>
            <a:r>
              <a:rPr lang="fr-FR" u="sng" dirty="0">
                <a:cs typeface="Courier New" pitchFamily="49" charset="0"/>
              </a:rPr>
              <a:t>orientées objet d'application</a:t>
            </a:r>
          </a:p>
          <a:p>
            <a:pPr lvl="1" fontAlgn="auto">
              <a:spcAft>
                <a:spcPts val="0"/>
              </a:spcAft>
              <a:defRPr/>
            </a:pPr>
            <a:r>
              <a:rPr lang="fr-FR" dirty="0">
                <a:cs typeface="Courier New" pitchFamily="49" charset="0"/>
              </a:rPr>
              <a:t> Des outils permettent en particulier de passer d'un schéma UML ou d'un SGBD à la modélisation équivalente en XML</a:t>
            </a:r>
          </a:p>
          <a:p>
            <a:pPr lvl="1" fontAlgn="auto">
              <a:spcAft>
                <a:spcPts val="0"/>
              </a:spcAft>
              <a:defRPr/>
            </a:pPr>
            <a:r>
              <a:rPr lang="fr-FR" dirty="0">
                <a:cs typeface="Courier New" pitchFamily="49" charset="0"/>
              </a:rPr>
              <a:t> Ceci </a:t>
            </a:r>
            <a:r>
              <a:rPr lang="fr-FR" b="1" dirty="0">
                <a:cs typeface="Courier New" pitchFamily="49" charset="0"/>
              </a:rPr>
              <a:t>facilite l'intégration du XML </a:t>
            </a:r>
            <a:r>
              <a:rPr lang="fr-FR" dirty="0">
                <a:cs typeface="Courier New" pitchFamily="49" charset="0"/>
              </a:rPr>
              <a:t>dans les applications ainsi que la création de </a:t>
            </a:r>
            <a:r>
              <a:rPr lang="fr-FR" b="1" dirty="0">
                <a:cs typeface="Courier New" pitchFamily="49" charset="0"/>
              </a:rPr>
              <a:t>passerelles automatisées entre SGBD </a:t>
            </a:r>
            <a:r>
              <a:rPr lang="fr-FR" dirty="0">
                <a:cs typeface="Courier New" pitchFamily="49" charset="0"/>
              </a:rPr>
              <a:t>propriétaires très différents</a:t>
            </a:r>
          </a:p>
          <a:p>
            <a:pPr lvl="1" fontAlgn="auto">
              <a:spcAft>
                <a:spcPts val="0"/>
              </a:spcAft>
              <a:defRPr/>
            </a:pPr>
            <a:r>
              <a:rPr lang="fr-FR" dirty="0">
                <a:cs typeface="Courier New" pitchFamily="49" charset="0"/>
              </a:rPr>
              <a:t> Ainsi, on peut modéliser le schéma directeur et obtenir son équivalent XML ou mettre à jour le schéma directeur à partir des modifications de la structure XML</a:t>
            </a:r>
          </a:p>
          <a:p>
            <a:pPr lvl="1" fontAlgn="auto">
              <a:spcAft>
                <a:spcPts val="0"/>
              </a:spcAft>
              <a:defRPr/>
            </a:pPr>
            <a:r>
              <a:rPr lang="fr-FR" dirty="0">
                <a:cs typeface="Courier New" pitchFamily="49" charset="0"/>
              </a:rPr>
              <a:t> Par exemple : "Altova Map Force" permet de réaliser simplement ce type d'opération</a:t>
            </a:r>
          </a:p>
        </p:txBody>
      </p:sp>
      <p:sp>
        <p:nvSpPr>
          <p:cNvPr id="6" name="Rectangle 13">
            <a:extLst>
              <a:ext uri="{FF2B5EF4-FFF2-40B4-BE49-F238E27FC236}">
                <a16:creationId xmlns:a16="http://schemas.microsoft.com/office/drawing/2014/main" id="{6AFFAEF6-E051-472A-A7ED-4D588204FBDB}"/>
              </a:ext>
            </a:extLst>
          </p:cNvPr>
          <p:cNvSpPr>
            <a:spLocks noGrp="1" noChangeArrowheads="1"/>
          </p:cNvSpPr>
          <p:nvPr>
            <p:ph type="sldNum" sz="quarter" idx="12"/>
          </p:nvPr>
        </p:nvSpPr>
        <p:spPr/>
        <p:txBody>
          <a:bodyPr>
            <a:normAutofit/>
          </a:bodyPr>
          <a:lstStyle/>
          <a:p>
            <a:pPr>
              <a:defRPr/>
            </a:pPr>
            <a:fld id="{F5EA5D8A-32ED-410A-9EAC-67C2D5DBA867}" type="slidenum">
              <a:rPr lang="fr-FR"/>
              <a:pPr>
                <a:defRPr/>
              </a:pPr>
              <a:t>42</a:t>
            </a:fld>
            <a:endParaRPr lang="fr-F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AutoShape 2">
            <a:extLst>
              <a:ext uri="{FF2B5EF4-FFF2-40B4-BE49-F238E27FC236}">
                <a16:creationId xmlns:a16="http://schemas.microsoft.com/office/drawing/2014/main" id="{04642A17-95D6-47CA-BD1C-6BBFD23DFB8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schéma directeur du SI</a:t>
            </a:r>
          </a:p>
        </p:txBody>
      </p:sp>
      <p:sp>
        <p:nvSpPr>
          <p:cNvPr id="1628163" name="Rectangle 3">
            <a:extLst>
              <a:ext uri="{FF2B5EF4-FFF2-40B4-BE49-F238E27FC236}">
                <a16:creationId xmlns:a16="http://schemas.microsoft.com/office/drawing/2014/main" id="{4046AA67-B889-4B25-825D-941F17B52851}"/>
              </a:ext>
            </a:extLst>
          </p:cNvPr>
          <p:cNvSpPr>
            <a:spLocks noGrp="1" noChangeArrowheads="1"/>
          </p:cNvSpPr>
          <p:nvPr>
            <p:ph idx="1"/>
          </p:nvPr>
        </p:nvSpPr>
        <p:spPr/>
        <p:txBody>
          <a:bodyPr>
            <a:normAutofit fontScale="92500" lnSpcReduction="20000"/>
          </a:bodyPr>
          <a:lstStyle/>
          <a:p>
            <a:pPr fontAlgn="auto">
              <a:spcAft>
                <a:spcPts val="0"/>
              </a:spcAft>
              <a:defRPr/>
            </a:pPr>
            <a:r>
              <a:rPr lang="fr-FR" sz="2400" dirty="0"/>
              <a:t> Le schéma d'adaptation</a:t>
            </a:r>
          </a:p>
          <a:p>
            <a:pPr lvl="1" fontAlgn="auto">
              <a:spcAft>
                <a:spcPts val="0"/>
              </a:spcAft>
              <a:defRPr/>
            </a:pPr>
            <a:r>
              <a:rPr lang="fr-FR" sz="2000" dirty="0"/>
              <a:t> Un modèle d'adaptation est un modèle pour un ensemble de données principales défini selon la syntaxe des schémas XML</a:t>
            </a:r>
          </a:p>
          <a:p>
            <a:pPr lvl="1" fontAlgn="auto">
              <a:spcAft>
                <a:spcPts val="0"/>
              </a:spcAft>
              <a:defRPr/>
            </a:pPr>
            <a:endParaRPr lang="fr-FR" sz="2000" dirty="0"/>
          </a:p>
          <a:p>
            <a:pPr lvl="1" fontAlgn="auto">
              <a:spcAft>
                <a:spcPts val="0"/>
              </a:spcAft>
              <a:defRPr/>
            </a:pPr>
            <a:r>
              <a:rPr lang="fr-FR" sz="2000" dirty="0"/>
              <a:t> Il fait </a:t>
            </a:r>
            <a:r>
              <a:rPr lang="fr-FR" sz="2000" b="1" dirty="0"/>
              <a:t>correspondre</a:t>
            </a:r>
            <a:r>
              <a:rPr lang="fr-FR" sz="2000" dirty="0"/>
              <a:t> les </a:t>
            </a:r>
            <a:r>
              <a:rPr lang="fr-FR" sz="2000" b="1" dirty="0"/>
              <a:t>éléments, attributs et types XML </a:t>
            </a:r>
            <a:r>
              <a:rPr lang="fr-FR" sz="2000" dirty="0"/>
              <a:t>aux </a:t>
            </a:r>
            <a:r>
              <a:rPr lang="fr-FR" sz="2000" b="1" u="sng" dirty="0"/>
              <a:t>spécifications</a:t>
            </a:r>
            <a:r>
              <a:rPr lang="fr-FR" sz="2000" dirty="0"/>
              <a:t> de la base de données utilisée</a:t>
            </a:r>
          </a:p>
          <a:p>
            <a:pPr lvl="1" fontAlgn="auto">
              <a:spcAft>
                <a:spcPts val="0"/>
              </a:spcAft>
              <a:defRPr/>
            </a:pPr>
            <a:endParaRPr lang="fr-FR" sz="2000" dirty="0"/>
          </a:p>
          <a:p>
            <a:pPr lvl="1" fontAlgn="auto">
              <a:spcAft>
                <a:spcPts val="0"/>
              </a:spcAft>
              <a:defRPr/>
            </a:pPr>
            <a:r>
              <a:rPr lang="fr-FR" sz="2000" dirty="0"/>
              <a:t> Il </a:t>
            </a:r>
            <a:r>
              <a:rPr lang="fr-FR" sz="2000" b="1" dirty="0"/>
              <a:t>intègre</a:t>
            </a:r>
            <a:r>
              <a:rPr lang="fr-FR" sz="2000" dirty="0"/>
              <a:t> donc des </a:t>
            </a:r>
            <a:r>
              <a:rPr lang="fr-FR" sz="2000" b="1" dirty="0"/>
              <a:t>types</a:t>
            </a:r>
            <a:r>
              <a:rPr lang="fr-FR" sz="2000" dirty="0"/>
              <a:t>, </a:t>
            </a:r>
            <a:r>
              <a:rPr lang="fr-FR" sz="2000" b="1" dirty="0"/>
              <a:t>restrictions</a:t>
            </a:r>
            <a:r>
              <a:rPr lang="fr-FR" sz="2000" dirty="0"/>
              <a:t>, </a:t>
            </a:r>
            <a:r>
              <a:rPr lang="fr-FR" sz="2000" b="1" dirty="0"/>
              <a:t>types utilisateurs simples et complexes</a:t>
            </a:r>
          </a:p>
          <a:p>
            <a:pPr marL="457200" lvl="1" indent="0" fontAlgn="auto">
              <a:spcAft>
                <a:spcPts val="0"/>
              </a:spcAft>
              <a:buFont typeface="Arial" panose="020B0604020202020204" pitchFamily="34" charset="0"/>
              <a:buNone/>
              <a:defRPr/>
            </a:pPr>
            <a:r>
              <a:rPr lang="fr-FR" sz="2000" dirty="0"/>
              <a:t> </a:t>
            </a:r>
          </a:p>
          <a:p>
            <a:pPr lvl="1" fontAlgn="auto">
              <a:spcAft>
                <a:spcPts val="0"/>
              </a:spcAft>
              <a:defRPr/>
            </a:pPr>
            <a:r>
              <a:rPr lang="fr-FR" sz="2000" dirty="0"/>
              <a:t>Certains systèmes de développement permettent la mise en œuvre automatique de ce type de transformation (extraction d'un schéma adapté à partir du SGBD)</a:t>
            </a:r>
          </a:p>
          <a:p>
            <a:pPr lvl="1" fontAlgn="auto">
              <a:spcAft>
                <a:spcPts val="0"/>
              </a:spcAft>
              <a:defRPr/>
            </a:pPr>
            <a:endParaRPr lang="fr-FR" sz="2000" dirty="0"/>
          </a:p>
          <a:p>
            <a:pPr lvl="1" fontAlgn="auto">
              <a:spcAft>
                <a:spcPts val="0"/>
              </a:spcAft>
              <a:defRPr/>
            </a:pPr>
            <a:r>
              <a:rPr lang="fr-FR" sz="2000" dirty="0"/>
              <a:t> Ceci permet l'automatisation des contraintes de validation à différents niveaux</a:t>
            </a:r>
          </a:p>
          <a:p>
            <a:pPr lvl="2" fontAlgn="auto">
              <a:spcAft>
                <a:spcPts val="0"/>
              </a:spcAft>
              <a:defRPr/>
            </a:pPr>
            <a:r>
              <a:rPr lang="fr-FR" sz="1600" dirty="0"/>
              <a:t> le client</a:t>
            </a:r>
          </a:p>
          <a:p>
            <a:pPr lvl="2" fontAlgn="auto">
              <a:spcAft>
                <a:spcPts val="0"/>
              </a:spcAft>
              <a:defRPr/>
            </a:pPr>
            <a:r>
              <a:rPr lang="fr-FR" sz="1600" dirty="0"/>
              <a:t> le serveur applicatif</a:t>
            </a:r>
          </a:p>
          <a:p>
            <a:pPr lvl="2" fontAlgn="auto">
              <a:spcAft>
                <a:spcPts val="0"/>
              </a:spcAft>
              <a:defRPr/>
            </a:pPr>
            <a:r>
              <a:rPr lang="fr-FR" sz="1600" dirty="0"/>
              <a:t> le serveur de BdD</a:t>
            </a:r>
          </a:p>
        </p:txBody>
      </p:sp>
      <p:sp>
        <p:nvSpPr>
          <p:cNvPr id="5" name="Rectangle 13">
            <a:extLst>
              <a:ext uri="{FF2B5EF4-FFF2-40B4-BE49-F238E27FC236}">
                <a16:creationId xmlns:a16="http://schemas.microsoft.com/office/drawing/2014/main" id="{A6C70643-87FA-4B08-A9A6-A89925DBA680}"/>
              </a:ext>
            </a:extLst>
          </p:cNvPr>
          <p:cNvSpPr>
            <a:spLocks noGrp="1" noChangeArrowheads="1"/>
          </p:cNvSpPr>
          <p:nvPr>
            <p:ph type="sldNum" sz="quarter" idx="12"/>
          </p:nvPr>
        </p:nvSpPr>
        <p:spPr/>
        <p:txBody>
          <a:bodyPr>
            <a:normAutofit/>
          </a:bodyPr>
          <a:lstStyle/>
          <a:p>
            <a:pPr>
              <a:defRPr/>
            </a:pPr>
            <a:fld id="{AC27A6EA-862A-4ADE-9713-94DC21C45EDE}" type="slidenum">
              <a:rPr lang="fr-FR"/>
              <a:pPr>
                <a:defRPr/>
              </a:pPr>
              <a:t>43</a:t>
            </a:fld>
            <a:endParaRPr lang="fr-F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AutoShape 2">
            <a:extLst>
              <a:ext uri="{FF2B5EF4-FFF2-40B4-BE49-F238E27FC236}">
                <a16:creationId xmlns:a16="http://schemas.microsoft.com/office/drawing/2014/main" id="{445FAEDC-5908-40EA-81DF-FBD06E9A0A5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1326083" name="Rectangle 3">
            <a:extLst>
              <a:ext uri="{FF2B5EF4-FFF2-40B4-BE49-F238E27FC236}">
                <a16:creationId xmlns:a16="http://schemas.microsoft.com/office/drawing/2014/main" id="{BACEF769-2747-4362-BC61-FA8F2BBD19E0}"/>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t>XML et suites logicielles</a:t>
            </a:r>
          </a:p>
          <a:p>
            <a:pPr lvl="1" fontAlgn="auto">
              <a:spcAft>
                <a:spcPts val="0"/>
              </a:spcAft>
              <a:defRPr/>
            </a:pPr>
            <a:r>
              <a:rPr lang="fr-FR" dirty="0">
                <a:cs typeface="Courier New" pitchFamily="49" charset="0"/>
              </a:rPr>
              <a:t> </a:t>
            </a:r>
            <a:r>
              <a:rPr lang="fr-FR" b="1" u="sng" dirty="0">
                <a:cs typeface="Courier New" pitchFamily="49" charset="0"/>
              </a:rPr>
              <a:t>Open Office </a:t>
            </a:r>
            <a:r>
              <a:rPr lang="fr-FR" dirty="0">
                <a:cs typeface="Courier New" pitchFamily="49" charset="0"/>
              </a:rPr>
              <a:t>utilise la norme XML "</a:t>
            </a:r>
            <a:r>
              <a:rPr lang="fr-FR" b="1" u="sng" dirty="0">
                <a:cs typeface="Courier New" pitchFamily="49" charset="0"/>
              </a:rPr>
              <a:t>OpenDocument</a:t>
            </a:r>
            <a:r>
              <a:rPr lang="fr-FR" dirty="0">
                <a:cs typeface="Courier New" pitchFamily="49" charset="0"/>
              </a:rPr>
              <a:t>" pour décrire ses fichiers</a:t>
            </a:r>
          </a:p>
          <a:p>
            <a:pPr lvl="1" fontAlgn="auto">
              <a:spcAft>
                <a:spcPts val="0"/>
              </a:spcAft>
              <a:defRPr/>
            </a:pPr>
            <a:r>
              <a:rPr lang="fr-FR" dirty="0">
                <a:cs typeface="Courier New" pitchFamily="49" charset="0"/>
              </a:rPr>
              <a:t> </a:t>
            </a:r>
            <a:r>
              <a:rPr lang="fr-FR" b="1" u="sng" dirty="0">
                <a:cs typeface="Courier New" pitchFamily="49" charset="0"/>
              </a:rPr>
              <a:t>Microsoft</a:t>
            </a:r>
            <a:r>
              <a:rPr lang="fr-FR" dirty="0">
                <a:cs typeface="Courier New" pitchFamily="49" charset="0"/>
              </a:rPr>
              <a:t> Office utilise la norme " </a:t>
            </a:r>
            <a:r>
              <a:rPr lang="fr-FR" b="1" u="sng" dirty="0">
                <a:cs typeface="Courier New" pitchFamily="49" charset="0"/>
              </a:rPr>
              <a:t>OpenXML</a:t>
            </a:r>
            <a:r>
              <a:rPr lang="fr-FR" dirty="0">
                <a:cs typeface="Courier New" pitchFamily="49" charset="0"/>
              </a:rPr>
              <a:t>" (.docx = fichiers XML zippés)</a:t>
            </a:r>
          </a:p>
          <a:p>
            <a:pPr fontAlgn="auto">
              <a:spcAft>
                <a:spcPts val="0"/>
              </a:spcAft>
              <a:defRPr/>
            </a:pPr>
            <a:endParaRPr lang="fr-FR" dirty="0"/>
          </a:p>
          <a:p>
            <a:pPr fontAlgn="auto">
              <a:spcAft>
                <a:spcPts val="0"/>
              </a:spcAft>
              <a:defRPr/>
            </a:pPr>
            <a:r>
              <a:rPr lang="fr-FR" dirty="0"/>
              <a:t>Pourquoi l'utilisation de XML en bureautique ?</a:t>
            </a:r>
          </a:p>
          <a:p>
            <a:pPr lvl="1" fontAlgn="auto">
              <a:spcAft>
                <a:spcPts val="0"/>
              </a:spcAft>
              <a:buFont typeface="Arial" panose="020B0604020202020204" pitchFamily="34" charset="0"/>
              <a:buNone/>
              <a:defRPr/>
            </a:pPr>
            <a:r>
              <a:rPr lang="fr-FR" dirty="0">
                <a:cs typeface="Courier New" pitchFamily="49" charset="0"/>
              </a:rPr>
              <a:t> </a:t>
            </a:r>
          </a:p>
          <a:p>
            <a:pPr lvl="1" fontAlgn="auto">
              <a:spcAft>
                <a:spcPts val="0"/>
              </a:spcAft>
              <a:defRPr/>
            </a:pPr>
            <a:r>
              <a:rPr lang="fr-FR" dirty="0">
                <a:cs typeface="Courier New" pitchFamily="49" charset="0"/>
              </a:rPr>
              <a:t>Reproches de faible portabilité et automatisation des formats propriétaires (en particulier compilés)</a:t>
            </a:r>
          </a:p>
          <a:p>
            <a:pPr lvl="1" fontAlgn="auto">
              <a:spcAft>
                <a:spcPts val="0"/>
              </a:spcAft>
              <a:buFont typeface="Arial" panose="020B0604020202020204" pitchFamily="34" charset="0"/>
              <a:buNone/>
              <a:defRPr/>
            </a:pPr>
            <a:r>
              <a:rPr lang="fr-FR" dirty="0">
                <a:cs typeface="Courier New" pitchFamily="49" charset="0"/>
              </a:rPr>
              <a:t> </a:t>
            </a:r>
          </a:p>
          <a:p>
            <a:pPr lvl="1" fontAlgn="auto">
              <a:spcAft>
                <a:spcPts val="0"/>
              </a:spcAft>
              <a:defRPr/>
            </a:pPr>
            <a:r>
              <a:rPr lang="fr-FR" dirty="0">
                <a:cs typeface="Courier New" pitchFamily="49" charset="0"/>
              </a:rPr>
              <a:t>L'utilisation de XML facilite l'interopérabilité des programmes (standard ouvert, API existantes et facilité d'import-export entre formats différents)</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Les versions compressées de XML sont souvent moins lourdes que leurs concurrents (plus facile à stocker, échanger…)</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L'exploitation directe des ressources bureautiques en XML permet d'éviter la duplication des ressources (et donc les risques d'erreurs de reproduction)</a:t>
            </a:r>
          </a:p>
        </p:txBody>
      </p:sp>
      <p:sp>
        <p:nvSpPr>
          <p:cNvPr id="5" name="Rectangle 13">
            <a:extLst>
              <a:ext uri="{FF2B5EF4-FFF2-40B4-BE49-F238E27FC236}">
                <a16:creationId xmlns:a16="http://schemas.microsoft.com/office/drawing/2014/main" id="{82200E8A-C54E-4A61-B48C-41786FF84EFC}"/>
              </a:ext>
            </a:extLst>
          </p:cNvPr>
          <p:cNvSpPr>
            <a:spLocks noGrp="1" noChangeArrowheads="1"/>
          </p:cNvSpPr>
          <p:nvPr>
            <p:ph type="sldNum" sz="quarter" idx="12"/>
          </p:nvPr>
        </p:nvSpPr>
        <p:spPr/>
        <p:txBody>
          <a:bodyPr>
            <a:normAutofit/>
          </a:bodyPr>
          <a:lstStyle/>
          <a:p>
            <a:pPr>
              <a:defRPr/>
            </a:pPr>
            <a:fld id="{498C15B1-A650-4809-AC81-3769C0C30C32}" type="slidenum">
              <a:rPr lang="fr-FR"/>
              <a:pPr>
                <a:defRPr/>
              </a:pPr>
              <a:t>44</a:t>
            </a:fld>
            <a:endParaRPr lang="fr-F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AutoShape 2">
            <a:extLst>
              <a:ext uri="{FF2B5EF4-FFF2-40B4-BE49-F238E27FC236}">
                <a16:creationId xmlns:a16="http://schemas.microsoft.com/office/drawing/2014/main" id="{3376810C-B0D6-4CB4-8AF2-0DB0FE0508B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78403" name="Rectangle 3">
            <a:extLst>
              <a:ext uri="{FF2B5EF4-FFF2-40B4-BE49-F238E27FC236}">
                <a16:creationId xmlns:a16="http://schemas.microsoft.com/office/drawing/2014/main" id="{AB47E877-37B2-48CC-B5F9-5427CD0EB391}"/>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XML et bureautique chez Microsoft</a:t>
            </a:r>
          </a:p>
          <a:p>
            <a:pPr fontAlgn="auto">
              <a:spcAft>
                <a:spcPts val="0"/>
              </a:spcAft>
              <a:defRPr/>
            </a:pPr>
            <a:endParaRPr lang="fr-FR" dirty="0"/>
          </a:p>
          <a:p>
            <a:pPr fontAlgn="auto">
              <a:spcAft>
                <a:spcPts val="0"/>
              </a:spcAft>
              <a:defRPr/>
            </a:pPr>
            <a:r>
              <a:rPr lang="fr-FR" dirty="0"/>
              <a:t>Office 2003 : </a:t>
            </a:r>
          </a:p>
          <a:p>
            <a:pPr lvl="1" fontAlgn="auto">
              <a:spcAft>
                <a:spcPts val="0"/>
              </a:spcAft>
              <a:defRPr/>
            </a:pPr>
            <a:r>
              <a:rPr lang="fr-FR" dirty="0"/>
              <a:t> WordProcessingML or WordML (Word) </a:t>
            </a:r>
          </a:p>
          <a:p>
            <a:pPr lvl="1" fontAlgn="auto">
              <a:spcAft>
                <a:spcPts val="0"/>
              </a:spcAft>
              <a:defRPr/>
            </a:pPr>
            <a:r>
              <a:rPr lang="fr-FR" dirty="0"/>
              <a:t> SpreadsheetML (Excel)</a:t>
            </a:r>
          </a:p>
          <a:p>
            <a:pPr lvl="1" fontAlgn="auto">
              <a:spcAft>
                <a:spcPts val="0"/>
              </a:spcAft>
              <a:defRPr/>
            </a:pPr>
            <a:r>
              <a:rPr lang="fr-FR" dirty="0"/>
              <a:t> Documents XML plain text monolithique (volumineux)</a:t>
            </a:r>
          </a:p>
          <a:p>
            <a:pPr fontAlgn="auto">
              <a:spcAft>
                <a:spcPts val="0"/>
              </a:spcAft>
              <a:defRPr/>
            </a:pPr>
            <a:endParaRPr lang="fr-FR" dirty="0"/>
          </a:p>
          <a:p>
            <a:pPr fontAlgn="auto">
              <a:spcAft>
                <a:spcPts val="0"/>
              </a:spcAft>
              <a:defRPr/>
            </a:pPr>
            <a:r>
              <a:rPr lang="fr-FR" dirty="0"/>
              <a:t>Office 2007 </a:t>
            </a:r>
          </a:p>
          <a:p>
            <a:pPr lvl="1" fontAlgn="auto">
              <a:spcAft>
                <a:spcPts val="0"/>
              </a:spcAft>
              <a:defRPr/>
            </a:pPr>
            <a:r>
              <a:rPr lang="fr-FR" dirty="0"/>
              <a:t> Office Open XML version ECMA (ECMA-376 )</a:t>
            </a:r>
          </a:p>
          <a:p>
            <a:pPr lvl="1" fontAlgn="auto">
              <a:spcAft>
                <a:spcPts val="0"/>
              </a:spcAft>
              <a:defRPr/>
            </a:pPr>
            <a:r>
              <a:rPr lang="fr-FR" dirty="0"/>
              <a:t> SP2 proposera ODF (lecture, écriture et choix de format par défaut)</a:t>
            </a:r>
          </a:p>
          <a:p>
            <a:pPr fontAlgn="auto">
              <a:spcAft>
                <a:spcPts val="0"/>
              </a:spcAft>
              <a:defRPr/>
            </a:pPr>
            <a:endParaRPr lang="fr-FR" dirty="0"/>
          </a:p>
          <a:p>
            <a:pPr fontAlgn="auto">
              <a:spcAft>
                <a:spcPts val="0"/>
              </a:spcAft>
              <a:defRPr/>
            </a:pPr>
            <a:r>
              <a:rPr lang="fr-FR" dirty="0"/>
              <a:t>Office 14</a:t>
            </a:r>
          </a:p>
          <a:p>
            <a:pPr lvl="1" fontAlgn="auto">
              <a:spcAft>
                <a:spcPts val="0"/>
              </a:spcAft>
              <a:defRPr/>
            </a:pPr>
            <a:r>
              <a:rPr lang="fr-FR" dirty="0"/>
              <a:t> Véritable implémentation d'Office Open XML version ISO (ISO/IEC IS 29500)</a:t>
            </a:r>
          </a:p>
        </p:txBody>
      </p:sp>
      <p:sp>
        <p:nvSpPr>
          <p:cNvPr id="5" name="Rectangle 13">
            <a:extLst>
              <a:ext uri="{FF2B5EF4-FFF2-40B4-BE49-F238E27FC236}">
                <a16:creationId xmlns:a16="http://schemas.microsoft.com/office/drawing/2014/main" id="{D89C9387-F169-418C-B0EA-480325464876}"/>
              </a:ext>
            </a:extLst>
          </p:cNvPr>
          <p:cNvSpPr>
            <a:spLocks noGrp="1" noChangeArrowheads="1"/>
          </p:cNvSpPr>
          <p:nvPr>
            <p:ph type="sldNum" sz="quarter" idx="12"/>
          </p:nvPr>
        </p:nvSpPr>
        <p:spPr/>
        <p:txBody>
          <a:bodyPr>
            <a:normAutofit/>
          </a:bodyPr>
          <a:lstStyle/>
          <a:p>
            <a:pPr>
              <a:defRPr/>
            </a:pPr>
            <a:fld id="{D8D1860E-17DA-4139-AEB9-75B10FD41050}" type="slidenum">
              <a:rPr lang="fr-FR"/>
              <a:pPr>
                <a:defRPr/>
              </a:pPr>
              <a:t>45</a:t>
            </a:fld>
            <a:endParaRPr lang="fr-F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018" name="AutoShape 1026">
            <a:extLst>
              <a:ext uri="{FF2B5EF4-FFF2-40B4-BE49-F238E27FC236}">
                <a16:creationId xmlns:a16="http://schemas.microsoft.com/office/drawing/2014/main" id="{83F15F2F-7141-4147-B09E-5A8865A172E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62019" name="Rectangle 1027">
            <a:extLst>
              <a:ext uri="{FF2B5EF4-FFF2-40B4-BE49-F238E27FC236}">
                <a16:creationId xmlns:a16="http://schemas.microsoft.com/office/drawing/2014/main" id="{DCC00561-D432-4F0C-9552-54D3AF8B4AA0}"/>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ea typeface="MS Mincho" pitchFamily="49" charset="-128"/>
              </a:rPr>
              <a:t>L'offre Office de Microsoft : </a:t>
            </a:r>
            <a:r>
              <a:rPr lang="fr-FR" b="1" u="sng" dirty="0">
                <a:ea typeface="MS Mincho" pitchFamily="49" charset="-128"/>
              </a:rPr>
              <a:t>Office Open XML</a:t>
            </a:r>
            <a:r>
              <a:rPr lang="fr-FR" dirty="0">
                <a:ea typeface="MS Mincho" pitchFamily="49" charset="-128"/>
              </a:rPr>
              <a:t> (Open XML ou OOXML)</a:t>
            </a:r>
            <a:endParaRPr lang="fr-FR" dirty="0"/>
          </a:p>
          <a:p>
            <a:pPr lvl="1" fontAlgn="auto">
              <a:spcAft>
                <a:spcPts val="0"/>
              </a:spcAft>
              <a:defRPr/>
            </a:pPr>
            <a:r>
              <a:rPr lang="fr-FR" dirty="0">
                <a:cs typeface="Courier New" pitchFamily="49" charset="0"/>
              </a:rPr>
              <a:t> Créé par </a:t>
            </a:r>
            <a:r>
              <a:rPr lang="fr-FR" b="1" dirty="0">
                <a:cs typeface="Courier New" pitchFamily="49" charset="0"/>
              </a:rPr>
              <a:t>Microsoft</a:t>
            </a:r>
          </a:p>
          <a:p>
            <a:pPr lvl="1" fontAlgn="auto">
              <a:spcAft>
                <a:spcPts val="0"/>
              </a:spcAft>
              <a:defRPr/>
            </a:pPr>
            <a:r>
              <a:rPr lang="fr-FR" dirty="0">
                <a:cs typeface="Courier New" pitchFamily="49" charset="0"/>
              </a:rPr>
              <a:t> Standard validé par l'ECMA (2006)</a:t>
            </a:r>
          </a:p>
          <a:p>
            <a:pPr lvl="1" fontAlgn="auto">
              <a:spcAft>
                <a:spcPts val="0"/>
              </a:spcAft>
              <a:defRPr/>
            </a:pPr>
            <a:r>
              <a:rPr lang="fr-FR" dirty="0">
                <a:cs typeface="Courier New" pitchFamily="49" charset="0"/>
              </a:rPr>
              <a:t> Adopté comme norme ISO (2008)</a:t>
            </a:r>
          </a:p>
          <a:p>
            <a:pPr lvl="1" fontAlgn="auto">
              <a:spcAft>
                <a:spcPts val="0"/>
              </a:spcAft>
              <a:defRPr/>
            </a:pPr>
            <a:r>
              <a:rPr lang="fr-FR" dirty="0">
                <a:cs typeface="Courier New" pitchFamily="49" charset="0"/>
              </a:rPr>
              <a:t> </a:t>
            </a:r>
            <a:r>
              <a:rPr lang="fr-FR" b="1" dirty="0">
                <a:cs typeface="Courier New" pitchFamily="49" charset="0"/>
              </a:rPr>
              <a:t>Concurrent</a:t>
            </a:r>
            <a:r>
              <a:rPr lang="fr-FR" dirty="0">
                <a:cs typeface="Courier New" pitchFamily="49" charset="0"/>
              </a:rPr>
              <a:t> de la norme </a:t>
            </a:r>
            <a:r>
              <a:rPr lang="fr-FR" b="1" dirty="0">
                <a:cs typeface="Courier New" pitchFamily="49" charset="0"/>
              </a:rPr>
              <a:t>OpenDocument</a:t>
            </a:r>
          </a:p>
          <a:p>
            <a:pPr lvl="1" fontAlgn="auto">
              <a:spcAft>
                <a:spcPts val="0"/>
              </a:spcAft>
              <a:defRPr/>
            </a:pPr>
            <a:r>
              <a:rPr lang="fr-FR" dirty="0">
                <a:cs typeface="Courier New" pitchFamily="49" charset="0"/>
              </a:rPr>
              <a:t> Développé à la base pour remplacer les formats binaires de la suite MS Office</a:t>
            </a:r>
          </a:p>
          <a:p>
            <a:pPr lvl="1" fontAlgn="auto">
              <a:spcAft>
                <a:spcPts val="0"/>
              </a:spcAft>
              <a:defRPr/>
            </a:pPr>
            <a:r>
              <a:rPr lang="fr-FR" dirty="0">
                <a:cs typeface="Courier New" pitchFamily="49" charset="0"/>
              </a:rPr>
              <a:t> </a:t>
            </a:r>
            <a:r>
              <a:rPr lang="fr-FR" b="1" dirty="0">
                <a:cs typeface="Courier New" pitchFamily="49" charset="0"/>
              </a:rPr>
              <a:t>Open XML </a:t>
            </a:r>
            <a:r>
              <a:rPr lang="fr-FR" dirty="0">
                <a:cs typeface="Courier New" pitchFamily="49" charset="0"/>
              </a:rPr>
              <a:t>est l'appellation commune pour </a:t>
            </a:r>
            <a:r>
              <a:rPr lang="fr-FR" b="1" dirty="0">
                <a:cs typeface="Courier New" pitchFamily="49" charset="0"/>
              </a:rPr>
              <a:t>OOXML</a:t>
            </a:r>
          </a:p>
          <a:p>
            <a:pPr fontAlgn="auto">
              <a:spcAft>
                <a:spcPts val="0"/>
              </a:spcAft>
              <a:defRPr/>
            </a:pPr>
            <a:endParaRPr lang="fr-FR" dirty="0"/>
          </a:p>
          <a:p>
            <a:pPr fontAlgn="auto">
              <a:spcAft>
                <a:spcPts val="0"/>
              </a:spcAft>
              <a:defRPr/>
            </a:pPr>
            <a:r>
              <a:rPr lang="fr-FR" dirty="0"/>
              <a:t>Quelques caractéristiques d'OOXML</a:t>
            </a:r>
          </a:p>
          <a:p>
            <a:pPr lvl="1" fontAlgn="auto">
              <a:spcAft>
                <a:spcPts val="0"/>
              </a:spcAft>
              <a:defRPr/>
            </a:pPr>
            <a:r>
              <a:rPr lang="fr-FR" dirty="0"/>
              <a:t> Possibilité d'extension avec des schémas XML</a:t>
            </a:r>
          </a:p>
          <a:p>
            <a:pPr lvl="1" fontAlgn="auto">
              <a:spcAft>
                <a:spcPts val="0"/>
              </a:spcAft>
              <a:defRPr/>
            </a:pPr>
            <a:r>
              <a:rPr lang="fr-FR" dirty="0"/>
              <a:t> Utilisation forte </a:t>
            </a:r>
            <a:r>
              <a:rPr lang="fr-FR" b="1" dirty="0"/>
              <a:t>d'éléments</a:t>
            </a:r>
            <a:r>
              <a:rPr lang="fr-FR" dirty="0"/>
              <a:t> y compris pour les métadonnées</a:t>
            </a:r>
          </a:p>
          <a:p>
            <a:pPr lvl="1" fontAlgn="auto">
              <a:spcAft>
                <a:spcPts val="0"/>
              </a:spcAft>
              <a:defRPr/>
            </a:pPr>
            <a:r>
              <a:rPr lang="fr-FR" dirty="0"/>
              <a:t> </a:t>
            </a:r>
            <a:r>
              <a:rPr lang="fr-FR" b="1" dirty="0"/>
              <a:t>Pas d'éléments mixtes</a:t>
            </a:r>
          </a:p>
        </p:txBody>
      </p:sp>
      <p:sp>
        <p:nvSpPr>
          <p:cNvPr id="5" name="Rectangle 13">
            <a:extLst>
              <a:ext uri="{FF2B5EF4-FFF2-40B4-BE49-F238E27FC236}">
                <a16:creationId xmlns:a16="http://schemas.microsoft.com/office/drawing/2014/main" id="{28C9595E-F3AE-4EAA-83B0-BAD01E08E714}"/>
              </a:ext>
            </a:extLst>
          </p:cNvPr>
          <p:cNvSpPr>
            <a:spLocks noGrp="1" noChangeArrowheads="1"/>
          </p:cNvSpPr>
          <p:nvPr>
            <p:ph type="sldNum" sz="quarter" idx="12"/>
          </p:nvPr>
        </p:nvSpPr>
        <p:spPr/>
        <p:txBody>
          <a:bodyPr>
            <a:normAutofit/>
          </a:bodyPr>
          <a:lstStyle/>
          <a:p>
            <a:pPr>
              <a:defRPr/>
            </a:pPr>
            <a:fld id="{563581C6-A6E0-424D-B34F-04017236D415}" type="slidenum">
              <a:rPr lang="fr-FR"/>
              <a:pPr>
                <a:defRPr/>
              </a:pPr>
              <a:t>46</a:t>
            </a:fld>
            <a:endParaRPr lang="fr-F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6114" name="AutoShape 2">
            <a:extLst>
              <a:ext uri="{FF2B5EF4-FFF2-40B4-BE49-F238E27FC236}">
                <a16:creationId xmlns:a16="http://schemas.microsoft.com/office/drawing/2014/main" id="{39C11635-9FAC-4C8B-9841-93CD3F24083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120837" name="Rectangle 3">
            <a:extLst>
              <a:ext uri="{FF2B5EF4-FFF2-40B4-BE49-F238E27FC236}">
                <a16:creationId xmlns:a16="http://schemas.microsoft.com/office/drawing/2014/main" id="{E3E229D6-B742-4CDD-BB9A-9921A71A507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Critiques d'OOXML</a:t>
            </a:r>
          </a:p>
          <a:p>
            <a:pPr lvl="2"/>
            <a:r>
              <a:rPr lang="fr-FR" altLang="fr-FR"/>
              <a:t> Un format standard bureautique existe déjà</a:t>
            </a:r>
          </a:p>
          <a:p>
            <a:pPr lvl="2"/>
            <a:r>
              <a:rPr lang="fr-FR" altLang="fr-FR"/>
              <a:t> </a:t>
            </a:r>
            <a:r>
              <a:rPr lang="fr-FR" altLang="fr-FR" b="1"/>
              <a:t>DrawingML </a:t>
            </a:r>
            <a:r>
              <a:rPr lang="fr-FR" altLang="fr-FR"/>
              <a:t>utilisé plutôt que le standard SVG</a:t>
            </a:r>
          </a:p>
          <a:p>
            <a:pPr lvl="2"/>
            <a:r>
              <a:rPr lang="fr-FR" altLang="fr-FR"/>
              <a:t> </a:t>
            </a:r>
            <a:r>
              <a:rPr lang="fr-FR" altLang="fr-FR" b="1"/>
              <a:t>Open Math ML </a:t>
            </a:r>
            <a:r>
              <a:rPr lang="fr-FR" altLang="fr-FR"/>
              <a:t>plutôt que le standard MathML</a:t>
            </a:r>
          </a:p>
          <a:p>
            <a:pPr lvl="2"/>
            <a:r>
              <a:rPr lang="fr-FR" altLang="fr-FR" b="1"/>
              <a:t> Pas de langage de macro</a:t>
            </a:r>
          </a:p>
          <a:p>
            <a:pPr lvl="1"/>
            <a:endParaRPr lang="fr-FR" altLang="fr-FR"/>
          </a:p>
          <a:p>
            <a:pPr lvl="2"/>
            <a:r>
              <a:rPr lang="fr-FR" altLang="fr-FR"/>
              <a:t> </a:t>
            </a:r>
            <a:r>
              <a:rPr lang="fr-FR" altLang="fr-FR" b="1"/>
              <a:t>Complexité </a:t>
            </a:r>
            <a:r>
              <a:rPr lang="fr-FR" altLang="fr-FR"/>
              <a:t>&amp; </a:t>
            </a:r>
            <a:r>
              <a:rPr lang="fr-FR" altLang="fr-FR" b="1"/>
              <a:t>longueur</a:t>
            </a:r>
            <a:r>
              <a:rPr lang="fr-FR" altLang="fr-FR"/>
              <a:t> parfois injustifiées (définition de couleur et alignement différente pour les documents texte, les tableurs et les présentations)</a:t>
            </a:r>
          </a:p>
        </p:txBody>
      </p:sp>
      <p:sp>
        <p:nvSpPr>
          <p:cNvPr id="5" name="Rectangle 13">
            <a:extLst>
              <a:ext uri="{FF2B5EF4-FFF2-40B4-BE49-F238E27FC236}">
                <a16:creationId xmlns:a16="http://schemas.microsoft.com/office/drawing/2014/main" id="{193F35C7-EFF8-49CF-AF22-A655AD677718}"/>
              </a:ext>
            </a:extLst>
          </p:cNvPr>
          <p:cNvSpPr>
            <a:spLocks noGrp="1" noChangeArrowheads="1"/>
          </p:cNvSpPr>
          <p:nvPr>
            <p:ph type="sldNum" sz="quarter" idx="12"/>
          </p:nvPr>
        </p:nvSpPr>
        <p:spPr/>
        <p:txBody>
          <a:bodyPr>
            <a:normAutofit/>
          </a:bodyPr>
          <a:lstStyle/>
          <a:p>
            <a:pPr>
              <a:defRPr/>
            </a:pPr>
            <a:fld id="{709CC9E4-7B1A-4C47-8730-B0447D12F5DA}" type="slidenum">
              <a:rPr lang="fr-FR"/>
              <a:pPr>
                <a:defRPr/>
              </a:pPr>
              <a:t>47</a:t>
            </a:fld>
            <a:endParaRPr lang="fr-F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2" name="AutoShape 2">
            <a:extLst>
              <a:ext uri="{FF2B5EF4-FFF2-40B4-BE49-F238E27FC236}">
                <a16:creationId xmlns:a16="http://schemas.microsoft.com/office/drawing/2014/main" id="{F5178A14-8E99-4D89-89D0-A932E602C17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68163" name="Rectangle 3">
            <a:extLst>
              <a:ext uri="{FF2B5EF4-FFF2-40B4-BE49-F238E27FC236}">
                <a16:creationId xmlns:a16="http://schemas.microsoft.com/office/drawing/2014/main" id="{0F7ED4F3-79BC-4317-960C-A5185D88D1B2}"/>
              </a:ext>
            </a:extLst>
          </p:cNvPr>
          <p:cNvSpPr>
            <a:spLocks noGrp="1" noChangeArrowheads="1"/>
          </p:cNvSpPr>
          <p:nvPr>
            <p:ph idx="1"/>
          </p:nvPr>
        </p:nvSpPr>
        <p:spPr/>
        <p:txBody>
          <a:bodyPr>
            <a:normAutofit lnSpcReduction="10000"/>
          </a:bodyPr>
          <a:lstStyle/>
          <a:p>
            <a:pPr fontAlgn="auto">
              <a:spcAft>
                <a:spcPts val="0"/>
              </a:spcAft>
              <a:defRPr/>
            </a:pPr>
            <a:r>
              <a:rPr lang="fr-FR" dirty="0">
                <a:cs typeface="Courier New" pitchFamily="49" charset="0"/>
              </a:rPr>
              <a:t>XML Open Document Format (ODF)</a:t>
            </a:r>
          </a:p>
          <a:p>
            <a:pPr marL="457200" lvl="1" indent="0" fontAlgn="auto">
              <a:spcAft>
                <a:spcPts val="0"/>
              </a:spcAft>
              <a:buFont typeface="Arial" panose="020B0604020202020204" pitchFamily="34" charset="0"/>
              <a:buNone/>
              <a:defRPr/>
            </a:pPr>
            <a:r>
              <a:rPr lang="fr-FR" dirty="0">
                <a:cs typeface="Courier New" pitchFamily="49" charset="0"/>
              </a:rPr>
              <a:t> </a:t>
            </a:r>
          </a:p>
          <a:p>
            <a:pPr lvl="2" fontAlgn="auto">
              <a:spcAft>
                <a:spcPts val="0"/>
              </a:spcAft>
              <a:defRPr/>
            </a:pPr>
            <a:r>
              <a:rPr lang="fr-FR" dirty="0">
                <a:cs typeface="Courier New" pitchFamily="49" charset="0"/>
              </a:rPr>
              <a:t>Premier format standard ouvert de bureautique publié par OASIS</a:t>
            </a:r>
          </a:p>
          <a:p>
            <a:pPr lvl="2" fontAlgn="auto">
              <a:spcAft>
                <a:spcPts val="0"/>
              </a:spcAft>
              <a:defRPr/>
            </a:pPr>
            <a:r>
              <a:rPr lang="fr-FR" dirty="0">
                <a:cs typeface="Courier New" pitchFamily="49" charset="0"/>
              </a:rPr>
              <a:t> Norme ISO (ISO26300:2006) depuis 2006</a:t>
            </a:r>
          </a:p>
          <a:p>
            <a:pPr lvl="2" fontAlgn="auto">
              <a:spcAft>
                <a:spcPts val="0"/>
              </a:spcAft>
              <a:defRPr/>
            </a:pPr>
            <a:r>
              <a:rPr lang="fr-FR" b="1" dirty="0">
                <a:cs typeface="Courier New" pitchFamily="49" charset="0"/>
              </a:rPr>
              <a:t>Inspiré par</a:t>
            </a:r>
            <a:r>
              <a:rPr lang="fr-FR" dirty="0">
                <a:cs typeface="Courier New" pitchFamily="49" charset="0"/>
              </a:rPr>
              <a:t> la suite </a:t>
            </a:r>
            <a:r>
              <a:rPr lang="fr-FR" b="1" dirty="0">
                <a:cs typeface="Courier New" pitchFamily="49" charset="0"/>
              </a:rPr>
              <a:t>OpenOffice</a:t>
            </a:r>
            <a:r>
              <a:rPr lang="fr-FR" dirty="0">
                <a:cs typeface="Courier New" pitchFamily="49" charset="0"/>
              </a:rPr>
              <a:t> (concurrente de MS Office)</a:t>
            </a:r>
          </a:p>
          <a:p>
            <a:pPr lvl="2" fontAlgn="auto">
              <a:spcAft>
                <a:spcPts val="0"/>
              </a:spcAft>
              <a:defRPr/>
            </a:pPr>
            <a:r>
              <a:rPr lang="fr-FR" dirty="0">
                <a:cs typeface="Courier New" pitchFamily="49" charset="0"/>
              </a:rPr>
              <a:t>Contrôlé par un organisme indépendant</a:t>
            </a:r>
          </a:p>
          <a:p>
            <a:pPr lvl="2" fontAlgn="auto">
              <a:spcAft>
                <a:spcPts val="0"/>
              </a:spcAft>
              <a:defRPr/>
            </a:pPr>
            <a:r>
              <a:rPr lang="fr-FR" dirty="0"/>
              <a:t>Extension de fichier : </a:t>
            </a:r>
            <a:r>
              <a:rPr lang="fr-FR" b="1" dirty="0"/>
              <a:t>.odt</a:t>
            </a:r>
            <a:r>
              <a:rPr lang="fr-FR" dirty="0"/>
              <a:t> (texte), </a:t>
            </a:r>
            <a:r>
              <a:rPr lang="fr-FR" b="1" dirty="0"/>
              <a:t>.</a:t>
            </a:r>
            <a:r>
              <a:rPr lang="fr-FR" b="1" dirty="0" err="1"/>
              <a:t>ods</a:t>
            </a:r>
            <a:r>
              <a:rPr lang="fr-FR" dirty="0"/>
              <a:t> (tableur)…</a:t>
            </a:r>
          </a:p>
          <a:p>
            <a:pPr lvl="2" fontAlgn="auto">
              <a:spcAft>
                <a:spcPts val="0"/>
              </a:spcAft>
              <a:defRPr/>
            </a:pPr>
            <a:r>
              <a:rPr lang="fr-FR" dirty="0"/>
              <a:t>Séparation donnée (content.xml), présentation (styles.xml) et métadonnées (meta.xml) forte</a:t>
            </a:r>
          </a:p>
          <a:p>
            <a:pPr lvl="2" fontAlgn="auto">
              <a:spcAft>
                <a:spcPts val="0"/>
              </a:spcAft>
              <a:defRPr/>
            </a:pPr>
            <a:endParaRPr lang="fr-FR" dirty="0"/>
          </a:p>
          <a:p>
            <a:pPr lvl="2" fontAlgn="auto">
              <a:spcAft>
                <a:spcPts val="0"/>
              </a:spcAft>
              <a:defRPr/>
            </a:pPr>
            <a:r>
              <a:rPr lang="fr-FR" dirty="0"/>
              <a:t>Prévu pour améliorer l'interopérabilité entre bureautique et système d'information</a:t>
            </a:r>
            <a:endParaRPr lang="fr-FR" dirty="0">
              <a:cs typeface="Courier New" pitchFamily="49" charset="0"/>
            </a:endParaRPr>
          </a:p>
        </p:txBody>
      </p:sp>
      <p:sp>
        <p:nvSpPr>
          <p:cNvPr id="5" name="Rectangle 13">
            <a:extLst>
              <a:ext uri="{FF2B5EF4-FFF2-40B4-BE49-F238E27FC236}">
                <a16:creationId xmlns:a16="http://schemas.microsoft.com/office/drawing/2014/main" id="{D8911A27-0315-4B23-8C24-FFBC4E4CEC2F}"/>
              </a:ext>
            </a:extLst>
          </p:cNvPr>
          <p:cNvSpPr>
            <a:spLocks noGrp="1" noChangeArrowheads="1"/>
          </p:cNvSpPr>
          <p:nvPr>
            <p:ph type="sldNum" sz="quarter" idx="12"/>
          </p:nvPr>
        </p:nvSpPr>
        <p:spPr/>
        <p:txBody>
          <a:bodyPr>
            <a:normAutofit/>
          </a:bodyPr>
          <a:lstStyle/>
          <a:p>
            <a:pPr>
              <a:defRPr/>
            </a:pPr>
            <a:fld id="{FF378750-345C-434E-BB39-5BC33835777F}" type="slidenum">
              <a:rPr lang="fr-FR"/>
              <a:pPr>
                <a:defRPr/>
              </a:pPr>
              <a:t>48</a:t>
            </a:fld>
            <a:endParaRPr lang="fr-F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258" name="AutoShape 2">
            <a:extLst>
              <a:ext uri="{FF2B5EF4-FFF2-40B4-BE49-F238E27FC236}">
                <a16:creationId xmlns:a16="http://schemas.microsoft.com/office/drawing/2014/main" id="{D067B8F1-0EAA-4222-A5B0-9E8771EEE13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72259" name="Rectangle 3">
            <a:extLst>
              <a:ext uri="{FF2B5EF4-FFF2-40B4-BE49-F238E27FC236}">
                <a16:creationId xmlns:a16="http://schemas.microsoft.com/office/drawing/2014/main" id="{C9494820-DF53-439C-BCAD-9A7AD3B68AE2}"/>
              </a:ext>
            </a:extLst>
          </p:cNvPr>
          <p:cNvSpPr>
            <a:spLocks noGrp="1" noChangeArrowheads="1"/>
          </p:cNvSpPr>
          <p:nvPr>
            <p:ph idx="1"/>
          </p:nvPr>
        </p:nvSpPr>
        <p:spPr/>
        <p:txBody>
          <a:bodyPr>
            <a:normAutofit fontScale="85000" lnSpcReduction="20000"/>
          </a:bodyPr>
          <a:lstStyle/>
          <a:p>
            <a:pPr fontAlgn="auto">
              <a:spcAft>
                <a:spcPts val="0"/>
              </a:spcAft>
              <a:defRPr/>
            </a:pPr>
            <a:r>
              <a:rPr lang="fr-FR" dirty="0"/>
              <a:t>Critiques d'ODF</a:t>
            </a:r>
          </a:p>
          <a:p>
            <a:pPr lvl="2" fontAlgn="auto">
              <a:spcAft>
                <a:spcPts val="0"/>
              </a:spcAft>
              <a:defRPr/>
            </a:pPr>
            <a:r>
              <a:rPr lang="fr-FR" dirty="0"/>
              <a:t> </a:t>
            </a:r>
            <a:r>
              <a:rPr lang="fr-FR" b="1" dirty="0"/>
              <a:t>Pas de langage de macro </a:t>
            </a:r>
            <a:r>
              <a:rPr lang="fr-FR" dirty="0"/>
              <a:t>spécifié (différent selon les éditeurs)</a:t>
            </a:r>
          </a:p>
          <a:p>
            <a:pPr lvl="2" fontAlgn="auto">
              <a:spcAft>
                <a:spcPts val="0"/>
              </a:spcAft>
              <a:defRPr/>
            </a:pPr>
            <a:r>
              <a:rPr lang="fr-FR" dirty="0"/>
              <a:t> Pas de tableau dans les présentations</a:t>
            </a:r>
          </a:p>
          <a:p>
            <a:pPr lvl="2" fontAlgn="auto">
              <a:spcAft>
                <a:spcPts val="0"/>
              </a:spcAft>
              <a:defRPr/>
            </a:pPr>
            <a:r>
              <a:rPr lang="fr-FR" dirty="0"/>
              <a:t> </a:t>
            </a:r>
            <a:r>
              <a:rPr lang="fr-FR" b="1" dirty="0"/>
              <a:t>Standard </a:t>
            </a:r>
            <a:r>
              <a:rPr lang="fr-FR" dirty="0"/>
              <a:t>parfois </a:t>
            </a:r>
            <a:r>
              <a:rPr lang="fr-FR" b="1" dirty="0"/>
              <a:t>imprécis</a:t>
            </a:r>
          </a:p>
          <a:p>
            <a:pPr lvl="2" fontAlgn="auto">
              <a:spcAft>
                <a:spcPts val="0"/>
              </a:spcAft>
              <a:defRPr/>
            </a:pPr>
            <a:r>
              <a:rPr lang="fr-FR" dirty="0"/>
              <a:t> Pas de signature numérique dans la norme</a:t>
            </a:r>
          </a:p>
          <a:p>
            <a:pPr fontAlgn="auto">
              <a:spcAft>
                <a:spcPts val="0"/>
              </a:spcAft>
              <a:defRPr/>
            </a:pPr>
            <a:endParaRPr lang="fr-FR" dirty="0"/>
          </a:p>
          <a:p>
            <a:pPr fontAlgn="auto">
              <a:spcAft>
                <a:spcPts val="0"/>
              </a:spcAft>
              <a:defRPr/>
            </a:pPr>
            <a:r>
              <a:rPr lang="fr-FR" dirty="0"/>
              <a:t>Exercice de compréhension</a:t>
            </a:r>
          </a:p>
          <a:p>
            <a:pPr lvl="1" fontAlgn="auto">
              <a:spcAft>
                <a:spcPts val="0"/>
              </a:spcAft>
              <a:defRPr/>
            </a:pPr>
            <a:r>
              <a:rPr lang="fr-FR" dirty="0"/>
              <a:t> Créez un document texte simple (quelques phrases) à l'aide d'Open Office Writer (.odt) ou de Microsoft Office Word 2007 (.docx)</a:t>
            </a:r>
          </a:p>
          <a:p>
            <a:pPr lvl="1" fontAlgn="auto">
              <a:spcAft>
                <a:spcPts val="0"/>
              </a:spcAft>
              <a:defRPr/>
            </a:pPr>
            <a:r>
              <a:rPr lang="fr-FR" dirty="0"/>
              <a:t> Renommez-le puis décompressez-le !</a:t>
            </a:r>
          </a:p>
          <a:p>
            <a:pPr lvl="1" fontAlgn="auto">
              <a:spcAft>
                <a:spcPts val="0"/>
              </a:spcAft>
              <a:defRPr/>
            </a:pPr>
            <a:r>
              <a:rPr lang="fr-FR" dirty="0"/>
              <a:t> Analysez la structure et le contenu du fichier content.xml</a:t>
            </a:r>
          </a:p>
          <a:p>
            <a:pPr lvl="1" fontAlgn="auto">
              <a:spcAft>
                <a:spcPts val="0"/>
              </a:spcAft>
              <a:defRPr/>
            </a:pPr>
            <a:r>
              <a:rPr lang="fr-FR" dirty="0"/>
              <a:t> Jetez un œil aux filtres XSL sous Open Office et testez les transformations de formats</a:t>
            </a:r>
          </a:p>
        </p:txBody>
      </p:sp>
      <p:sp>
        <p:nvSpPr>
          <p:cNvPr id="5" name="Rectangle 13">
            <a:extLst>
              <a:ext uri="{FF2B5EF4-FFF2-40B4-BE49-F238E27FC236}">
                <a16:creationId xmlns:a16="http://schemas.microsoft.com/office/drawing/2014/main" id="{68F865C8-CD78-4F40-8157-4F6277481D4E}"/>
              </a:ext>
            </a:extLst>
          </p:cNvPr>
          <p:cNvSpPr>
            <a:spLocks noGrp="1" noChangeArrowheads="1"/>
          </p:cNvSpPr>
          <p:nvPr>
            <p:ph type="sldNum" sz="quarter" idx="12"/>
          </p:nvPr>
        </p:nvSpPr>
        <p:spPr/>
        <p:txBody>
          <a:bodyPr>
            <a:normAutofit/>
          </a:bodyPr>
          <a:lstStyle/>
          <a:p>
            <a:pPr>
              <a:defRPr/>
            </a:pPr>
            <a:fld id="{E382C593-8FD3-435D-8851-275FC5401880}" type="slidenum">
              <a:rPr lang="fr-FR"/>
              <a:pPr>
                <a:defRPr/>
              </a:pPr>
              <a:t>49</a:t>
            </a:fld>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749199-3FAF-4DD2-99FE-CD95C0E08BFF}"/>
              </a:ext>
            </a:extLst>
          </p:cNvPr>
          <p:cNvSpPr>
            <a:spLocks noGrp="1"/>
          </p:cNvSpPr>
          <p:nvPr>
            <p:ph type="title"/>
          </p:nvPr>
        </p:nvSpPr>
        <p:spPr/>
        <p:txBody>
          <a:bodyPr/>
          <a:lstStyle/>
          <a:p>
            <a:pPr fontAlgn="auto">
              <a:spcAft>
                <a:spcPts val="0"/>
              </a:spcAft>
              <a:defRPr/>
            </a:pPr>
            <a:r>
              <a:rPr lang="fr-FR" dirty="0"/>
              <a:t>Répartition</a:t>
            </a:r>
          </a:p>
        </p:txBody>
      </p:sp>
      <p:pic>
        <p:nvPicPr>
          <p:cNvPr id="1026" name="Picture 2">
            <a:extLst>
              <a:ext uri="{FF2B5EF4-FFF2-40B4-BE49-F238E27FC236}">
                <a16:creationId xmlns:a16="http://schemas.microsoft.com/office/drawing/2014/main" id="{C95CEDAD-F3E9-45FF-AB4F-BA541F2914FC}"/>
              </a:ext>
            </a:extLst>
          </p:cNvPr>
          <p:cNvPicPr>
            <a:picLocks noGrp="1" noChangeAspect="1" noChangeArrowheads="1"/>
          </p:cNvPicPr>
          <p:nvPr>
            <p:ph idx="1"/>
          </p:nvPr>
        </p:nvPicPr>
        <p:blipFill>
          <a:blip r:embed="rId3"/>
          <a:srcRect/>
          <a:stretch>
            <a:fillRect/>
          </a:stretch>
        </p:blipFill>
        <p:spPr bwMode="auto">
          <a:xfrm>
            <a:off x="3357563" y="928688"/>
            <a:ext cx="5572125" cy="4179887"/>
          </a:xfrm>
          <a:noFill/>
          <a:ln>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306" name="AutoShape 2">
            <a:extLst>
              <a:ext uri="{FF2B5EF4-FFF2-40B4-BE49-F238E27FC236}">
                <a16:creationId xmlns:a16="http://schemas.microsoft.com/office/drawing/2014/main" id="{A3F75413-42D8-41E9-BD6D-FFCD097F51B2}"/>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2274307" name="Rectangle 3">
            <a:extLst>
              <a:ext uri="{FF2B5EF4-FFF2-40B4-BE49-F238E27FC236}">
                <a16:creationId xmlns:a16="http://schemas.microsoft.com/office/drawing/2014/main" id="{FBD19C59-EEDD-47D0-822E-A1466AF0DFCC}"/>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OOXML vs ODF</a:t>
            </a:r>
          </a:p>
          <a:p>
            <a:pPr lvl="2" fontAlgn="auto">
              <a:spcAft>
                <a:spcPts val="0"/>
              </a:spcAft>
              <a:defRPr/>
            </a:pPr>
            <a:r>
              <a:rPr lang="fr-FR" dirty="0"/>
              <a:t>Tous les </a:t>
            </a:r>
            <a:r>
              <a:rPr lang="fr-FR" b="1" dirty="0"/>
              <a:t>deux</a:t>
            </a:r>
            <a:r>
              <a:rPr lang="fr-FR" dirty="0"/>
              <a:t> </a:t>
            </a:r>
            <a:r>
              <a:rPr lang="fr-FR" b="1" dirty="0"/>
              <a:t>basés</a:t>
            </a:r>
            <a:r>
              <a:rPr lang="fr-FR" dirty="0"/>
              <a:t> sur des </a:t>
            </a:r>
            <a:r>
              <a:rPr lang="fr-FR" b="1" dirty="0"/>
              <a:t>fichiers</a:t>
            </a:r>
            <a:r>
              <a:rPr lang="fr-FR" dirty="0"/>
              <a:t> </a:t>
            </a:r>
            <a:r>
              <a:rPr lang="fr-FR" b="1" dirty="0"/>
              <a:t>XML</a:t>
            </a:r>
            <a:r>
              <a:rPr lang="fr-FR" dirty="0"/>
              <a:t> séparés et </a:t>
            </a:r>
            <a:r>
              <a:rPr lang="fr-FR" b="1" dirty="0"/>
              <a:t>archive Zip</a:t>
            </a:r>
          </a:p>
          <a:p>
            <a:pPr lvl="2" fontAlgn="auto">
              <a:spcAft>
                <a:spcPts val="0"/>
              </a:spcAft>
              <a:defRPr/>
            </a:pPr>
            <a:r>
              <a:rPr lang="fr-FR" dirty="0"/>
              <a:t>Normes assez récentes (2006) opposants des géants du logiciels</a:t>
            </a:r>
          </a:p>
          <a:p>
            <a:pPr lvl="2" fontAlgn="auto">
              <a:spcAft>
                <a:spcPts val="0"/>
              </a:spcAft>
              <a:defRPr/>
            </a:pPr>
            <a:r>
              <a:rPr lang="fr-FR" dirty="0"/>
              <a:t> Problèmes de deux normes ISO pour un même but</a:t>
            </a:r>
          </a:p>
          <a:p>
            <a:pPr lvl="2" fontAlgn="auto">
              <a:spcAft>
                <a:spcPts val="0"/>
              </a:spcAft>
              <a:defRPr/>
            </a:pPr>
            <a:r>
              <a:rPr lang="fr-FR" dirty="0"/>
              <a:t> Véritable guerre des formats</a:t>
            </a:r>
          </a:p>
          <a:p>
            <a:pPr lvl="3" fontAlgn="auto">
              <a:spcAft>
                <a:spcPts val="0"/>
              </a:spcAft>
              <a:defRPr/>
            </a:pPr>
            <a:r>
              <a:rPr lang="fr-FR" dirty="0"/>
              <a:t> Enjeux considérables suivant l'adoption d'un format</a:t>
            </a:r>
          </a:p>
          <a:p>
            <a:pPr lvl="3" fontAlgn="auto">
              <a:spcAft>
                <a:spcPts val="0"/>
              </a:spcAft>
              <a:defRPr/>
            </a:pPr>
            <a:r>
              <a:rPr lang="fr-FR" dirty="0"/>
              <a:t> Le format ODF aurait gagné la bataille</a:t>
            </a:r>
          </a:p>
          <a:p>
            <a:pPr lvl="1" fontAlgn="auto">
              <a:spcAft>
                <a:spcPts val="0"/>
              </a:spcAft>
              <a:defRPr/>
            </a:pPr>
            <a:r>
              <a:rPr lang="fr-FR" dirty="0"/>
              <a:t> </a:t>
            </a:r>
            <a:r>
              <a:rPr lang="fr-FR" b="1" dirty="0"/>
              <a:t>ODF</a:t>
            </a:r>
            <a:r>
              <a:rPr lang="fr-FR" dirty="0"/>
              <a:t> </a:t>
            </a:r>
            <a:r>
              <a:rPr lang="fr-FR" b="1" dirty="0"/>
              <a:t>plus</a:t>
            </a:r>
            <a:r>
              <a:rPr lang="fr-FR" dirty="0"/>
              <a:t> </a:t>
            </a:r>
            <a:r>
              <a:rPr lang="fr-FR" b="1" dirty="0"/>
              <a:t>lisible</a:t>
            </a:r>
            <a:r>
              <a:rPr lang="fr-FR" dirty="0"/>
              <a:t> humainement (proche de HTML)</a:t>
            </a:r>
          </a:p>
          <a:p>
            <a:pPr lvl="1" fontAlgn="auto">
              <a:spcAft>
                <a:spcPts val="0"/>
              </a:spcAft>
              <a:defRPr/>
            </a:pPr>
            <a:r>
              <a:rPr lang="fr-FR" dirty="0"/>
              <a:t> </a:t>
            </a:r>
            <a:r>
              <a:rPr lang="fr-FR" b="1" dirty="0"/>
              <a:t>ODF</a:t>
            </a:r>
            <a:r>
              <a:rPr lang="fr-FR" dirty="0"/>
              <a:t> utilise d'autres </a:t>
            </a:r>
            <a:r>
              <a:rPr lang="fr-FR" b="1" dirty="0"/>
              <a:t>standard</a:t>
            </a:r>
            <a:r>
              <a:rPr lang="fr-FR" dirty="0"/>
              <a:t> : </a:t>
            </a:r>
            <a:r>
              <a:rPr lang="fr-FR" b="1" dirty="0"/>
              <a:t>MathML</a:t>
            </a:r>
            <a:r>
              <a:rPr lang="fr-FR" dirty="0"/>
              <a:t>, </a:t>
            </a:r>
            <a:r>
              <a:rPr lang="fr-FR" b="1" dirty="0"/>
              <a:t>SVG</a:t>
            </a:r>
            <a:r>
              <a:rPr lang="fr-FR" dirty="0"/>
              <a:t>, </a:t>
            </a:r>
            <a:r>
              <a:rPr lang="fr-FR" b="1" dirty="0"/>
              <a:t>XLink</a:t>
            </a:r>
          </a:p>
          <a:p>
            <a:pPr lvl="1" fontAlgn="auto">
              <a:spcAft>
                <a:spcPts val="0"/>
              </a:spcAft>
              <a:defRPr/>
            </a:pPr>
            <a:r>
              <a:rPr lang="fr-FR" dirty="0"/>
              <a:t> </a:t>
            </a:r>
            <a:r>
              <a:rPr lang="fr-FR" b="1" dirty="0"/>
              <a:t>OOXML</a:t>
            </a:r>
            <a:r>
              <a:rPr lang="fr-FR" dirty="0"/>
              <a:t> : </a:t>
            </a:r>
            <a:r>
              <a:rPr lang="fr-FR" b="1" dirty="0"/>
              <a:t>balises</a:t>
            </a:r>
            <a:r>
              <a:rPr lang="fr-FR" dirty="0"/>
              <a:t> plus </a:t>
            </a:r>
            <a:r>
              <a:rPr lang="fr-FR" b="1" dirty="0"/>
              <a:t>courtes</a:t>
            </a:r>
            <a:r>
              <a:rPr lang="fr-FR" dirty="0"/>
              <a:t>, moins d'attributs</a:t>
            </a:r>
          </a:p>
          <a:p>
            <a:pPr lvl="2" fontAlgn="auto">
              <a:spcAft>
                <a:spcPts val="0"/>
              </a:spcAft>
              <a:defRPr/>
            </a:pPr>
            <a:r>
              <a:rPr lang="fr-FR" dirty="0"/>
              <a:t> Gain de place et rapidité de traitement (à relativiser à cause du Zip)</a:t>
            </a:r>
          </a:p>
          <a:p>
            <a:pPr lvl="2" fontAlgn="auto">
              <a:spcAft>
                <a:spcPts val="0"/>
              </a:spcAft>
              <a:defRPr/>
            </a:pPr>
            <a:r>
              <a:rPr lang="fr-FR" dirty="0"/>
              <a:t> Plus de balises nécessaires et peu d'imbrication d'éléments permises</a:t>
            </a:r>
          </a:p>
        </p:txBody>
      </p:sp>
      <p:sp>
        <p:nvSpPr>
          <p:cNvPr id="5" name="Rectangle 13">
            <a:extLst>
              <a:ext uri="{FF2B5EF4-FFF2-40B4-BE49-F238E27FC236}">
                <a16:creationId xmlns:a16="http://schemas.microsoft.com/office/drawing/2014/main" id="{D0A69A4F-7869-411C-AED5-0690031C6161}"/>
              </a:ext>
            </a:extLst>
          </p:cNvPr>
          <p:cNvSpPr>
            <a:spLocks noGrp="1" noChangeArrowheads="1"/>
          </p:cNvSpPr>
          <p:nvPr>
            <p:ph type="sldNum" sz="quarter" idx="12"/>
          </p:nvPr>
        </p:nvSpPr>
        <p:spPr/>
        <p:txBody>
          <a:bodyPr>
            <a:normAutofit/>
          </a:bodyPr>
          <a:lstStyle/>
          <a:p>
            <a:pPr>
              <a:defRPr/>
            </a:pPr>
            <a:fld id="{7A4B4295-7206-458D-A281-2A8F2B7CB3C2}" type="slidenum">
              <a:rPr lang="fr-FR"/>
              <a:pPr>
                <a:defRPr/>
              </a:pPr>
              <a:t>50</a:t>
            </a:fld>
            <a:endParaRPr lang="fr-F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719947B-281B-4B6B-A67D-8E4E054FBE5F}"/>
              </a:ext>
            </a:extLst>
          </p:cNvPr>
          <p:cNvSpPr>
            <a:spLocks noGrp="1"/>
          </p:cNvSpPr>
          <p:nvPr>
            <p:ph type="title"/>
          </p:nvPr>
        </p:nvSpPr>
        <p:spPr>
          <a:xfrm>
            <a:off x="0" y="142852"/>
            <a:ext cx="9144000" cy="785818"/>
          </a:xfrm>
        </p:spPr>
        <p:txBody>
          <a:bodyPr/>
          <a:lstStyle/>
          <a:p>
            <a:pPr fontAlgn="auto">
              <a:spcAft>
                <a:spcPts val="0"/>
              </a:spcAft>
              <a:defRPr/>
            </a:pPr>
            <a:r>
              <a:rPr lang="fr-FR" dirty="0"/>
              <a:t>XML et l'offre bureautique</a:t>
            </a:r>
          </a:p>
        </p:txBody>
      </p:sp>
      <p:sp>
        <p:nvSpPr>
          <p:cNvPr id="3" name="Espace réservé du contenu 2">
            <a:extLst>
              <a:ext uri="{FF2B5EF4-FFF2-40B4-BE49-F238E27FC236}">
                <a16:creationId xmlns:a16="http://schemas.microsoft.com/office/drawing/2014/main" id="{4969B37E-4720-4FF1-B8FB-7DAFCA3BE151}"/>
              </a:ext>
            </a:extLst>
          </p:cNvPr>
          <p:cNvSpPr>
            <a:spLocks noGrp="1"/>
          </p:cNvSpPr>
          <p:nvPr>
            <p:ph idx="1"/>
          </p:nvPr>
        </p:nvSpPr>
        <p:spPr/>
        <p:txBody>
          <a:bodyPr>
            <a:normAutofit fontScale="92500" lnSpcReduction="20000"/>
          </a:bodyPr>
          <a:lstStyle/>
          <a:p>
            <a:pPr fontAlgn="auto">
              <a:spcAft>
                <a:spcPts val="0"/>
              </a:spcAft>
              <a:defRPr/>
            </a:pPr>
            <a:r>
              <a:rPr lang="fr-FR" dirty="0"/>
              <a:t>Dissociation des types de contents dans différents fichiers XML</a:t>
            </a:r>
          </a:p>
          <a:p>
            <a:pPr lvl="2" fontAlgn="auto">
              <a:spcAft>
                <a:spcPts val="0"/>
              </a:spcAft>
              <a:defRPr/>
            </a:pPr>
            <a:r>
              <a:rPr lang="fr-FR" dirty="0"/>
              <a:t>style</a:t>
            </a:r>
          </a:p>
          <a:p>
            <a:pPr lvl="2" fontAlgn="auto">
              <a:spcAft>
                <a:spcPts val="0"/>
              </a:spcAft>
              <a:defRPr/>
            </a:pPr>
            <a:r>
              <a:rPr lang="fr-FR" dirty="0" err="1"/>
              <a:t>Text</a:t>
            </a:r>
            <a:endParaRPr lang="fr-FR" dirty="0"/>
          </a:p>
          <a:p>
            <a:pPr lvl="2" fontAlgn="auto">
              <a:spcAft>
                <a:spcPts val="0"/>
              </a:spcAft>
              <a:defRPr/>
            </a:pPr>
            <a:r>
              <a:rPr lang="fr-FR" dirty="0"/>
              <a:t>Images / </a:t>
            </a:r>
            <a:r>
              <a:rPr lang="fr-FR" dirty="0" err="1"/>
              <a:t>multimedia</a:t>
            </a:r>
            <a:r>
              <a:rPr lang="fr-FR" dirty="0"/>
              <a:t> ….</a:t>
            </a:r>
          </a:p>
          <a:p>
            <a:pPr lvl="2" fontAlgn="auto">
              <a:spcAft>
                <a:spcPts val="0"/>
              </a:spcAft>
              <a:defRPr/>
            </a:pPr>
            <a:endParaRPr lang="fr-FR" dirty="0"/>
          </a:p>
          <a:p>
            <a:pPr fontAlgn="auto">
              <a:spcAft>
                <a:spcPts val="0"/>
              </a:spcAft>
              <a:defRPr/>
            </a:pPr>
            <a:r>
              <a:rPr lang="fr-FR" b="1" dirty="0"/>
              <a:t>Relations</a:t>
            </a:r>
            <a:r>
              <a:rPr lang="fr-FR" dirty="0"/>
              <a:t> par </a:t>
            </a:r>
            <a:r>
              <a:rPr lang="fr-FR" b="1" dirty="0"/>
              <a:t>ID</a:t>
            </a:r>
          </a:p>
          <a:p>
            <a:pPr fontAlgn="auto">
              <a:spcAft>
                <a:spcPts val="0"/>
              </a:spcAft>
              <a:defRPr/>
            </a:pPr>
            <a:endParaRPr lang="fr-FR" dirty="0"/>
          </a:p>
          <a:p>
            <a:pPr fontAlgn="auto">
              <a:spcAft>
                <a:spcPts val="0"/>
              </a:spcAft>
              <a:defRPr/>
            </a:pPr>
            <a:r>
              <a:rPr lang="fr-FR" dirty="0"/>
              <a:t>Prise en charge </a:t>
            </a:r>
            <a:r>
              <a:rPr lang="fr-FR" b="1" dirty="0"/>
              <a:t>des formules pour Excel</a:t>
            </a:r>
          </a:p>
          <a:p>
            <a:pPr lvl="2" fontAlgn="auto">
              <a:spcAft>
                <a:spcPts val="0"/>
              </a:spcAft>
              <a:defRPr/>
            </a:pPr>
            <a:r>
              <a:rPr lang="fr-FR" dirty="0"/>
              <a:t>Plages  de formules relatives ou absolues</a:t>
            </a:r>
          </a:p>
          <a:p>
            <a:pPr fontAlgn="auto">
              <a:spcAft>
                <a:spcPts val="0"/>
              </a:spcAft>
              <a:defRPr/>
            </a:pPr>
            <a:endParaRPr lang="fr-FR" dirty="0"/>
          </a:p>
          <a:p>
            <a:pPr fontAlgn="auto">
              <a:spcAft>
                <a:spcPts val="0"/>
              </a:spcAft>
              <a:defRPr/>
            </a:pPr>
            <a:r>
              <a:rPr lang="fr-FR" b="1" dirty="0"/>
              <a:t>Compression global </a:t>
            </a:r>
            <a:r>
              <a:rPr lang="fr-FR" dirty="0"/>
              <a:t>du contenu </a:t>
            </a:r>
          </a:p>
          <a:p>
            <a:pPr lvl="2" fontAlgn="auto">
              <a:spcAft>
                <a:spcPts val="0"/>
              </a:spcAft>
              <a:defRPr/>
            </a:pPr>
            <a:r>
              <a:rPr lang="fr-FR" dirty="0" err="1"/>
              <a:t>Methode</a:t>
            </a:r>
            <a:r>
              <a:rPr lang="fr-FR" dirty="0"/>
              <a:t> </a:t>
            </a:r>
            <a:r>
              <a:rPr lang="fr-FR" b="1" dirty="0"/>
              <a:t>zip</a:t>
            </a:r>
          </a:p>
        </p:txBody>
      </p:sp>
      <p:sp>
        <p:nvSpPr>
          <p:cNvPr id="4" name="Espace réservé du numéro de diapositive 3">
            <a:extLst>
              <a:ext uri="{FF2B5EF4-FFF2-40B4-BE49-F238E27FC236}">
                <a16:creationId xmlns:a16="http://schemas.microsoft.com/office/drawing/2014/main" id="{FDE6C7FF-0702-49B4-9042-65681F96522E}"/>
              </a:ext>
            </a:extLst>
          </p:cNvPr>
          <p:cNvSpPr>
            <a:spLocks noGrp="1"/>
          </p:cNvSpPr>
          <p:nvPr>
            <p:ph type="sldNum" sz="quarter" idx="12"/>
          </p:nvPr>
        </p:nvSpPr>
        <p:spPr/>
        <p:txBody>
          <a:bodyPr/>
          <a:lstStyle/>
          <a:p>
            <a:pPr>
              <a:defRPr/>
            </a:pPr>
            <a:fld id="{488AF6D7-3262-4BC0-9031-079E35001D9E}" type="slidenum">
              <a:rPr lang="fr-FR"/>
              <a:pPr>
                <a:defRPr/>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B40F74E-984A-4518-9547-384078A1DB46}"/>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pour Office</a:t>
            </a:r>
            <a:br>
              <a:rPr lang="fr-FR" dirty="0"/>
            </a:br>
            <a:r>
              <a:rPr lang="fr-FR" dirty="0"/>
              <a:t>	Structure Word</a:t>
            </a:r>
          </a:p>
        </p:txBody>
      </p:sp>
      <p:sp>
        <p:nvSpPr>
          <p:cNvPr id="6" name="Espace réservé du contenu 5">
            <a:extLst>
              <a:ext uri="{FF2B5EF4-FFF2-40B4-BE49-F238E27FC236}">
                <a16:creationId xmlns:a16="http://schemas.microsoft.com/office/drawing/2014/main" id="{851383BA-F18C-4653-B6D2-9574BE2CAC71}"/>
              </a:ext>
            </a:extLst>
          </p:cNvPr>
          <p:cNvSpPr>
            <a:spLocks noGrp="1"/>
          </p:cNvSpPr>
          <p:nvPr>
            <p:ph idx="1"/>
          </p:nvPr>
        </p:nvSpPr>
        <p:spPr/>
        <p:txBody>
          <a:bodyPr>
            <a:normAutofit fontScale="92500" lnSpcReduction="20000"/>
          </a:bodyPr>
          <a:lstStyle/>
          <a:p>
            <a:pPr fontAlgn="auto">
              <a:spcAft>
                <a:spcPts val="0"/>
              </a:spcAft>
              <a:defRPr/>
            </a:pPr>
            <a:r>
              <a:rPr lang="fr-FR" dirty="0"/>
              <a:t>Structure du fichier de contenu </a:t>
            </a:r>
          </a:p>
          <a:p>
            <a:pPr lvl="1" fontAlgn="auto">
              <a:spcAft>
                <a:spcPts val="0"/>
              </a:spcAft>
              <a:defRPr/>
            </a:pPr>
            <a:r>
              <a:rPr lang="fr-FR" i="1" dirty="0"/>
              <a:t>document.xml</a:t>
            </a:r>
            <a:endParaRPr lang="fr-FR" dirty="0"/>
          </a:p>
          <a:p>
            <a:pPr fontAlgn="auto">
              <a:spcAft>
                <a:spcPts val="0"/>
              </a:spcAft>
              <a:defRPr/>
            </a:pPr>
            <a:endParaRPr lang="fr-FR" dirty="0"/>
          </a:p>
          <a:p>
            <a:pPr lvl="2" fontAlgn="auto">
              <a:spcAft>
                <a:spcPts val="0"/>
              </a:spcAft>
              <a:defRPr/>
            </a:pPr>
            <a:r>
              <a:rPr lang="fr-FR" dirty="0"/>
              <a:t>Balise ROOT : </a:t>
            </a:r>
            <a:r>
              <a:rPr lang="fr-FR" i="1" dirty="0"/>
              <a:t>&lt;</a:t>
            </a:r>
            <a:r>
              <a:rPr lang="fr-FR" i="1" dirty="0" err="1"/>
              <a:t>w:document</a:t>
            </a:r>
            <a:r>
              <a:rPr lang="fr-FR" i="1" dirty="0"/>
              <a:t> &gt;</a:t>
            </a:r>
          </a:p>
          <a:p>
            <a:pPr lvl="1" fontAlgn="auto">
              <a:spcAft>
                <a:spcPts val="0"/>
              </a:spcAft>
              <a:defRPr/>
            </a:pPr>
            <a:endParaRPr lang="fr-FR" i="1" dirty="0"/>
          </a:p>
          <a:p>
            <a:pPr lvl="2" fontAlgn="auto">
              <a:spcAft>
                <a:spcPts val="0"/>
              </a:spcAft>
              <a:defRPr/>
            </a:pPr>
            <a:r>
              <a:rPr lang="fr-FR" i="1" dirty="0"/>
              <a:t>Corps de page: &lt;</a:t>
            </a:r>
            <a:r>
              <a:rPr lang="fr-FR" i="1" dirty="0" err="1"/>
              <a:t>w:body</a:t>
            </a:r>
            <a:r>
              <a:rPr lang="fr-FR" i="1" dirty="0"/>
              <a:t>&gt;</a:t>
            </a:r>
          </a:p>
          <a:p>
            <a:pPr lvl="1" fontAlgn="auto">
              <a:spcAft>
                <a:spcPts val="0"/>
              </a:spcAft>
              <a:defRPr/>
            </a:pPr>
            <a:endParaRPr lang="fr-FR" i="1" dirty="0"/>
          </a:p>
          <a:p>
            <a:pPr lvl="2" fontAlgn="auto">
              <a:spcAft>
                <a:spcPts val="0"/>
              </a:spcAft>
              <a:defRPr/>
            </a:pPr>
            <a:r>
              <a:rPr lang="fr-FR" i="1" dirty="0"/>
              <a:t>Balise de bloc de </a:t>
            </a:r>
            <a:r>
              <a:rPr lang="fr-FR" i="1" dirty="0" err="1"/>
              <a:t>text</a:t>
            </a:r>
            <a:r>
              <a:rPr lang="fr-FR" i="1" dirty="0"/>
              <a:t> : &lt;</a:t>
            </a:r>
            <a:r>
              <a:rPr lang="fr-FR" i="1" dirty="0" err="1"/>
              <a:t>w:p</a:t>
            </a:r>
            <a:r>
              <a:rPr lang="fr-FR" i="1" dirty="0"/>
              <a:t>&gt;</a:t>
            </a:r>
          </a:p>
          <a:p>
            <a:pPr lvl="1" fontAlgn="auto">
              <a:spcAft>
                <a:spcPts val="0"/>
              </a:spcAft>
              <a:defRPr/>
            </a:pPr>
            <a:endParaRPr lang="fr-FR" i="1" dirty="0"/>
          </a:p>
          <a:p>
            <a:pPr lvl="1" fontAlgn="auto">
              <a:spcAft>
                <a:spcPts val="0"/>
              </a:spcAft>
              <a:defRPr/>
            </a:pPr>
            <a:r>
              <a:rPr lang="fr-FR" i="1" dirty="0"/>
              <a:t>Medias dans document.docx/word/media</a:t>
            </a:r>
          </a:p>
          <a:p>
            <a:pPr lvl="2" fontAlgn="auto">
              <a:spcAft>
                <a:spcPts val="0"/>
              </a:spcAft>
              <a:defRPr/>
            </a:pPr>
            <a:r>
              <a:rPr lang="fr-FR" i="1" dirty="0"/>
              <a:t>Définition des id des medias dans document.docx/word/_rel/ document.xml.rels</a:t>
            </a:r>
          </a:p>
          <a:p>
            <a:pPr lvl="2" fontAlgn="auto">
              <a:spcAft>
                <a:spcPts val="0"/>
              </a:spcAft>
              <a:defRPr/>
            </a:pPr>
            <a:endParaRPr lang="fr-FR" i="1" dirty="0"/>
          </a:p>
          <a:p>
            <a:pPr marL="200025" lvl="3" indent="-200025" algn="ctr" fontAlgn="auto">
              <a:spcAft>
                <a:spcPts val="0"/>
              </a:spcAft>
              <a:buFont typeface="Arial" panose="020B0604020202020204" pitchFamily="34" charset="0"/>
              <a:buNone/>
              <a:defRPr/>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fontAlgn="auto">
              <a:spcAft>
                <a:spcPts val="0"/>
              </a:spcAft>
              <a:defRPr/>
            </a:pPr>
            <a:endParaRPr lang="fr-FR" i="1" dirty="0"/>
          </a:p>
          <a:p>
            <a:pPr lvl="1" fontAlgn="auto">
              <a:spcAft>
                <a:spcPts val="0"/>
              </a:spcAft>
              <a:defRPr/>
            </a:pPr>
            <a:endParaRPr lang="fr-FR" i="1" dirty="0"/>
          </a:p>
        </p:txBody>
      </p:sp>
      <p:sp>
        <p:nvSpPr>
          <p:cNvPr id="4" name="Espace réservé du numéro de diapositive 3">
            <a:extLst>
              <a:ext uri="{FF2B5EF4-FFF2-40B4-BE49-F238E27FC236}">
                <a16:creationId xmlns:a16="http://schemas.microsoft.com/office/drawing/2014/main" id="{0C1E6D93-7410-4854-AE70-1C10645451D3}"/>
              </a:ext>
            </a:extLst>
          </p:cNvPr>
          <p:cNvSpPr>
            <a:spLocks noGrp="1"/>
          </p:cNvSpPr>
          <p:nvPr>
            <p:ph type="sldNum" sz="quarter" idx="12"/>
          </p:nvPr>
        </p:nvSpPr>
        <p:spPr/>
        <p:txBody>
          <a:bodyPr/>
          <a:lstStyle/>
          <a:p>
            <a:pPr>
              <a:defRPr/>
            </a:pPr>
            <a:fld id="{32E6D136-4A7F-4F07-86E3-EDF9515F8954}" type="slidenum">
              <a:rPr lang="fr-FR"/>
              <a:pPr>
                <a:defRPr/>
              </a:pPr>
              <a:t>52</a:t>
            </a:fld>
            <a:endParaRPr lang="fr-FR"/>
          </a:p>
        </p:txBody>
      </p:sp>
      <p:pic>
        <p:nvPicPr>
          <p:cNvPr id="131079" name="Picture 2" descr="Folder and file structure for a Word 2007 document">
            <a:extLst>
              <a:ext uri="{FF2B5EF4-FFF2-40B4-BE49-F238E27FC236}">
                <a16:creationId xmlns:a16="http://schemas.microsoft.com/office/drawing/2014/main" id="{0BEB673E-D8ED-45C6-947B-CD702835A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1214438"/>
            <a:ext cx="2892425"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à coins arrondis 7">
            <a:extLst>
              <a:ext uri="{FF2B5EF4-FFF2-40B4-BE49-F238E27FC236}">
                <a16:creationId xmlns:a16="http://schemas.microsoft.com/office/drawing/2014/main" id="{0DCD564E-F109-4E26-9AF2-8218C5640FDC}"/>
              </a:ext>
            </a:extLst>
          </p:cNvPr>
          <p:cNvSpPr/>
          <p:nvPr/>
        </p:nvSpPr>
        <p:spPr>
          <a:xfrm>
            <a:off x="6843713" y="3857625"/>
            <a:ext cx="1871662" cy="9366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dirty="0"/>
              <a:t>Contenu Data brut des pages</a:t>
            </a:r>
          </a:p>
        </p:txBody>
      </p:sp>
      <p:cxnSp>
        <p:nvCxnSpPr>
          <p:cNvPr id="10" name="Connecteur droit avec flèche 9">
            <a:extLst>
              <a:ext uri="{FF2B5EF4-FFF2-40B4-BE49-F238E27FC236}">
                <a16:creationId xmlns:a16="http://schemas.microsoft.com/office/drawing/2014/main" id="{9C787988-FB7F-41B7-9783-39587B29408C}"/>
              </a:ext>
            </a:extLst>
          </p:cNvPr>
          <p:cNvCxnSpPr>
            <a:stCxn id="8" idx="0"/>
            <a:endCxn id="11" idx="2"/>
          </p:cNvCxnSpPr>
          <p:nvPr/>
        </p:nvCxnSpPr>
        <p:spPr>
          <a:xfrm rot="16200000" flipV="1">
            <a:off x="7126287" y="3205163"/>
            <a:ext cx="1069975" cy="234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a:extLst>
              <a:ext uri="{FF2B5EF4-FFF2-40B4-BE49-F238E27FC236}">
                <a16:creationId xmlns:a16="http://schemas.microsoft.com/office/drawing/2014/main" id="{AE7384CB-153C-4FF1-93B3-D5491CE5781C}"/>
              </a:ext>
            </a:extLst>
          </p:cNvPr>
          <p:cNvSpPr/>
          <p:nvPr/>
        </p:nvSpPr>
        <p:spPr>
          <a:xfrm>
            <a:off x="6715125" y="2500313"/>
            <a:ext cx="1655763" cy="287337"/>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fr-FR"/>
          </a:p>
        </p:txBody>
      </p:sp>
      <p:sp>
        <p:nvSpPr>
          <p:cNvPr id="2" name="Étoile : 16 branches 1">
            <a:extLst>
              <a:ext uri="{FF2B5EF4-FFF2-40B4-BE49-F238E27FC236}">
                <a16:creationId xmlns:a16="http://schemas.microsoft.com/office/drawing/2014/main" id="{738E688D-D817-4D8C-81F6-F2CCE71E1AD2}"/>
              </a:ext>
            </a:extLst>
          </p:cNvPr>
          <p:cNvSpPr/>
          <p:nvPr/>
        </p:nvSpPr>
        <p:spPr>
          <a:xfrm>
            <a:off x="6589713" y="279400"/>
            <a:ext cx="2554287" cy="1419225"/>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eaLnBrk="1" fontAlgn="auto" hangingPunct="1">
              <a:spcBef>
                <a:spcPts val="0"/>
              </a:spcBef>
              <a:spcAft>
                <a:spcPts val="0"/>
              </a:spcAft>
              <a:defRPr/>
            </a:pPr>
            <a:r>
              <a:rPr lang="fr-FR" dirty="0"/>
              <a:t>Existe en aussi: Document </a:t>
            </a:r>
            <a:r>
              <a:rPr lang="fr-FR" dirty="0" err="1"/>
              <a:t>word</a:t>
            </a:r>
            <a:r>
              <a:rPr lang="fr-FR" dirty="0"/>
              <a:t> XML pur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6E0A004-3AB8-4939-80B8-8BE3BB2C9AA1}"/>
              </a:ext>
            </a:extLst>
          </p:cNvPr>
          <p:cNvSpPr>
            <a:spLocks noGrp="1"/>
          </p:cNvSpPr>
          <p:nvPr>
            <p:ph type="title"/>
          </p:nvPr>
        </p:nvSpPr>
        <p:spPr>
          <a:xfrm>
            <a:off x="0" y="142852"/>
            <a:ext cx="9144000" cy="785818"/>
          </a:xfrm>
        </p:spPr>
        <p:txBody>
          <a:bodyPr>
            <a:normAutofit fontScale="90000"/>
          </a:bodyPr>
          <a:lstStyle/>
          <a:p>
            <a:pPr fontAlgn="auto">
              <a:spcAft>
                <a:spcPts val="0"/>
              </a:spcAft>
              <a:defRPr/>
            </a:pPr>
            <a:r>
              <a:rPr lang="fr-FR" dirty="0"/>
              <a:t>XSL pour Ms Word ©</a:t>
            </a:r>
            <a:br>
              <a:rPr lang="fr-FR" dirty="0"/>
            </a:br>
            <a:r>
              <a:rPr lang="fr-FR" dirty="0"/>
              <a:t>	</a:t>
            </a:r>
            <a:r>
              <a:rPr lang="fr-FR" dirty="0" err="1"/>
              <a:t>OpenXML</a:t>
            </a:r>
            <a:r>
              <a:rPr lang="fr-FR" dirty="0"/>
              <a:t> SDK &amp; .NET (C#/VB)</a:t>
            </a:r>
          </a:p>
        </p:txBody>
      </p:sp>
      <p:sp>
        <p:nvSpPr>
          <p:cNvPr id="133125" name="Espace réservé du contenu 5">
            <a:extLst>
              <a:ext uri="{FF2B5EF4-FFF2-40B4-BE49-F238E27FC236}">
                <a16:creationId xmlns:a16="http://schemas.microsoft.com/office/drawing/2014/main" id="{071E0BAF-B439-482F-8535-F62443FB78EF}"/>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 </a:t>
            </a:r>
            <a:r>
              <a:rPr lang="fr-FR" altLang="fr-FR" i="1"/>
              <a:t>using</a:t>
            </a:r>
            <a:r>
              <a:rPr lang="fr-FR" altLang="fr-FR"/>
              <a:t> »</a:t>
            </a:r>
          </a:p>
          <a:p>
            <a:pPr lvl="1"/>
            <a:endParaRPr lang="fr-FR" altLang="fr-FR"/>
          </a:p>
          <a:p>
            <a:pPr lvl="1"/>
            <a:r>
              <a:rPr lang="fr-FR" altLang="fr-FR"/>
              <a:t>Fonctionnalités XML/XSL 1.0 </a:t>
            </a:r>
            <a:r>
              <a:rPr lang="fr-FR" altLang="fr-FR" sz="1800"/>
              <a:t>(full), 2.0(partiel)</a:t>
            </a:r>
            <a:endParaRPr lang="fr-FR" altLang="fr-FR"/>
          </a:p>
          <a:p>
            <a:pPr lvl="2"/>
            <a:endParaRPr lang="fr-FR" altLang="fr-FR"/>
          </a:p>
          <a:p>
            <a:pPr lvl="2"/>
            <a:endParaRPr lang="fr-FR" altLang="fr-FR"/>
          </a:p>
          <a:p>
            <a:pPr lvl="2"/>
            <a:endParaRPr lang="fr-FR" altLang="fr-FR"/>
          </a:p>
          <a:p>
            <a:pPr lvl="2"/>
            <a:endParaRPr lang="fr-FR" altLang="fr-FR"/>
          </a:p>
          <a:p>
            <a:pPr lvl="1"/>
            <a:r>
              <a:rPr lang="fr-FR" altLang="fr-FR"/>
              <a:t>Fonctionnalités de documents OpenXML </a:t>
            </a:r>
            <a:r>
              <a:rPr lang="fr-FR" altLang="fr-FR" sz="2000"/>
              <a:t>Ms Word </a:t>
            </a:r>
            <a:endParaRPr lang="fr-FR" altLang="fr-FR"/>
          </a:p>
        </p:txBody>
      </p:sp>
      <p:sp>
        <p:nvSpPr>
          <p:cNvPr id="4" name="Espace réservé du numéro de diapositive 3">
            <a:extLst>
              <a:ext uri="{FF2B5EF4-FFF2-40B4-BE49-F238E27FC236}">
                <a16:creationId xmlns:a16="http://schemas.microsoft.com/office/drawing/2014/main" id="{33E4FA94-D748-430E-985F-F912D0C12737}"/>
              </a:ext>
            </a:extLst>
          </p:cNvPr>
          <p:cNvSpPr>
            <a:spLocks noGrp="1"/>
          </p:cNvSpPr>
          <p:nvPr>
            <p:ph type="sldNum" sz="quarter" idx="12"/>
          </p:nvPr>
        </p:nvSpPr>
        <p:spPr/>
        <p:txBody>
          <a:bodyPr/>
          <a:lstStyle/>
          <a:p>
            <a:pPr>
              <a:defRPr/>
            </a:pPr>
            <a:fld id="{0A32A9F4-FC88-4E2F-9169-EA16B4C2FCE6}" type="slidenum">
              <a:rPr lang="fr-FR"/>
              <a:pPr>
                <a:defRPr/>
              </a:pPr>
              <a:t>53</a:t>
            </a:fld>
            <a:endParaRPr lang="fr-FR"/>
          </a:p>
        </p:txBody>
      </p:sp>
      <p:sp>
        <p:nvSpPr>
          <p:cNvPr id="7" name="Rectangle 6">
            <a:extLst>
              <a:ext uri="{FF2B5EF4-FFF2-40B4-BE49-F238E27FC236}">
                <a16:creationId xmlns:a16="http://schemas.microsoft.com/office/drawing/2014/main" id="{8BC2D89A-624C-4292-A559-40EB301B2B67}"/>
              </a:ext>
            </a:extLst>
          </p:cNvPr>
          <p:cNvSpPr/>
          <p:nvPr/>
        </p:nvSpPr>
        <p:spPr>
          <a:xfrm>
            <a:off x="2286000" y="2928938"/>
            <a:ext cx="4572000" cy="86201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eaLnBrk="1" fontAlgn="auto" hangingPunct="1">
              <a:spcBef>
                <a:spcPts val="0"/>
              </a:spcBef>
              <a:spcAft>
                <a:spcPts val="0"/>
              </a:spcAft>
              <a:defRPr/>
            </a:pPr>
            <a:r>
              <a:rPr lang="fr-FR" sz="1400" b="1" u="sng" dirty="0"/>
              <a:t>Code C#:</a:t>
            </a:r>
          </a:p>
          <a:p>
            <a:pPr marL="95250" lvl="2" eaLnBrk="1" fontAlgn="auto" hangingPunct="1">
              <a:spcBef>
                <a:spcPts val="0"/>
              </a:spcBef>
              <a:spcAft>
                <a:spcPts val="0"/>
              </a:spcAft>
              <a:defRPr/>
            </a:pPr>
            <a:r>
              <a:rPr lang="fr-FR" dirty="0" err="1"/>
              <a:t>using</a:t>
            </a:r>
            <a:r>
              <a:rPr lang="fr-FR" dirty="0"/>
              <a:t> </a:t>
            </a:r>
            <a:r>
              <a:rPr lang="fr-FR" dirty="0" err="1"/>
              <a:t>System.Xml</a:t>
            </a:r>
            <a:r>
              <a:rPr lang="fr-FR" dirty="0"/>
              <a:t>;</a:t>
            </a:r>
          </a:p>
          <a:p>
            <a:pPr marL="95250" lvl="2" eaLnBrk="1" fontAlgn="auto" hangingPunct="1">
              <a:spcBef>
                <a:spcPts val="0"/>
              </a:spcBef>
              <a:spcAft>
                <a:spcPts val="0"/>
              </a:spcAft>
              <a:defRPr/>
            </a:pPr>
            <a:r>
              <a:rPr lang="fr-FR" dirty="0" err="1"/>
              <a:t>using</a:t>
            </a:r>
            <a:r>
              <a:rPr lang="fr-FR" dirty="0"/>
              <a:t> </a:t>
            </a:r>
            <a:r>
              <a:rPr lang="fr-FR" dirty="0" err="1"/>
              <a:t>System.Xml.Xsl</a:t>
            </a:r>
            <a:r>
              <a:rPr lang="fr-FR" dirty="0"/>
              <a:t>;</a:t>
            </a:r>
          </a:p>
        </p:txBody>
      </p:sp>
      <p:sp>
        <p:nvSpPr>
          <p:cNvPr id="8" name="Rectangle 7">
            <a:extLst>
              <a:ext uri="{FF2B5EF4-FFF2-40B4-BE49-F238E27FC236}">
                <a16:creationId xmlns:a16="http://schemas.microsoft.com/office/drawing/2014/main" id="{56B392FD-06F0-4050-941F-297A34B55024}"/>
              </a:ext>
            </a:extLst>
          </p:cNvPr>
          <p:cNvSpPr/>
          <p:nvPr/>
        </p:nvSpPr>
        <p:spPr>
          <a:xfrm>
            <a:off x="1781175" y="5214938"/>
            <a:ext cx="5599113" cy="86201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0" lvl="2" eaLnBrk="1" fontAlgn="auto" hangingPunct="1">
              <a:spcBef>
                <a:spcPts val="0"/>
              </a:spcBef>
              <a:spcAft>
                <a:spcPts val="0"/>
              </a:spcAft>
              <a:defRPr/>
            </a:pPr>
            <a:r>
              <a:rPr lang="fr-FR" sz="1400" b="1" u="sng" dirty="0"/>
              <a:t>Code C#:</a:t>
            </a:r>
          </a:p>
          <a:p>
            <a:pPr marL="0" lvl="2" eaLnBrk="1" fontAlgn="auto" hangingPunct="1">
              <a:spcBef>
                <a:spcPts val="0"/>
              </a:spcBef>
              <a:spcAft>
                <a:spcPts val="0"/>
              </a:spcAft>
              <a:defRPr/>
            </a:pPr>
            <a:r>
              <a:rPr lang="fr-FR" dirty="0" err="1"/>
              <a:t>using</a:t>
            </a:r>
            <a:r>
              <a:rPr lang="fr-FR" dirty="0"/>
              <a:t> </a:t>
            </a:r>
            <a:r>
              <a:rPr lang="fr-FR" dirty="0" err="1"/>
              <a:t>DocumentFormat.OpenXml.Packaging</a:t>
            </a:r>
            <a:r>
              <a:rPr lang="fr-FR" dirty="0"/>
              <a:t>;</a:t>
            </a:r>
          </a:p>
          <a:p>
            <a:pPr marL="0" lvl="2" eaLnBrk="1" fontAlgn="auto" hangingPunct="1">
              <a:spcBef>
                <a:spcPts val="0"/>
              </a:spcBef>
              <a:spcAft>
                <a:spcPts val="0"/>
              </a:spcAft>
              <a:defRPr/>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2269101-D6D1-429A-813B-BAD07D114EE4}"/>
              </a:ext>
            </a:extLst>
          </p:cNvPr>
          <p:cNvSpPr>
            <a:spLocks noGrp="1"/>
          </p:cNvSpPr>
          <p:nvPr>
            <p:ph type="title"/>
          </p:nvPr>
        </p:nvSpPr>
        <p:spPr>
          <a:xfrm>
            <a:off x="0" y="142852"/>
            <a:ext cx="9144000" cy="785818"/>
          </a:xfrm>
        </p:spPr>
        <p:txBody>
          <a:bodyPr/>
          <a:lstStyle/>
          <a:p>
            <a:pPr fontAlgn="auto">
              <a:spcAft>
                <a:spcPts val="0"/>
              </a:spcAft>
              <a:defRPr/>
            </a:pPr>
            <a:r>
              <a:rPr lang="fr-FR" dirty="0"/>
              <a:t>XSL pour Ms Office</a:t>
            </a:r>
            <a:br>
              <a:rPr lang="fr-FR" dirty="0"/>
            </a:br>
            <a:r>
              <a:rPr lang="fr-FR" dirty="0"/>
              <a:t>	Logique de transformation XML / </a:t>
            </a:r>
            <a:r>
              <a:rPr lang="fr-FR" dirty="0" err="1"/>
              <a:t>docx</a:t>
            </a:r>
            <a:endParaRPr lang="fr-FR" dirty="0"/>
          </a:p>
        </p:txBody>
      </p:sp>
      <p:sp>
        <p:nvSpPr>
          <p:cNvPr id="3" name="Espace réservé du contenu 2">
            <a:extLst>
              <a:ext uri="{FF2B5EF4-FFF2-40B4-BE49-F238E27FC236}">
                <a16:creationId xmlns:a16="http://schemas.microsoft.com/office/drawing/2014/main" id="{43C029EA-D6BE-41E4-A4FE-7B516208D666}"/>
              </a:ext>
            </a:extLst>
          </p:cNvPr>
          <p:cNvSpPr>
            <a:spLocks noGrp="1"/>
          </p:cNvSpPr>
          <p:nvPr>
            <p:ph idx="1"/>
          </p:nvPr>
        </p:nvSpPr>
        <p:spPr>
          <a:xfrm>
            <a:off x="285720" y="1142984"/>
            <a:ext cx="8572560" cy="5286412"/>
          </a:xfrm>
        </p:spPr>
        <p:txBody>
          <a:bodyPr>
            <a:normAutofit fontScale="92500" lnSpcReduction="10000"/>
          </a:bodyPr>
          <a:lstStyle/>
          <a:p>
            <a:pPr fontAlgn="auto">
              <a:spcAft>
                <a:spcPts val="0"/>
              </a:spcAft>
              <a:defRPr/>
            </a:pPr>
            <a:r>
              <a:rPr lang="fr-FR" dirty="0"/>
              <a:t>Edition d’un model a peupler</a:t>
            </a:r>
          </a:p>
          <a:p>
            <a:pPr lvl="2" fontAlgn="auto">
              <a:spcAft>
                <a:spcPts val="0"/>
              </a:spcAft>
              <a:defRPr/>
            </a:pPr>
            <a:r>
              <a:rPr lang="fr-FR" dirty="0"/>
              <a:t>Modèle vide pour création des styles dans le </a:t>
            </a:r>
            <a:r>
              <a:rPr lang="fr-FR" dirty="0" err="1"/>
              <a:t>docx</a:t>
            </a:r>
            <a:endParaRPr lang="fr-FR" dirty="0"/>
          </a:p>
          <a:p>
            <a:pPr lvl="2" fontAlgn="auto">
              <a:spcAft>
                <a:spcPts val="0"/>
              </a:spcAft>
              <a:defRPr/>
            </a:pPr>
            <a:endParaRPr lang="fr-FR" dirty="0"/>
          </a:p>
          <a:p>
            <a:pPr fontAlgn="auto">
              <a:spcAft>
                <a:spcPts val="0"/>
              </a:spcAft>
              <a:defRPr/>
            </a:pPr>
            <a:r>
              <a:rPr lang="fr-FR" dirty="0"/>
              <a:t>Peuplement du document avec </a:t>
            </a:r>
            <a:r>
              <a:rPr lang="fr-FR" dirty="0" err="1"/>
              <a:t>xsl</a:t>
            </a:r>
            <a:endParaRPr lang="fr-FR" dirty="0"/>
          </a:p>
          <a:p>
            <a:pPr lvl="2" fontAlgn="auto">
              <a:spcAft>
                <a:spcPts val="0"/>
              </a:spcAft>
              <a:defRPr/>
            </a:pPr>
            <a:r>
              <a:rPr lang="fr-FR" dirty="0"/>
              <a:t>XSL 1.0</a:t>
            </a:r>
          </a:p>
          <a:p>
            <a:pPr lvl="2" fontAlgn="auto">
              <a:spcAft>
                <a:spcPts val="0"/>
              </a:spcAft>
              <a:defRPr/>
            </a:pPr>
            <a:r>
              <a:rPr lang="fr-FR" dirty="0"/>
              <a:t>Contenu du fichier document.xml dans &lt;</a:t>
            </a:r>
            <a:r>
              <a:rPr lang="fr-FR" i="1" dirty="0" err="1"/>
              <a:t>template</a:t>
            </a:r>
            <a:r>
              <a:rPr lang="fr-FR" i="1" dirty="0"/>
              <a:t> match="/"&gt;</a:t>
            </a:r>
          </a:p>
          <a:p>
            <a:pPr lvl="2" fontAlgn="auto">
              <a:spcAft>
                <a:spcPts val="0"/>
              </a:spcAft>
              <a:defRPr/>
            </a:pPr>
            <a:r>
              <a:rPr lang="fr-FR" i="1" dirty="0"/>
              <a:t>Dynamisation des informations par </a:t>
            </a:r>
          </a:p>
          <a:p>
            <a:pPr lvl="5">
              <a:defRPr/>
            </a:pPr>
            <a:r>
              <a:rPr lang="fr-FR" i="1" dirty="0"/>
              <a:t>Value-of		Expressions </a:t>
            </a:r>
            <a:r>
              <a:rPr lang="fr-FR" i="1" dirty="0" err="1"/>
              <a:t>Xpath</a:t>
            </a:r>
            <a:endParaRPr lang="fr-FR" i="1" dirty="0"/>
          </a:p>
          <a:p>
            <a:pPr lvl="5">
              <a:defRPr/>
            </a:pPr>
            <a:r>
              <a:rPr lang="fr-FR" i="1" dirty="0"/>
              <a:t>For-</a:t>
            </a:r>
            <a:r>
              <a:rPr lang="fr-FR" i="1" dirty="0" err="1"/>
              <a:t>each</a:t>
            </a:r>
            <a:r>
              <a:rPr lang="fr-FR" i="1" dirty="0"/>
              <a:t>		…</a:t>
            </a:r>
          </a:p>
          <a:p>
            <a:pPr lvl="5">
              <a:defRPr/>
            </a:pPr>
            <a:endParaRPr lang="fr-FR" i="1" dirty="0"/>
          </a:p>
          <a:p>
            <a:pPr fontAlgn="auto">
              <a:spcAft>
                <a:spcPts val="0"/>
              </a:spcAft>
              <a:defRPr/>
            </a:pPr>
            <a:r>
              <a:rPr lang="fr-FR" dirty="0"/>
              <a:t>Compilation du document de sortie</a:t>
            </a:r>
          </a:p>
          <a:p>
            <a:pPr lvl="2" fontAlgn="auto">
              <a:spcAft>
                <a:spcPts val="0"/>
              </a:spcAft>
              <a:defRPr/>
            </a:pPr>
            <a:r>
              <a:rPr lang="fr-FR" dirty="0"/>
              <a:t>C# / VB</a:t>
            </a:r>
          </a:p>
          <a:p>
            <a:pPr lvl="2" fontAlgn="auto">
              <a:spcAft>
                <a:spcPts val="0"/>
              </a:spcAft>
              <a:defRPr/>
            </a:pPr>
            <a:r>
              <a:rPr lang="fr-FR" dirty="0"/>
              <a:t>.NET(4.0 min)</a:t>
            </a:r>
          </a:p>
        </p:txBody>
      </p:sp>
      <p:sp>
        <p:nvSpPr>
          <p:cNvPr id="4" name="Espace réservé du numéro de diapositive 3">
            <a:extLst>
              <a:ext uri="{FF2B5EF4-FFF2-40B4-BE49-F238E27FC236}">
                <a16:creationId xmlns:a16="http://schemas.microsoft.com/office/drawing/2014/main" id="{50100BFA-61D7-4355-BF65-540946257C77}"/>
              </a:ext>
            </a:extLst>
          </p:cNvPr>
          <p:cNvSpPr>
            <a:spLocks noGrp="1"/>
          </p:cNvSpPr>
          <p:nvPr>
            <p:ph type="sldNum" sz="quarter" idx="12"/>
          </p:nvPr>
        </p:nvSpPr>
        <p:spPr/>
        <p:txBody>
          <a:bodyPr/>
          <a:lstStyle/>
          <a:p>
            <a:pPr>
              <a:defRPr/>
            </a:pPr>
            <a:fld id="{1ECB7185-079D-4FF7-A4A2-1A9C09A2F7B8}" type="slidenum">
              <a:rPr lang="fr-FR"/>
              <a:pPr>
                <a:defRPr/>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CE2E675-FE71-4A2F-B46A-897C8DA96EBC}"/>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6" name="Espace réservé du contenu 5">
            <a:extLst>
              <a:ext uri="{FF2B5EF4-FFF2-40B4-BE49-F238E27FC236}">
                <a16:creationId xmlns:a16="http://schemas.microsoft.com/office/drawing/2014/main" id="{60E9E389-1287-4088-9F91-B6BBD4CD249A}"/>
              </a:ext>
            </a:extLst>
          </p:cNvPr>
          <p:cNvSpPr>
            <a:spLocks noGrp="1"/>
          </p:cNvSpPr>
          <p:nvPr>
            <p:ph idx="1"/>
          </p:nvPr>
        </p:nvSpPr>
        <p:spPr/>
        <p:txBody>
          <a:bodyPr/>
          <a:lstStyle/>
          <a:p>
            <a:pPr fontAlgn="auto">
              <a:spcAft>
                <a:spcPts val="0"/>
              </a:spcAft>
              <a:defRPr/>
            </a:pPr>
            <a:r>
              <a:rPr lang="fr-FR" dirty="0"/>
              <a:t>Structure d’un document Office Excel® </a:t>
            </a:r>
            <a:r>
              <a:rPr lang="fr-FR" dirty="0" err="1"/>
              <a:t>xlsx</a:t>
            </a:r>
            <a:endParaRPr lang="fr-FR" dirty="0"/>
          </a:p>
          <a:p>
            <a:pPr fontAlgn="auto">
              <a:spcAft>
                <a:spcPts val="0"/>
              </a:spcAft>
              <a:defRPr/>
            </a:pPr>
            <a:endParaRPr lang="fr-FR" dirty="0"/>
          </a:p>
          <a:p>
            <a:pPr marL="4216400" indent="-255588" fontAlgn="auto">
              <a:spcAft>
                <a:spcPts val="0"/>
              </a:spcAft>
              <a:defRPr/>
            </a:pPr>
            <a:endParaRPr lang="fr-FR" dirty="0"/>
          </a:p>
          <a:p>
            <a:pPr marL="4216400" indent="-255588" fontAlgn="auto">
              <a:spcAft>
                <a:spcPts val="0"/>
              </a:spcAft>
              <a:defRPr/>
            </a:pPr>
            <a:endParaRPr lang="fr-FR" dirty="0"/>
          </a:p>
          <a:p>
            <a:pPr marL="4216400" indent="-255588" fontAlgn="auto">
              <a:spcAft>
                <a:spcPts val="0"/>
              </a:spcAft>
              <a:defRPr/>
            </a:pPr>
            <a:endParaRPr lang="fr-FR" dirty="0"/>
          </a:p>
          <a:p>
            <a:pPr marL="4216400" indent="-255588" fontAlgn="auto">
              <a:spcAft>
                <a:spcPts val="0"/>
              </a:spcAft>
              <a:defRPr/>
            </a:pPr>
            <a:endParaRPr lang="fr-FR" dirty="0"/>
          </a:p>
          <a:p>
            <a:pPr marL="542925" indent="-255588" fontAlgn="auto">
              <a:spcAft>
                <a:spcPts val="0"/>
              </a:spcAft>
              <a:defRPr/>
            </a:pPr>
            <a:r>
              <a:rPr lang="fr-FR" dirty="0"/>
              <a:t>Structure d’un </a:t>
            </a:r>
          </a:p>
          <a:p>
            <a:pPr marL="542925" indent="-255588" fontAlgn="auto">
              <a:spcAft>
                <a:spcPts val="0"/>
              </a:spcAft>
              <a:buFont typeface="Arial" panose="020B0604020202020204" pitchFamily="34" charset="0"/>
              <a:buNone/>
              <a:defRPr/>
            </a:pPr>
            <a:r>
              <a:rPr lang="fr-FR" dirty="0"/>
              <a:t>document Office </a:t>
            </a:r>
          </a:p>
          <a:p>
            <a:pPr marL="542925" indent="-255588" fontAlgn="auto">
              <a:spcAft>
                <a:spcPts val="0"/>
              </a:spcAft>
              <a:buFont typeface="Arial" panose="020B0604020202020204" pitchFamily="34" charset="0"/>
              <a:buNone/>
              <a:defRPr/>
            </a:pPr>
            <a:r>
              <a:rPr lang="fr-FR" dirty="0"/>
              <a:t>Excel® </a:t>
            </a:r>
            <a:r>
              <a:rPr lang="fr-FR" dirty="0" err="1"/>
              <a:t>xml</a:t>
            </a:r>
            <a:endParaRPr lang="fr-FR" dirty="0"/>
          </a:p>
          <a:p>
            <a:pPr fontAlgn="auto">
              <a:spcAft>
                <a:spcPts val="0"/>
              </a:spcAft>
              <a:defRPr/>
            </a:pPr>
            <a:endParaRPr lang="fr-FR" dirty="0"/>
          </a:p>
        </p:txBody>
      </p:sp>
      <p:sp>
        <p:nvSpPr>
          <p:cNvPr id="4" name="Espace réservé du numéro de diapositive 3">
            <a:extLst>
              <a:ext uri="{FF2B5EF4-FFF2-40B4-BE49-F238E27FC236}">
                <a16:creationId xmlns:a16="http://schemas.microsoft.com/office/drawing/2014/main" id="{3D045E79-BB0C-4464-AFF4-A6CF5E685F98}"/>
              </a:ext>
            </a:extLst>
          </p:cNvPr>
          <p:cNvSpPr>
            <a:spLocks noGrp="1"/>
          </p:cNvSpPr>
          <p:nvPr>
            <p:ph type="sldNum" sz="quarter" idx="12"/>
          </p:nvPr>
        </p:nvSpPr>
        <p:spPr/>
        <p:txBody>
          <a:bodyPr/>
          <a:lstStyle/>
          <a:p>
            <a:pPr>
              <a:defRPr/>
            </a:pPr>
            <a:fld id="{839A1D73-84B5-48C1-AB0F-1AE26EDEFE60}" type="slidenum">
              <a:rPr lang="fr-FR"/>
              <a:pPr>
                <a:defRPr/>
              </a:pPr>
              <a:t>55</a:t>
            </a:fld>
            <a:endParaRPr lang="fr-FR"/>
          </a:p>
        </p:txBody>
      </p:sp>
      <p:sp>
        <p:nvSpPr>
          <p:cNvPr id="10" name="Rectangle à coins arrondis 9">
            <a:extLst>
              <a:ext uri="{FF2B5EF4-FFF2-40B4-BE49-F238E27FC236}">
                <a16:creationId xmlns:a16="http://schemas.microsoft.com/office/drawing/2014/main" id="{D2019633-D8CA-4440-9462-0C27C57438BF}"/>
              </a:ext>
            </a:extLst>
          </p:cNvPr>
          <p:cNvSpPr/>
          <p:nvPr/>
        </p:nvSpPr>
        <p:spPr>
          <a:xfrm>
            <a:off x="3708400" y="4143375"/>
            <a:ext cx="5184775" cy="221456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fontAlgn="auto" hangingPunct="1">
              <a:spcBef>
                <a:spcPts val="0"/>
              </a:spcBef>
              <a:spcAft>
                <a:spcPts val="0"/>
              </a:spcAft>
              <a:defRPr/>
            </a:pPr>
            <a:endParaRPr lang="fr-FR"/>
          </a:p>
        </p:txBody>
      </p:sp>
      <p:graphicFrame>
        <p:nvGraphicFramePr>
          <p:cNvPr id="11" name="Diagramme 10">
            <a:extLst>
              <a:ext uri="{FF2B5EF4-FFF2-40B4-BE49-F238E27FC236}">
                <a16:creationId xmlns:a16="http://schemas.microsoft.com/office/drawing/2014/main" id="{BAEFFE64-D269-46B0-9791-C109E622F82F}"/>
              </a:ext>
            </a:extLst>
          </p:cNvPr>
          <p:cNvGraphicFramePr/>
          <p:nvPr/>
        </p:nvGraphicFramePr>
        <p:xfrm>
          <a:off x="3923928" y="3861048"/>
          <a:ext cx="4920208"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7225" name="Image 8" descr="IC2928.gif">
            <a:extLst>
              <a:ext uri="{FF2B5EF4-FFF2-40B4-BE49-F238E27FC236}">
                <a16:creationId xmlns:a16="http://schemas.microsoft.com/office/drawing/2014/main" id="{6651897C-D280-4AAD-8DB4-CE12161E73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1628775"/>
            <a:ext cx="6804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635C3F1-F19D-4FB7-9DB5-0D831CB6B220}"/>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139269" name="Espace réservé du contenu 5">
            <a:extLst>
              <a:ext uri="{FF2B5EF4-FFF2-40B4-BE49-F238E27FC236}">
                <a16:creationId xmlns:a16="http://schemas.microsoft.com/office/drawing/2014/main" id="{23B3F40E-9A24-4251-A1E3-44989BA49951}"/>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Propriétés du document </a:t>
            </a:r>
          </a:p>
          <a:p>
            <a:r>
              <a:rPr lang="fr-FR" altLang="fr-FR"/>
              <a:t>Meta données</a:t>
            </a:r>
          </a:p>
          <a:p>
            <a:endParaRPr lang="fr-FR" altLang="fr-FR"/>
          </a:p>
          <a:p>
            <a:endParaRPr lang="fr-FR" altLang="fr-FR"/>
          </a:p>
          <a:p>
            <a:endParaRPr lang="fr-FR" altLang="fr-FR"/>
          </a:p>
          <a:p>
            <a:endParaRPr lang="fr-FR" altLang="fr-FR"/>
          </a:p>
          <a:p>
            <a:r>
              <a:rPr lang="fr-FR" altLang="fr-FR"/>
              <a:t>Des cellules</a:t>
            </a:r>
          </a:p>
          <a:p>
            <a:pPr marL="457200" lvl="2"/>
            <a:r>
              <a:rPr lang="fr-FR" altLang="fr-FR"/>
              <a:t>supporte les formules  </a:t>
            </a:r>
          </a:p>
          <a:p>
            <a:pPr marL="914400" lvl="3"/>
            <a:r>
              <a:rPr lang="fr-FR" altLang="fr-FR"/>
              <a:t>placement</a:t>
            </a:r>
          </a:p>
          <a:p>
            <a:pPr marL="914400" lvl="3">
              <a:buFont typeface="Arial" panose="020B0604020202020204" pitchFamily="34" charset="0"/>
              <a:buNone/>
            </a:pPr>
            <a:r>
              <a:rPr lang="fr-FR" altLang="fr-FR"/>
              <a:t>		relatif</a:t>
            </a:r>
          </a:p>
          <a:p>
            <a:endParaRPr lang="fr-FR" altLang="fr-FR"/>
          </a:p>
        </p:txBody>
      </p:sp>
      <p:sp>
        <p:nvSpPr>
          <p:cNvPr id="4" name="Espace réservé du numéro de diapositive 3">
            <a:extLst>
              <a:ext uri="{FF2B5EF4-FFF2-40B4-BE49-F238E27FC236}">
                <a16:creationId xmlns:a16="http://schemas.microsoft.com/office/drawing/2014/main" id="{E381E596-BBEC-48F1-BE12-4419F0720552}"/>
              </a:ext>
            </a:extLst>
          </p:cNvPr>
          <p:cNvSpPr>
            <a:spLocks noGrp="1"/>
          </p:cNvSpPr>
          <p:nvPr>
            <p:ph type="sldNum" sz="quarter" idx="12"/>
          </p:nvPr>
        </p:nvSpPr>
        <p:spPr/>
        <p:txBody>
          <a:bodyPr/>
          <a:lstStyle/>
          <a:p>
            <a:pPr>
              <a:defRPr/>
            </a:pPr>
            <a:fld id="{A60ED34E-0047-4550-950E-C6B4E58F49DF}" type="slidenum">
              <a:rPr lang="fr-FR"/>
              <a:pPr>
                <a:defRPr/>
              </a:pPr>
              <a:t>56</a:t>
            </a:fld>
            <a:endParaRPr lang="fr-FR"/>
          </a:p>
        </p:txBody>
      </p:sp>
      <p:sp>
        <p:nvSpPr>
          <p:cNvPr id="7" name="Rectangle 6">
            <a:extLst>
              <a:ext uri="{FF2B5EF4-FFF2-40B4-BE49-F238E27FC236}">
                <a16:creationId xmlns:a16="http://schemas.microsoft.com/office/drawing/2014/main" id="{F9AC1E52-D2A7-49A6-BFC6-B339B9BA214E}"/>
              </a:ext>
            </a:extLst>
          </p:cNvPr>
          <p:cNvSpPr/>
          <p:nvPr/>
        </p:nvSpPr>
        <p:spPr>
          <a:xfrm>
            <a:off x="2325688" y="2214563"/>
            <a:ext cx="6389687" cy="249237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fr-FR" sz="1200" b="1" i="1" u="sng" dirty="0">
                <a:solidFill>
                  <a:schemeClr val="tx1"/>
                </a:solidFill>
              </a:rPr>
              <a:t>Code </a:t>
            </a:r>
            <a:r>
              <a:rPr lang="fr-FR" sz="1200" b="1" i="1" u="sng" dirty="0" err="1">
                <a:solidFill>
                  <a:schemeClr val="tx1"/>
                </a:solidFill>
              </a:rPr>
              <a:t>xml</a:t>
            </a:r>
            <a:r>
              <a:rPr lang="fr-FR" sz="1200" b="1" i="1" u="sng" dirty="0">
                <a:solidFill>
                  <a:schemeClr val="tx1"/>
                </a:solidFill>
              </a:rPr>
              <a:t> :</a:t>
            </a:r>
          </a:p>
          <a:p>
            <a:pPr eaLnBrk="1" fontAlgn="auto" hangingPunct="1">
              <a:spcBef>
                <a:spcPts val="0"/>
              </a:spcBef>
              <a:spcAft>
                <a:spcPts val="0"/>
              </a:spcAft>
              <a:defRPr/>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eaLnBrk="1" fontAlgn="auto" hangingPunct="1">
              <a:spcBef>
                <a:spcPts val="0"/>
              </a:spcBef>
              <a:spcAft>
                <a:spcPts val="0"/>
              </a:spcAft>
              <a:defRPr/>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eaLnBrk="1" fontAlgn="auto" hangingPunct="1">
              <a:spcBef>
                <a:spcPts val="0"/>
              </a:spcBef>
              <a:spcAft>
                <a:spcPts val="0"/>
              </a:spcAft>
              <a:defRPr/>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eaLnBrk="1" fontAlgn="auto" hangingPunct="1">
              <a:spcBef>
                <a:spcPts val="0"/>
              </a:spcBef>
              <a:spcAft>
                <a:spcPts val="0"/>
              </a:spcAft>
              <a:defRPr/>
            </a:pPr>
            <a:r>
              <a:rPr lang="fr-FR" i="1" dirty="0">
                <a:solidFill>
                  <a:schemeClr val="tx1"/>
                </a:solidFill>
              </a:rPr>
              <a:t>	     &lt;Version&gt;12.00&lt;/Version&gt;</a:t>
            </a:r>
          </a:p>
          <a:p>
            <a:pPr eaLnBrk="1" fontAlgn="auto" hangingPunct="1">
              <a:spcBef>
                <a:spcPts val="0"/>
              </a:spcBef>
              <a:spcAft>
                <a:spcPts val="0"/>
              </a:spcAft>
              <a:defRPr/>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
        <p:nvSpPr>
          <p:cNvPr id="8" name="Rectangle 7">
            <a:extLst>
              <a:ext uri="{FF2B5EF4-FFF2-40B4-BE49-F238E27FC236}">
                <a16:creationId xmlns:a16="http://schemas.microsoft.com/office/drawing/2014/main" id="{5274F5AA-DB72-4404-8C32-9C19BAD64377}"/>
              </a:ext>
            </a:extLst>
          </p:cNvPr>
          <p:cNvSpPr/>
          <p:nvPr/>
        </p:nvSpPr>
        <p:spPr>
          <a:xfrm>
            <a:off x="3000375" y="5643563"/>
            <a:ext cx="5741988" cy="64611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eaLnBrk="1" fontAlgn="auto" hangingPunct="1">
              <a:spcBef>
                <a:spcPts val="0"/>
              </a:spcBef>
              <a:spcAft>
                <a:spcPts val="0"/>
              </a:spcAft>
              <a:defRPr/>
            </a:pPr>
            <a:r>
              <a:rPr lang="pt-BR" dirty="0"/>
              <a:t>&lt;</a:t>
            </a:r>
            <a:r>
              <a:rPr lang="pt-BR" b="1" dirty="0"/>
              <a:t>Cell </a:t>
            </a:r>
            <a:r>
              <a:rPr lang="pt-BR" dirty="0"/>
              <a:t>	ss:Index="11“</a:t>
            </a:r>
          </a:p>
          <a:p>
            <a:pPr eaLnBrk="1" fontAlgn="auto" hangingPunct="1">
              <a:spcBef>
                <a:spcPts val="0"/>
              </a:spcBef>
              <a:spcAft>
                <a:spcPts val="0"/>
              </a:spcAft>
              <a:defRPr/>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a:extLst>
              <a:ext uri="{FF2B5EF4-FFF2-40B4-BE49-F238E27FC236}">
                <a16:creationId xmlns:a16="http://schemas.microsoft.com/office/drawing/2014/main" id="{3A7AF76C-3C48-4B96-9B5A-8B1ACFEFAD5D}"/>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141317" name="Espace réservé du contenu 5">
            <a:extLst>
              <a:ext uri="{FF2B5EF4-FFF2-40B4-BE49-F238E27FC236}">
                <a16:creationId xmlns:a16="http://schemas.microsoft.com/office/drawing/2014/main" id="{30DCC919-F114-4C64-B586-7F4EFBD58D02}"/>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La syntaxe des styles</a:t>
            </a:r>
          </a:p>
          <a:p>
            <a:endParaRPr lang="fr-FR" altLang="fr-FR"/>
          </a:p>
          <a:p>
            <a:endParaRPr lang="fr-FR" altLang="fr-FR"/>
          </a:p>
          <a:p>
            <a:endParaRPr lang="fr-FR" altLang="fr-FR"/>
          </a:p>
          <a:p>
            <a:endParaRPr lang="fr-FR" altLang="fr-FR"/>
          </a:p>
          <a:p>
            <a:endParaRPr lang="fr-FR" altLang="fr-FR"/>
          </a:p>
          <a:p>
            <a:endParaRPr lang="fr-FR" altLang="fr-FR"/>
          </a:p>
          <a:p>
            <a:r>
              <a:rPr lang="fr-FR" altLang="fr-FR"/>
              <a:t>Un fichier pour les chaines de caractères </a:t>
            </a:r>
          </a:p>
          <a:p>
            <a:pPr lvl="1"/>
            <a:endParaRPr lang="fr-FR" altLang="fr-FR" sz="1800"/>
          </a:p>
        </p:txBody>
      </p:sp>
      <p:sp>
        <p:nvSpPr>
          <p:cNvPr id="4" name="Espace réservé du numéro de diapositive 3">
            <a:extLst>
              <a:ext uri="{FF2B5EF4-FFF2-40B4-BE49-F238E27FC236}">
                <a16:creationId xmlns:a16="http://schemas.microsoft.com/office/drawing/2014/main" id="{13ED8452-68BB-4EC5-BF46-D10A418306AA}"/>
              </a:ext>
            </a:extLst>
          </p:cNvPr>
          <p:cNvSpPr>
            <a:spLocks noGrp="1"/>
          </p:cNvSpPr>
          <p:nvPr>
            <p:ph type="sldNum" sz="quarter" idx="12"/>
          </p:nvPr>
        </p:nvSpPr>
        <p:spPr/>
        <p:txBody>
          <a:bodyPr/>
          <a:lstStyle/>
          <a:p>
            <a:pPr>
              <a:defRPr/>
            </a:pPr>
            <a:fld id="{85861D36-E70A-4F69-B5C1-C22BE9C168A4}" type="slidenum">
              <a:rPr lang="fr-FR"/>
              <a:pPr>
                <a:defRPr/>
              </a:pPr>
              <a:t>57</a:t>
            </a:fld>
            <a:endParaRPr lang="fr-FR"/>
          </a:p>
        </p:txBody>
      </p:sp>
      <p:sp>
        <p:nvSpPr>
          <p:cNvPr id="5" name="Rectangle 4">
            <a:extLst>
              <a:ext uri="{FF2B5EF4-FFF2-40B4-BE49-F238E27FC236}">
                <a16:creationId xmlns:a16="http://schemas.microsoft.com/office/drawing/2014/main" id="{CD153C7D-2529-4A3E-AECC-85B9382B3856}"/>
              </a:ext>
            </a:extLst>
          </p:cNvPr>
          <p:cNvSpPr/>
          <p:nvPr/>
        </p:nvSpPr>
        <p:spPr>
          <a:xfrm>
            <a:off x="1638300" y="1714500"/>
            <a:ext cx="5741988" cy="2862263"/>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1" eaLnBrk="1" fontAlgn="auto" hangingPunct="1">
              <a:spcBef>
                <a:spcPts val="0"/>
              </a:spcBef>
              <a:spcAft>
                <a:spcPts val="0"/>
              </a:spcAft>
              <a:defRPr/>
            </a:pPr>
            <a:r>
              <a:rPr lang="fr-FR" dirty="0"/>
              <a:t>&lt;Styles&gt;</a:t>
            </a:r>
          </a:p>
          <a:p>
            <a:pPr marL="95250" lvl="1" eaLnBrk="1" fontAlgn="auto" hangingPunct="1">
              <a:spcBef>
                <a:spcPts val="0"/>
              </a:spcBef>
              <a:spcAft>
                <a:spcPts val="0"/>
              </a:spcAft>
              <a:defRPr/>
            </a:pPr>
            <a:r>
              <a:rPr lang="fr-FR" dirty="0"/>
              <a:t>	&lt;Style </a:t>
            </a:r>
            <a:r>
              <a:rPr lang="fr-FR" dirty="0" err="1"/>
              <a:t>ss:ID</a:t>
            </a:r>
            <a:r>
              <a:rPr lang="fr-FR" dirty="0"/>
              <a:t>="Default" </a:t>
            </a:r>
            <a:r>
              <a:rPr lang="fr-FR" dirty="0" err="1"/>
              <a:t>ss:Name</a:t>
            </a:r>
            <a:r>
              <a:rPr lang="fr-FR" dirty="0"/>
              <a:t>="Normal"&gt;</a:t>
            </a:r>
          </a:p>
          <a:p>
            <a:pPr marL="95250" lvl="1" eaLnBrk="1" fontAlgn="auto" hangingPunct="1">
              <a:spcBef>
                <a:spcPts val="0"/>
              </a:spcBef>
              <a:spcAft>
                <a:spcPts val="0"/>
              </a:spcAft>
              <a:defRPr/>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eaLnBrk="1" fontAlgn="auto" hangingPunct="1">
              <a:spcBef>
                <a:spcPts val="0"/>
              </a:spcBef>
              <a:spcAft>
                <a:spcPts val="0"/>
              </a:spcAft>
              <a:defRPr/>
            </a:pPr>
            <a:r>
              <a:rPr lang="fr-FR" dirty="0"/>
              <a:t>		&lt;</a:t>
            </a:r>
            <a:r>
              <a:rPr lang="fr-FR" dirty="0" err="1"/>
              <a:t>Borders</a:t>
            </a:r>
            <a:r>
              <a:rPr lang="fr-FR" dirty="0"/>
              <a:t> /&gt;</a:t>
            </a:r>
          </a:p>
          <a:p>
            <a:pPr marL="95250" lvl="1" eaLnBrk="1" fontAlgn="auto" hangingPunct="1">
              <a:spcBef>
                <a:spcPts val="0"/>
              </a:spcBef>
              <a:spcAft>
                <a:spcPts val="0"/>
              </a:spcAft>
              <a:defRPr/>
            </a:pPr>
            <a:r>
              <a:rPr lang="fr-FR" dirty="0"/>
              <a:t>		&lt;Font </a:t>
            </a:r>
            <a:r>
              <a:rPr lang="fr-FR" dirty="0" err="1"/>
              <a:t>ss:FontName</a:t>
            </a:r>
            <a:r>
              <a:rPr lang="fr-FR" dirty="0"/>
              <a:t>="Arial" /&gt;</a:t>
            </a:r>
          </a:p>
          <a:p>
            <a:pPr marL="95250" lvl="1" eaLnBrk="1" fontAlgn="auto" hangingPunct="1">
              <a:spcBef>
                <a:spcPts val="0"/>
              </a:spcBef>
              <a:spcAft>
                <a:spcPts val="0"/>
              </a:spcAft>
              <a:defRPr/>
            </a:pPr>
            <a:r>
              <a:rPr lang="fr-FR" dirty="0"/>
              <a:t>		&lt;</a:t>
            </a:r>
            <a:r>
              <a:rPr lang="fr-FR" dirty="0" err="1"/>
              <a:t>Interior</a:t>
            </a:r>
            <a:r>
              <a:rPr lang="fr-FR" dirty="0"/>
              <a:t> /&gt;</a:t>
            </a:r>
          </a:p>
          <a:p>
            <a:pPr marL="95250" lvl="1" eaLnBrk="1" fontAlgn="auto" hangingPunct="1">
              <a:spcBef>
                <a:spcPts val="0"/>
              </a:spcBef>
              <a:spcAft>
                <a:spcPts val="0"/>
              </a:spcAft>
              <a:defRPr/>
            </a:pPr>
            <a:r>
              <a:rPr lang="fr-FR" dirty="0"/>
              <a:t>		&lt;</a:t>
            </a:r>
            <a:r>
              <a:rPr lang="fr-FR" dirty="0" err="1"/>
              <a:t>NumberFormat</a:t>
            </a:r>
            <a:r>
              <a:rPr lang="fr-FR" dirty="0"/>
              <a:t> /&gt;</a:t>
            </a:r>
          </a:p>
          <a:p>
            <a:pPr marL="95250" lvl="1" eaLnBrk="1" fontAlgn="auto" hangingPunct="1">
              <a:spcBef>
                <a:spcPts val="0"/>
              </a:spcBef>
              <a:spcAft>
                <a:spcPts val="0"/>
              </a:spcAft>
              <a:defRPr/>
            </a:pPr>
            <a:r>
              <a:rPr lang="fr-FR" dirty="0"/>
              <a:t>		&lt;Protection /&gt;</a:t>
            </a:r>
          </a:p>
          <a:p>
            <a:pPr marL="95250" lvl="1" eaLnBrk="1" fontAlgn="auto" hangingPunct="1">
              <a:spcBef>
                <a:spcPts val="0"/>
              </a:spcBef>
              <a:spcAft>
                <a:spcPts val="0"/>
              </a:spcAft>
              <a:defRPr/>
            </a:pPr>
            <a:r>
              <a:rPr lang="fr-FR" dirty="0"/>
              <a:t>	&lt;/Style&gt;</a:t>
            </a:r>
          </a:p>
          <a:p>
            <a:pPr marL="95250" lvl="1" eaLnBrk="1" fontAlgn="auto" hangingPunct="1">
              <a:spcBef>
                <a:spcPts val="0"/>
              </a:spcBef>
              <a:spcAft>
                <a:spcPts val="0"/>
              </a:spcAft>
              <a:defRPr/>
            </a:pPr>
            <a:r>
              <a:rPr lang="fr-FR" dirty="0"/>
              <a:t>&lt;/Styles&gt;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a:extLst>
              <a:ext uri="{FF2B5EF4-FFF2-40B4-BE49-F238E27FC236}">
                <a16:creationId xmlns:a16="http://schemas.microsoft.com/office/drawing/2014/main" id="{6B58CD08-D5B1-4509-B7AE-973D44931EF3}"/>
              </a:ext>
            </a:extLst>
          </p:cNvPr>
          <p:cNvSpPr>
            <a:spLocks noGrp="1"/>
          </p:cNvSpPr>
          <p:nvPr>
            <p:ph type="title"/>
          </p:nvPr>
        </p:nvSpPr>
        <p:spPr>
          <a:xfrm>
            <a:off x="0" y="142852"/>
            <a:ext cx="9144000" cy="785818"/>
          </a:xfrm>
        </p:spPr>
        <p:txBody>
          <a:bodyPr/>
          <a:lstStyle/>
          <a:p>
            <a:pPr fontAlgn="auto">
              <a:spcAft>
                <a:spcPts val="0"/>
              </a:spcAft>
              <a:defRPr/>
            </a:pPr>
            <a:r>
              <a:rPr lang="fr-FR" dirty="0"/>
              <a:t>XSL pour Excel XML</a:t>
            </a:r>
          </a:p>
        </p:txBody>
      </p:sp>
      <p:sp>
        <p:nvSpPr>
          <p:cNvPr id="3" name="Espace réservé du contenu 2">
            <a:extLst>
              <a:ext uri="{FF2B5EF4-FFF2-40B4-BE49-F238E27FC236}">
                <a16:creationId xmlns:a16="http://schemas.microsoft.com/office/drawing/2014/main" id="{1F63D2CA-7E8A-473D-829E-B23553151519}"/>
              </a:ext>
            </a:extLst>
          </p:cNvPr>
          <p:cNvSpPr>
            <a:spLocks noGrp="1"/>
          </p:cNvSpPr>
          <p:nvPr>
            <p:ph idx="1"/>
          </p:nvPr>
        </p:nvSpPr>
        <p:spPr/>
        <p:txBody>
          <a:bodyPr>
            <a:normAutofit lnSpcReduction="10000"/>
          </a:bodyPr>
          <a:lstStyle/>
          <a:p>
            <a:pPr fontAlgn="auto">
              <a:spcAft>
                <a:spcPts val="0"/>
              </a:spcAft>
              <a:defRPr/>
            </a:pPr>
            <a:r>
              <a:rPr lang="fr-FR" dirty="0"/>
              <a:t>Feuille du classeur </a:t>
            </a:r>
          </a:p>
          <a:p>
            <a:pPr lvl="3" fontAlgn="auto">
              <a:spcAft>
                <a:spcPts val="0"/>
              </a:spcAft>
              <a:buFont typeface="Arial" panose="020B0604020202020204" pitchFamily="34" charset="0"/>
              <a:buNone/>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lvl="1" fontAlgn="auto">
              <a:spcAft>
                <a:spcPts val="0"/>
              </a:spcAft>
              <a:defRPr/>
            </a:pPr>
            <a:endParaRPr lang="fr-FR" dirty="0"/>
          </a:p>
          <a:p>
            <a:pPr fontAlgn="auto">
              <a:spcAft>
                <a:spcPts val="0"/>
              </a:spcAft>
              <a:buFont typeface="Arial" panose="020B0604020202020204" pitchFamily="34" charset="0"/>
              <a:buNone/>
              <a:defRPr/>
            </a:pPr>
            <a:r>
              <a:rPr lang="fr-FR" dirty="0"/>
              <a:t>			Références des feuilles, une feuille non 		référenciée ne seras pas visible dans 							Excel</a:t>
            </a:r>
          </a:p>
          <a:p>
            <a:pPr lvl="3" fontAlgn="auto">
              <a:spcAft>
                <a:spcPts val="0"/>
              </a:spcAft>
              <a:buFont typeface="Arial" panose="020B0604020202020204" pitchFamily="34" charset="0"/>
              <a:buNone/>
              <a:defRPr/>
            </a:pPr>
            <a:endParaRPr lang="fr-FR" dirty="0"/>
          </a:p>
        </p:txBody>
      </p:sp>
      <p:sp>
        <p:nvSpPr>
          <p:cNvPr id="4" name="Espace réservé du numéro de diapositive 3">
            <a:extLst>
              <a:ext uri="{FF2B5EF4-FFF2-40B4-BE49-F238E27FC236}">
                <a16:creationId xmlns:a16="http://schemas.microsoft.com/office/drawing/2014/main" id="{D509FD7C-62F7-4503-B8CD-E3665BBC0BCC}"/>
              </a:ext>
            </a:extLst>
          </p:cNvPr>
          <p:cNvSpPr>
            <a:spLocks noGrp="1"/>
          </p:cNvSpPr>
          <p:nvPr>
            <p:ph type="sldNum" sz="quarter" idx="12"/>
          </p:nvPr>
        </p:nvSpPr>
        <p:spPr/>
        <p:txBody>
          <a:bodyPr/>
          <a:lstStyle/>
          <a:p>
            <a:pPr>
              <a:defRPr/>
            </a:pPr>
            <a:fld id="{0FBE7E57-2F2D-4D1C-A3E3-2E7F0FFDF837}" type="slidenum">
              <a:rPr lang="fr-FR"/>
              <a:pPr>
                <a:defRPr/>
              </a:pPr>
              <a:t>58</a:t>
            </a:fld>
            <a:endParaRPr lang="fr-FR"/>
          </a:p>
        </p:txBody>
      </p:sp>
      <p:sp>
        <p:nvSpPr>
          <p:cNvPr id="5" name="Rectangle 4">
            <a:extLst>
              <a:ext uri="{FF2B5EF4-FFF2-40B4-BE49-F238E27FC236}">
                <a16:creationId xmlns:a16="http://schemas.microsoft.com/office/drawing/2014/main" id="{2F3F2564-6804-45C1-AF10-AF5F1FB56FA6}"/>
              </a:ext>
            </a:extLst>
          </p:cNvPr>
          <p:cNvSpPr/>
          <p:nvPr/>
        </p:nvSpPr>
        <p:spPr>
          <a:xfrm>
            <a:off x="1403350" y="2492375"/>
            <a:ext cx="6462713" cy="203200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0" lvl="3" eaLnBrk="1" fontAlgn="auto" hangingPunct="1">
              <a:spcBef>
                <a:spcPts val="0"/>
              </a:spcBef>
              <a:spcAft>
                <a:spcPts val="0"/>
              </a:spcAft>
              <a:defRPr/>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eaLnBrk="1" fontAlgn="auto" hangingPunct="1">
              <a:spcBef>
                <a:spcPts val="0"/>
              </a:spcBef>
              <a:spcAft>
                <a:spcPts val="0"/>
              </a:spcAft>
              <a:defRPr/>
            </a:pPr>
            <a:r>
              <a:rPr lang="fr-FR" dirty="0"/>
              <a:t>	&lt;Table &gt;</a:t>
            </a:r>
          </a:p>
          <a:p>
            <a:pPr marL="0" lvl="3" eaLnBrk="1" fontAlgn="auto" hangingPunct="1">
              <a:spcBef>
                <a:spcPts val="0"/>
              </a:spcBef>
              <a:spcAft>
                <a:spcPts val="0"/>
              </a:spcAft>
              <a:defRPr/>
            </a:pPr>
            <a:r>
              <a:rPr lang="fr-FR" dirty="0"/>
              <a:t>		&lt;</a:t>
            </a:r>
            <a:r>
              <a:rPr lang="fr-FR" dirty="0" err="1"/>
              <a:t>Row</a:t>
            </a:r>
            <a:r>
              <a:rPr lang="fr-FR" dirty="0"/>
              <a:t> </a:t>
            </a:r>
            <a:r>
              <a:rPr lang="fr-FR" dirty="0" err="1"/>
              <a:t>ss:Index</a:t>
            </a:r>
            <a:r>
              <a:rPr lang="fr-FR" dirty="0"/>
              <a:t>="3"&gt;</a:t>
            </a:r>
          </a:p>
          <a:p>
            <a:pPr marL="0" lvl="3" eaLnBrk="1" fontAlgn="auto" hangingPunct="1">
              <a:spcBef>
                <a:spcPts val="0"/>
              </a:spcBef>
              <a:spcAft>
                <a:spcPts val="0"/>
              </a:spcAft>
              <a:defRPr/>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eaLnBrk="1" fontAlgn="auto" hangingPunct="1">
              <a:spcBef>
                <a:spcPts val="0"/>
              </a:spcBef>
              <a:spcAft>
                <a:spcPts val="0"/>
              </a:spcAft>
              <a:defRPr/>
            </a:pPr>
            <a:r>
              <a:rPr lang="fr-FR" dirty="0"/>
              <a:t>		&lt;/</a:t>
            </a:r>
            <a:r>
              <a:rPr lang="fr-FR" dirty="0" err="1"/>
              <a:t>Row</a:t>
            </a:r>
            <a:r>
              <a:rPr lang="fr-FR" dirty="0"/>
              <a:t>&gt;</a:t>
            </a:r>
          </a:p>
          <a:p>
            <a:pPr marL="0" lvl="3" eaLnBrk="1" fontAlgn="auto" hangingPunct="1">
              <a:spcBef>
                <a:spcPts val="0"/>
              </a:spcBef>
              <a:spcAft>
                <a:spcPts val="0"/>
              </a:spcAft>
              <a:defRPr/>
            </a:pPr>
            <a:r>
              <a:rPr lang="fr-FR" dirty="0"/>
              <a:t>	  &lt;/Table&gt;</a:t>
            </a:r>
          </a:p>
          <a:p>
            <a:pPr marL="0" lvl="3" eaLnBrk="1" fontAlgn="auto" hangingPunct="1">
              <a:spcBef>
                <a:spcPts val="0"/>
              </a:spcBef>
              <a:spcAft>
                <a:spcPts val="0"/>
              </a:spcAft>
              <a:defRPr/>
            </a:pPr>
            <a:r>
              <a:rPr lang="fr-FR" dirty="0"/>
              <a:t>&lt;/</a:t>
            </a:r>
            <a:r>
              <a:rPr lang="fr-FR" dirty="0" err="1"/>
              <a:t>Worksheet</a:t>
            </a:r>
            <a:r>
              <a:rPr lang="fr-FR" dirty="0"/>
              <a:t>&gt;</a:t>
            </a:r>
          </a:p>
        </p:txBody>
      </p:sp>
      <p:pic>
        <p:nvPicPr>
          <p:cNvPr id="143368" name="Picture 2" descr="Afficher l'image d'origine">
            <a:extLst>
              <a:ext uri="{FF2B5EF4-FFF2-40B4-BE49-F238E27FC236}">
                <a16:creationId xmlns:a16="http://schemas.microsoft.com/office/drawing/2014/main" id="{5DC02325-B00D-4E36-8B11-BA117E3C2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889500"/>
            <a:ext cx="13684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AutoShape 2">
            <a:extLst>
              <a:ext uri="{FF2B5EF4-FFF2-40B4-BE49-F238E27FC236}">
                <a16:creationId xmlns:a16="http://schemas.microsoft.com/office/drawing/2014/main" id="{C3624F60-BB32-4ADB-AC13-E5219E309DB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dirty="0"/>
              <a:t>Les parseurs XML du marché</a:t>
            </a:r>
          </a:p>
        </p:txBody>
      </p:sp>
      <p:sp>
        <p:nvSpPr>
          <p:cNvPr id="1236995" name="Rectangle 3">
            <a:extLst>
              <a:ext uri="{FF2B5EF4-FFF2-40B4-BE49-F238E27FC236}">
                <a16:creationId xmlns:a16="http://schemas.microsoft.com/office/drawing/2014/main" id="{AC3FB46E-3850-4CCA-A2ED-20AAAF782DE3}"/>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Types de parseurs</a:t>
            </a:r>
          </a:p>
          <a:p>
            <a:pPr lvl="1" fontAlgn="auto">
              <a:spcAft>
                <a:spcPts val="0"/>
              </a:spcAft>
              <a:defRPr/>
            </a:pPr>
            <a:r>
              <a:rPr lang="fr-FR" dirty="0">
                <a:cs typeface="Courier New" pitchFamily="49" charset="0"/>
              </a:rPr>
              <a:t> On trouve des parseurs côté client (navigateurs, API MSXML…), côté serveur (API, librairies, components…)</a:t>
            </a:r>
          </a:p>
          <a:p>
            <a:pPr lvl="1" fontAlgn="auto">
              <a:spcAft>
                <a:spcPts val="0"/>
              </a:spcAft>
              <a:defRPr/>
            </a:pPr>
            <a:r>
              <a:rPr lang="fr-FR" dirty="0">
                <a:cs typeface="Courier New" pitchFamily="49" charset="0"/>
              </a:rPr>
              <a:t> Les navigateurs Web les plus évolués (MSIE, MFF) intègrent des parseurs et des processeurs (ex: XSL-T)</a:t>
            </a:r>
          </a:p>
          <a:p>
            <a:pPr lvl="1" fontAlgn="auto">
              <a:spcAft>
                <a:spcPts val="0"/>
              </a:spcAft>
              <a:defRPr/>
            </a:pPr>
            <a:endParaRPr lang="fr-FR" dirty="0">
              <a:cs typeface="Courier New" pitchFamily="49" charset="0"/>
            </a:endParaRPr>
          </a:p>
          <a:p>
            <a:pPr fontAlgn="auto">
              <a:spcAft>
                <a:spcPts val="0"/>
              </a:spcAft>
              <a:defRPr/>
            </a:pPr>
            <a:r>
              <a:rPr lang="fr-FR" dirty="0"/>
              <a:t>Exemples de parseurs</a:t>
            </a:r>
          </a:p>
          <a:p>
            <a:pPr lvl="1" fontAlgn="auto">
              <a:spcAft>
                <a:spcPts val="0"/>
              </a:spcAft>
              <a:defRPr/>
            </a:pPr>
            <a:r>
              <a:rPr lang="fr-FR" dirty="0">
                <a:cs typeface="Courier New" pitchFamily="49" charset="0"/>
              </a:rPr>
              <a:t> IBM XML parser for Java</a:t>
            </a:r>
          </a:p>
          <a:p>
            <a:pPr lvl="1" fontAlgn="auto">
              <a:spcAft>
                <a:spcPts val="0"/>
              </a:spcAft>
              <a:defRPr/>
            </a:pPr>
            <a:r>
              <a:rPr lang="fr-FR" dirty="0">
                <a:cs typeface="Courier New" pitchFamily="49" charset="0"/>
              </a:rPr>
              <a:t> Xerces Java Parser (SAX 2 et DOM 2)</a:t>
            </a:r>
          </a:p>
          <a:p>
            <a:pPr lvl="1" fontAlgn="auto">
              <a:spcAft>
                <a:spcPts val="0"/>
              </a:spcAft>
              <a:defRPr/>
            </a:pPr>
            <a:r>
              <a:rPr lang="fr-FR" dirty="0">
                <a:cs typeface="Courier New" pitchFamily="49" charset="0"/>
              </a:rPr>
              <a:t> XP parser SAX utilisé entre autres par XT</a:t>
            </a:r>
          </a:p>
          <a:p>
            <a:pPr lvl="1" fontAlgn="auto">
              <a:spcAft>
                <a:spcPts val="0"/>
              </a:spcAft>
              <a:defRPr/>
            </a:pPr>
            <a:r>
              <a:rPr lang="fr-FR" dirty="0">
                <a:cs typeface="Courier New" pitchFamily="49" charset="0"/>
              </a:rPr>
              <a:t> SimpleXML parseur XML pour PHP</a:t>
            </a:r>
          </a:p>
          <a:p>
            <a:pPr lvl="1" fontAlgn="auto">
              <a:spcAft>
                <a:spcPts val="0"/>
              </a:spcAft>
              <a:defRPr/>
            </a:pPr>
            <a:r>
              <a:rPr lang="fr-FR" dirty="0">
                <a:cs typeface="Courier New" pitchFamily="49" charset="0"/>
              </a:rPr>
              <a:t> XML parser pour Adobe Flash </a:t>
            </a:r>
          </a:p>
          <a:p>
            <a:pPr lvl="1" fontAlgn="auto">
              <a:spcAft>
                <a:spcPts val="0"/>
              </a:spcAft>
              <a:defRPr/>
            </a:pPr>
            <a:r>
              <a:rPr lang="fr-FR" dirty="0">
                <a:cs typeface="Courier New" pitchFamily="49" charset="0"/>
              </a:rPr>
              <a:t> JDOM, XMLBeans, StAX, JAXB, XOM…</a:t>
            </a:r>
          </a:p>
        </p:txBody>
      </p:sp>
      <p:sp>
        <p:nvSpPr>
          <p:cNvPr id="6" name="Rectangle 13">
            <a:extLst>
              <a:ext uri="{FF2B5EF4-FFF2-40B4-BE49-F238E27FC236}">
                <a16:creationId xmlns:a16="http://schemas.microsoft.com/office/drawing/2014/main" id="{ED9341F7-6B88-4010-8F72-387908ECBF94}"/>
              </a:ext>
            </a:extLst>
          </p:cNvPr>
          <p:cNvSpPr>
            <a:spLocks noGrp="1" noChangeArrowheads="1"/>
          </p:cNvSpPr>
          <p:nvPr>
            <p:ph type="sldNum" sz="quarter" idx="12"/>
          </p:nvPr>
        </p:nvSpPr>
        <p:spPr/>
        <p:txBody>
          <a:bodyPr>
            <a:normAutofit/>
          </a:bodyPr>
          <a:lstStyle/>
          <a:p>
            <a:pPr>
              <a:defRPr/>
            </a:pPr>
            <a:fld id="{0E867B29-E90A-40E2-BB61-B101A56CD864}" type="slidenum">
              <a:rPr lang="fr-FR"/>
              <a:pPr>
                <a:defRPr/>
              </a:pPr>
              <a:t>59</a:t>
            </a:fld>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818491FF-2417-4427-B113-DDF738CD3A04}"/>
              </a:ext>
            </a:extLst>
          </p:cNvPr>
          <p:cNvSpPr>
            <a:spLocks noGrp="1"/>
          </p:cNvSpPr>
          <p:nvPr>
            <p:ph type="title"/>
          </p:nvPr>
        </p:nvSpPr>
        <p:spPr/>
        <p:txBody>
          <a:bodyPr/>
          <a:lstStyle/>
          <a:p>
            <a:pPr fontAlgn="auto">
              <a:spcAft>
                <a:spcPts val="0"/>
              </a:spcAft>
              <a:defRPr/>
            </a:pPr>
            <a:r>
              <a:rPr lang="fr-FR" dirty="0"/>
              <a:t>Concepts de base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70CA9C-F873-459A-926F-646AF0AF24DF}"/>
              </a:ext>
            </a:extLst>
          </p:cNvPr>
          <p:cNvSpPr>
            <a:spLocks noGrp="1"/>
          </p:cNvSpPr>
          <p:nvPr>
            <p:ph type="title"/>
          </p:nvPr>
        </p:nvSpPr>
        <p:spPr>
          <a:xfrm>
            <a:off x="0" y="142852"/>
            <a:ext cx="9144000" cy="785818"/>
          </a:xfrm>
        </p:spPr>
        <p:txBody>
          <a:bodyPr/>
          <a:lstStyle/>
          <a:p>
            <a:pPr fontAlgn="auto">
              <a:spcAft>
                <a:spcPts val="0"/>
              </a:spcAft>
              <a:defRPr/>
            </a:pPr>
            <a:r>
              <a:rPr lang="fr-FR" dirty="0"/>
              <a:t>2 familles de parseur</a:t>
            </a:r>
          </a:p>
        </p:txBody>
      </p:sp>
      <p:sp>
        <p:nvSpPr>
          <p:cNvPr id="147461" name="Espace réservé du texte 3">
            <a:extLst>
              <a:ext uri="{FF2B5EF4-FFF2-40B4-BE49-F238E27FC236}">
                <a16:creationId xmlns:a16="http://schemas.microsoft.com/office/drawing/2014/main" id="{F9B88584-3612-4FA0-B8BB-DFAA763B7D43}"/>
              </a:ext>
            </a:extLst>
          </p:cNvPr>
          <p:cNvSpPr>
            <a:spLocks noGrp="1"/>
          </p:cNvSpPr>
          <p:nvPr>
            <p:ph type="body" idx="1"/>
          </p:nvPr>
        </p:nvSpPr>
        <p:spPr bwMode="auto">
          <a:xfrm>
            <a:off x="214313" y="1071563"/>
            <a:ext cx="4283075" cy="639762"/>
          </a:xfrm>
          <a:ln>
            <a:solidFill>
              <a:srgbClr val="D9D9D9"/>
            </a:solidFill>
            <a:miter lim="800000"/>
            <a:headEnd/>
            <a:tailEnd/>
          </a:ln>
        </p:spPr>
        <p:txBody>
          <a:bodyPr wrap="square" numCol="1" anchorCtr="0" compatLnSpc="1">
            <a:prstTxWarp prst="textNoShape">
              <a:avLst/>
            </a:prstTxWarp>
          </a:bodyPr>
          <a:lstStyle/>
          <a:p>
            <a:r>
              <a:rPr lang="fr-FR" altLang="fr-FR"/>
              <a:t>Simple Api for Xml</a:t>
            </a:r>
          </a:p>
        </p:txBody>
      </p:sp>
      <p:sp>
        <p:nvSpPr>
          <p:cNvPr id="5" name="Espace réservé du contenu 4">
            <a:extLst>
              <a:ext uri="{FF2B5EF4-FFF2-40B4-BE49-F238E27FC236}">
                <a16:creationId xmlns:a16="http://schemas.microsoft.com/office/drawing/2014/main" id="{D711B665-F0B2-4471-B05E-DB0E6CEC0D63}"/>
              </a:ext>
            </a:extLst>
          </p:cNvPr>
          <p:cNvSpPr>
            <a:spLocks noGrp="1"/>
          </p:cNvSpPr>
          <p:nvPr>
            <p:ph sz="half" idx="2"/>
          </p:nvPr>
        </p:nvSpPr>
        <p:spPr>
          <a:xfrm>
            <a:off x="214313" y="1785938"/>
            <a:ext cx="4283075" cy="4643437"/>
          </a:xfrm>
        </p:spPr>
        <p:txBody>
          <a:bodyPr>
            <a:normAutofit lnSpcReduction="10000"/>
          </a:bodyPr>
          <a:lstStyle/>
          <a:p>
            <a:pPr fontAlgn="auto">
              <a:spcAft>
                <a:spcPts val="0"/>
              </a:spcAft>
              <a:defRPr/>
            </a:pPr>
            <a:endParaRPr lang="fr-FR" dirty="0"/>
          </a:p>
          <a:p>
            <a:pPr fontAlgn="auto">
              <a:spcAft>
                <a:spcPts val="0"/>
              </a:spcAft>
              <a:defRPr/>
            </a:pPr>
            <a:r>
              <a:rPr lang="fr-FR" dirty="0"/>
              <a:t>Séquentiel</a:t>
            </a:r>
          </a:p>
          <a:p>
            <a:pPr fontAlgn="auto">
              <a:spcAft>
                <a:spcPts val="0"/>
              </a:spcAft>
              <a:defRPr/>
            </a:pPr>
            <a:endParaRPr lang="fr-FR" dirty="0"/>
          </a:p>
          <a:p>
            <a:pPr fontAlgn="auto">
              <a:spcAft>
                <a:spcPts val="0"/>
              </a:spcAft>
              <a:defRPr/>
            </a:pPr>
            <a:r>
              <a:rPr lang="fr-FR" dirty="0"/>
              <a:t>Permissif </a:t>
            </a:r>
          </a:p>
          <a:p>
            <a:pPr fontAlgn="auto">
              <a:spcAft>
                <a:spcPts val="0"/>
              </a:spcAft>
              <a:defRPr/>
            </a:pPr>
            <a:endParaRPr lang="fr-FR" dirty="0"/>
          </a:p>
          <a:p>
            <a:pPr fontAlgn="auto">
              <a:spcAft>
                <a:spcPts val="0"/>
              </a:spcAft>
              <a:defRPr/>
            </a:pPr>
            <a:r>
              <a:rPr lang="fr-FR" dirty="0"/>
              <a:t>pas d'indexation</a:t>
            </a:r>
          </a:p>
          <a:p>
            <a:pPr fontAlgn="auto">
              <a:spcAft>
                <a:spcPts val="0"/>
              </a:spcAft>
              <a:defRPr/>
            </a:pPr>
            <a:endParaRPr lang="fr-FR" dirty="0"/>
          </a:p>
          <a:p>
            <a:pPr fontAlgn="auto">
              <a:spcAft>
                <a:spcPts val="0"/>
              </a:spcAft>
              <a:defRPr/>
            </a:pPr>
            <a:r>
              <a:rPr lang="fr-FR" dirty="0"/>
              <a:t>peu de consommation mémoire</a:t>
            </a:r>
          </a:p>
          <a:p>
            <a:pPr fontAlgn="auto">
              <a:spcAft>
                <a:spcPts val="0"/>
              </a:spcAft>
              <a:defRPr/>
            </a:pPr>
            <a:endParaRPr lang="fr-FR" dirty="0"/>
          </a:p>
          <a:p>
            <a:pPr fontAlgn="auto">
              <a:spcAft>
                <a:spcPts val="0"/>
              </a:spcAft>
              <a:defRPr/>
            </a:pPr>
            <a:r>
              <a:rPr lang="fr-FR" dirty="0"/>
              <a:t> événementiel</a:t>
            </a:r>
          </a:p>
        </p:txBody>
      </p:sp>
      <p:sp>
        <p:nvSpPr>
          <p:cNvPr id="147463" name="Espace réservé du contenu 6">
            <a:extLst>
              <a:ext uri="{FF2B5EF4-FFF2-40B4-BE49-F238E27FC236}">
                <a16:creationId xmlns:a16="http://schemas.microsoft.com/office/drawing/2014/main" id="{D21A18FE-4725-4B35-8753-F751399E6C0B}"/>
              </a:ext>
            </a:extLst>
          </p:cNvPr>
          <p:cNvSpPr>
            <a:spLocks noGrp="1"/>
          </p:cNvSpPr>
          <p:nvPr>
            <p:ph sz="quarter" idx="4"/>
          </p:nvPr>
        </p:nvSpPr>
        <p:spPr bwMode="auto">
          <a:xfrm>
            <a:off x="4645025" y="1785938"/>
            <a:ext cx="4284663" cy="4643437"/>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Construction du document</a:t>
            </a:r>
          </a:p>
          <a:p>
            <a:endParaRPr lang="fr-FR" altLang="fr-FR"/>
          </a:p>
          <a:p>
            <a:r>
              <a:rPr lang="fr-FR" altLang="fr-FR"/>
              <a:t>Non permissif</a:t>
            </a:r>
          </a:p>
          <a:p>
            <a:endParaRPr lang="fr-FR" altLang="fr-FR"/>
          </a:p>
          <a:p>
            <a:r>
              <a:rPr lang="fr-FR" altLang="fr-FR"/>
              <a:t>Indexé</a:t>
            </a:r>
          </a:p>
          <a:p>
            <a:endParaRPr lang="fr-FR" altLang="fr-FR"/>
          </a:p>
          <a:p>
            <a:r>
              <a:rPr lang="fr-FR" altLang="fr-FR"/>
              <a:t>Rapide</a:t>
            </a:r>
          </a:p>
        </p:txBody>
      </p:sp>
      <p:sp>
        <p:nvSpPr>
          <p:cNvPr id="147464" name="Espace réservé du texte 7">
            <a:extLst>
              <a:ext uri="{FF2B5EF4-FFF2-40B4-BE49-F238E27FC236}">
                <a16:creationId xmlns:a16="http://schemas.microsoft.com/office/drawing/2014/main" id="{C9E5AA13-0502-432C-980C-8B7DBE11B025}"/>
              </a:ext>
            </a:extLst>
          </p:cNvPr>
          <p:cNvSpPr>
            <a:spLocks noGrp="1"/>
          </p:cNvSpPr>
          <p:nvPr>
            <p:ph type="body" sz="quarter" idx="3"/>
          </p:nvPr>
        </p:nvSpPr>
        <p:spPr bwMode="auto">
          <a:xfrm>
            <a:off x="4645025" y="1071563"/>
            <a:ext cx="4284663" cy="639762"/>
          </a:xfrm>
          <a:ln>
            <a:solidFill>
              <a:srgbClr val="D9D9D9"/>
            </a:solidFill>
            <a:miter lim="800000"/>
            <a:headEnd/>
            <a:tailEnd/>
          </a:ln>
        </p:spPr>
        <p:txBody>
          <a:bodyPr wrap="square" numCol="1" anchorCtr="0" compatLnSpc="1">
            <a:prstTxWarp prst="textNoShape">
              <a:avLst/>
            </a:prstTxWarp>
          </a:bodyPr>
          <a:lstStyle/>
          <a:p>
            <a:r>
              <a:rPr lang="fr-FR" altLang="fr-FR"/>
              <a:t>Document Object Model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AutoShape 2">
            <a:extLst>
              <a:ext uri="{FF2B5EF4-FFF2-40B4-BE49-F238E27FC236}">
                <a16:creationId xmlns:a16="http://schemas.microsoft.com/office/drawing/2014/main" id="{783BBA08-31C8-47EF-BE4E-8C6C40EAFA79}"/>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Techniques et technologies XML orientées métier</a:t>
            </a:r>
          </a:p>
        </p:txBody>
      </p:sp>
      <p:sp>
        <p:nvSpPr>
          <p:cNvPr id="1328131" name="Rectangle 3">
            <a:extLst>
              <a:ext uri="{FF2B5EF4-FFF2-40B4-BE49-F238E27FC236}">
                <a16:creationId xmlns:a16="http://schemas.microsoft.com/office/drawing/2014/main" id="{98607186-7D88-4B96-B35A-6A94E7320FC8}"/>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XML et orientation métier</a:t>
            </a:r>
          </a:p>
          <a:p>
            <a:pPr lvl="1" fontAlgn="auto">
              <a:spcAft>
                <a:spcPts val="0"/>
              </a:spcAft>
              <a:defRPr/>
            </a:pPr>
            <a:r>
              <a:rPr lang="fr-FR" dirty="0">
                <a:ea typeface="MS Mincho" pitchFamily="49" charset="-128"/>
              </a:rPr>
              <a:t> Une multitude de normes dérivées de XML ont été créées pour faciliter les transactions, échanges et le stockage d'information dans des domaines précis</a:t>
            </a:r>
          </a:p>
          <a:p>
            <a:pPr fontAlgn="auto">
              <a:spcAft>
                <a:spcPts val="0"/>
              </a:spcAft>
              <a:defRPr/>
            </a:pPr>
            <a:r>
              <a:rPr lang="fr-FR" dirty="0"/>
              <a:t>Orientation mobile</a:t>
            </a:r>
          </a:p>
          <a:p>
            <a:pPr lvl="1" fontAlgn="auto">
              <a:spcAft>
                <a:spcPts val="0"/>
              </a:spcAft>
              <a:defRPr/>
            </a:pPr>
            <a:r>
              <a:rPr lang="fr-FR" dirty="0">
                <a:ea typeface="MS Mincho" pitchFamily="49" charset="-128"/>
              </a:rPr>
              <a:t> WML (Wireless Markup language) langage XML destiné aux applications WAP</a:t>
            </a:r>
          </a:p>
          <a:p>
            <a:pPr lvl="1" fontAlgn="auto">
              <a:spcAft>
                <a:spcPts val="0"/>
              </a:spcAft>
              <a:defRPr/>
            </a:pPr>
            <a:r>
              <a:rPr lang="fr-FR" dirty="0">
                <a:ea typeface="MS Mincho" pitchFamily="49" charset="-128"/>
              </a:rPr>
              <a:t> Le VoiceXML est un langage destiné aux applications vocales (il permet de faire des scénarios vocaux)</a:t>
            </a:r>
          </a:p>
          <a:p>
            <a:pPr fontAlgn="auto">
              <a:spcAft>
                <a:spcPts val="0"/>
              </a:spcAft>
              <a:defRPr/>
            </a:pPr>
            <a:r>
              <a:rPr lang="fr-FR" dirty="0"/>
              <a:t>Orientation financière</a:t>
            </a:r>
          </a:p>
          <a:p>
            <a:pPr lvl="1" fontAlgn="auto">
              <a:spcAft>
                <a:spcPts val="0"/>
              </a:spcAft>
              <a:defRPr/>
            </a:pPr>
            <a:r>
              <a:rPr lang="fr-FR" dirty="0">
                <a:ea typeface="MS Mincho" pitchFamily="49" charset="-128"/>
              </a:rPr>
              <a:t> Le FIXML (Financial Information eXchange Markup Language) est un langage XML destiné à faciliter l'échange en temps réel de transactions financières</a:t>
            </a:r>
          </a:p>
          <a:p>
            <a:pPr fontAlgn="auto">
              <a:spcAft>
                <a:spcPts val="0"/>
              </a:spcAft>
              <a:defRPr/>
            </a:pPr>
            <a:r>
              <a:rPr lang="fr-FR" dirty="0"/>
              <a:t>Orientation scientifique</a:t>
            </a:r>
          </a:p>
          <a:p>
            <a:pPr lvl="1" fontAlgn="auto">
              <a:spcAft>
                <a:spcPts val="0"/>
              </a:spcAft>
              <a:defRPr/>
            </a:pPr>
            <a:r>
              <a:rPr lang="fr-FR" dirty="0">
                <a:cs typeface="Courier New" pitchFamily="49" charset="0"/>
              </a:rPr>
              <a:t> Le CML (Chemical Markup Language) sert aux métiers de la chimie</a:t>
            </a:r>
          </a:p>
        </p:txBody>
      </p:sp>
      <p:sp>
        <p:nvSpPr>
          <p:cNvPr id="5" name="Rectangle 13">
            <a:extLst>
              <a:ext uri="{FF2B5EF4-FFF2-40B4-BE49-F238E27FC236}">
                <a16:creationId xmlns:a16="http://schemas.microsoft.com/office/drawing/2014/main" id="{B5457FE9-560B-4B16-A63C-888AA7AD23CD}"/>
              </a:ext>
            </a:extLst>
          </p:cNvPr>
          <p:cNvSpPr>
            <a:spLocks noGrp="1" noChangeArrowheads="1"/>
          </p:cNvSpPr>
          <p:nvPr>
            <p:ph type="sldNum" sz="quarter" idx="12"/>
          </p:nvPr>
        </p:nvSpPr>
        <p:spPr/>
        <p:txBody>
          <a:bodyPr>
            <a:normAutofit/>
          </a:bodyPr>
          <a:lstStyle/>
          <a:p>
            <a:pPr>
              <a:defRPr/>
            </a:pPr>
            <a:fld id="{906F75FF-7166-44FD-8030-0E0B95839041}" type="slidenum">
              <a:rPr lang="fr-FR"/>
              <a:pPr>
                <a:defRPr/>
              </a:pPr>
              <a:t>61</a:t>
            </a:fld>
            <a:endParaRPr lang="fr-F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546" name="AutoShape 2">
            <a:extLst>
              <a:ext uri="{FF2B5EF4-FFF2-40B4-BE49-F238E27FC236}">
                <a16:creationId xmlns:a16="http://schemas.microsoft.com/office/drawing/2014/main" id="{760E9759-8771-4661-BD1E-F3A802F9260A}"/>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Techniques et technologies XML orientées métier</a:t>
            </a:r>
          </a:p>
        </p:txBody>
      </p:sp>
      <p:sp>
        <p:nvSpPr>
          <p:cNvPr id="2284547" name="Rectangle 3">
            <a:extLst>
              <a:ext uri="{FF2B5EF4-FFF2-40B4-BE49-F238E27FC236}">
                <a16:creationId xmlns:a16="http://schemas.microsoft.com/office/drawing/2014/main" id="{35512497-357E-4A5D-B191-59CEA9208A69}"/>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Des standards pour les métadonnées des images</a:t>
            </a:r>
          </a:p>
          <a:p>
            <a:pPr fontAlgn="auto">
              <a:spcAft>
                <a:spcPts val="0"/>
              </a:spcAft>
              <a:defRPr/>
            </a:pPr>
            <a:r>
              <a:rPr lang="fr-FR" dirty="0"/>
              <a:t>XMP / ITCP</a:t>
            </a:r>
          </a:p>
          <a:p>
            <a:pPr lvl="1" fontAlgn="auto">
              <a:spcAft>
                <a:spcPts val="0"/>
              </a:spcAft>
              <a:defRPr/>
            </a:pPr>
            <a:r>
              <a:rPr lang="fr-FR" dirty="0"/>
              <a:t> Les professionnels de du traitement de l'image utilisent souvent le standard ITPC pour encoder des textes dans les images</a:t>
            </a:r>
          </a:p>
          <a:p>
            <a:pPr lvl="1" fontAlgn="auto">
              <a:spcAft>
                <a:spcPts val="0"/>
              </a:spcAft>
              <a:defRPr/>
            </a:pPr>
            <a:r>
              <a:rPr lang="fr-FR" dirty="0"/>
              <a:t> Or ce standard présente de graves lacunes :</a:t>
            </a:r>
          </a:p>
          <a:p>
            <a:pPr lvl="2" fontAlgn="auto">
              <a:spcAft>
                <a:spcPts val="0"/>
              </a:spcAft>
              <a:buFont typeface="Wingdings" charset="2"/>
              <a:buNone/>
              <a:defRPr/>
            </a:pPr>
            <a:r>
              <a:rPr lang="fr-FR" dirty="0"/>
              <a:t>- non-extensibilité			- pas de support multilingue</a:t>
            </a:r>
          </a:p>
          <a:p>
            <a:pPr lvl="2" fontAlgn="auto">
              <a:spcAft>
                <a:spcPts val="0"/>
              </a:spcAft>
              <a:buFont typeface="Wingdings" charset="2"/>
              <a:buNone/>
              <a:defRPr/>
            </a:pPr>
            <a:r>
              <a:rPr lang="fr-FR" dirty="0"/>
              <a:t>- nomenclature pas tout à fait adaptée		- champs trop courts</a:t>
            </a:r>
          </a:p>
          <a:p>
            <a:pPr lvl="1" fontAlgn="auto">
              <a:spcAft>
                <a:spcPts val="0"/>
              </a:spcAft>
              <a:defRPr/>
            </a:pPr>
            <a:r>
              <a:rPr lang="fr-FR" dirty="0"/>
              <a:t> Pour palier cela, Adobe a proposé en 2001 le format XMP (eXtensible Metadata Plateform) basé sur RDFassez bien implémenté dans le milieu de l'imagerie numérique</a:t>
            </a:r>
            <a:endParaRPr lang="fr-FR" dirty="0">
              <a:cs typeface="Courier New" pitchFamily="49" charset="0"/>
            </a:endParaRPr>
          </a:p>
          <a:p>
            <a:pPr fontAlgn="auto">
              <a:spcAft>
                <a:spcPts val="0"/>
              </a:spcAft>
              <a:defRPr/>
            </a:pPr>
            <a:r>
              <a:rPr lang="fr-FR" dirty="0"/>
              <a:t>EXIF (Exchangeable Image File)</a:t>
            </a:r>
          </a:p>
          <a:p>
            <a:pPr lvl="1" fontAlgn="auto">
              <a:spcAft>
                <a:spcPts val="0"/>
              </a:spcAft>
              <a:defRPr/>
            </a:pPr>
            <a:r>
              <a:rPr lang="fr-FR" dirty="0">
                <a:cs typeface="Courier New" pitchFamily="49" charset="0"/>
              </a:rPr>
              <a:t> Définit les informations techniques contenues dans les fichiers d'images sous formes de métadonnées internes au fichier (zoom, prise de vue, point…)</a:t>
            </a:r>
          </a:p>
        </p:txBody>
      </p:sp>
      <p:sp>
        <p:nvSpPr>
          <p:cNvPr id="5" name="Rectangle 13">
            <a:extLst>
              <a:ext uri="{FF2B5EF4-FFF2-40B4-BE49-F238E27FC236}">
                <a16:creationId xmlns:a16="http://schemas.microsoft.com/office/drawing/2014/main" id="{9D891F6E-5C9C-4AAB-BD88-67920797B1C6}"/>
              </a:ext>
            </a:extLst>
          </p:cNvPr>
          <p:cNvSpPr>
            <a:spLocks noGrp="1" noChangeArrowheads="1"/>
          </p:cNvSpPr>
          <p:nvPr>
            <p:ph type="sldNum" sz="quarter" idx="12"/>
          </p:nvPr>
        </p:nvSpPr>
        <p:spPr/>
        <p:txBody>
          <a:bodyPr>
            <a:normAutofit/>
          </a:bodyPr>
          <a:lstStyle/>
          <a:p>
            <a:pPr>
              <a:defRPr/>
            </a:pPr>
            <a:fld id="{CC338286-1980-4B70-8AF2-92C15337A40D}" type="slidenum">
              <a:rPr lang="fr-FR"/>
              <a:pPr>
                <a:defRPr/>
              </a:pPr>
              <a:t>62</a:t>
            </a:fld>
            <a:endParaRPr lang="fr-F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C5BDD1D0-5644-49AD-9056-716275DD4A66}"/>
              </a:ext>
            </a:extLst>
          </p:cNvPr>
          <p:cNvSpPr>
            <a:spLocks noGrp="1"/>
          </p:cNvSpPr>
          <p:nvPr>
            <p:ph type="title"/>
          </p:nvPr>
        </p:nvSpPr>
        <p:spPr>
          <a:xfrm>
            <a:off x="0" y="142852"/>
            <a:ext cx="9144000" cy="785818"/>
          </a:xfrm>
        </p:spPr>
        <p:txBody>
          <a:bodyPr/>
          <a:lstStyle/>
          <a:p>
            <a:pPr fontAlgn="auto">
              <a:spcAft>
                <a:spcPts val="0"/>
              </a:spcAft>
              <a:defRPr/>
            </a:pPr>
            <a:r>
              <a:rPr lang="fr-FR" dirty="0"/>
              <a:t>JSON</a:t>
            </a:r>
          </a:p>
        </p:txBody>
      </p:sp>
      <p:sp>
        <p:nvSpPr>
          <p:cNvPr id="153605" name="Espace réservé du contenu 7">
            <a:extLst>
              <a:ext uri="{FF2B5EF4-FFF2-40B4-BE49-F238E27FC236}">
                <a16:creationId xmlns:a16="http://schemas.microsoft.com/office/drawing/2014/main" id="{D24B3100-F10B-45D4-92E0-D5C95AB70128}"/>
              </a:ext>
            </a:extLst>
          </p:cNvPr>
          <p:cNvSpPr>
            <a:spLocks noGrp="1"/>
          </p:cNvSpPr>
          <p:nvPr>
            <p:ph idx="1"/>
          </p:nvPr>
        </p:nvSpPr>
        <p:spPr bwMode="auto">
          <a:xfrm>
            <a:off x="285750" y="1143000"/>
            <a:ext cx="6215063" cy="5286375"/>
          </a:xfrm>
          <a:ln>
            <a:solidFill>
              <a:srgbClr val="D9D9D9"/>
            </a:solidFill>
            <a:miter lim="800000"/>
            <a:headEnd/>
            <a:tailEnd/>
          </a:ln>
        </p:spPr>
        <p:txBody>
          <a:bodyPr wrap="square" numCol="1" anchor="t" anchorCtr="0" compatLnSpc="1">
            <a:prstTxWarp prst="textNoShape">
              <a:avLst/>
            </a:prstTxWarp>
          </a:bodyPr>
          <a:lstStyle/>
          <a:p>
            <a:r>
              <a:rPr lang="fr-FR" altLang="fr-FR"/>
              <a:t>Un format concurrent à XML</a:t>
            </a:r>
          </a:p>
          <a:p>
            <a:endParaRPr lang="fr-FR" altLang="fr-FR"/>
          </a:p>
          <a:p>
            <a:r>
              <a:rPr lang="fr-FR" altLang="fr-FR"/>
              <a:t>Moins mature </a:t>
            </a:r>
          </a:p>
          <a:p>
            <a:endParaRPr lang="fr-FR" altLang="fr-FR"/>
          </a:p>
          <a:p>
            <a:r>
              <a:rPr lang="fr-FR" altLang="fr-FR"/>
              <a:t>Intégration Facile </a:t>
            </a:r>
          </a:p>
          <a:p>
            <a:endParaRPr lang="fr-FR" altLang="fr-FR"/>
          </a:p>
          <a:p>
            <a:r>
              <a:rPr lang="fr-FR" altLang="fr-FR"/>
              <a:t>Technique de contrôle</a:t>
            </a:r>
          </a:p>
          <a:p>
            <a:pPr lvl="1"/>
            <a:r>
              <a:rPr lang="fr-FR" altLang="fr-FR"/>
              <a:t>JSON Schema</a:t>
            </a:r>
          </a:p>
          <a:p>
            <a:endParaRPr lang="fr-FR" altLang="fr-FR"/>
          </a:p>
        </p:txBody>
      </p:sp>
      <p:pic>
        <p:nvPicPr>
          <p:cNvPr id="153606" name="Picture 4" descr="https://www.percona.com/sites/default/files/json-logo.png">
            <a:extLst>
              <a:ext uri="{FF2B5EF4-FFF2-40B4-BE49-F238E27FC236}">
                <a16:creationId xmlns:a16="http://schemas.microsoft.com/office/drawing/2014/main" id="{11876B55-BC1A-4F78-A7A9-B3F89512D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50060">
            <a:off x="6742113" y="2730500"/>
            <a:ext cx="211296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B0C64-C64E-4AEB-95DA-6F6D00F437C8}"/>
              </a:ext>
            </a:extLst>
          </p:cNvPr>
          <p:cNvSpPr>
            <a:spLocks noGrp="1"/>
          </p:cNvSpPr>
          <p:nvPr>
            <p:ph type="title"/>
          </p:nvPr>
        </p:nvSpPr>
        <p:spPr>
          <a:xfrm>
            <a:off x="0" y="142852"/>
            <a:ext cx="9144000" cy="785818"/>
          </a:xfrm>
        </p:spPr>
        <p:txBody>
          <a:bodyPr/>
          <a:lstStyle/>
          <a:p>
            <a:pPr fontAlgn="auto">
              <a:spcAft>
                <a:spcPts val="0"/>
              </a:spcAft>
              <a:defRPr/>
            </a:pPr>
            <a:r>
              <a:rPr lang="fr-FR" dirty="0"/>
              <a:t>Avantages</a:t>
            </a:r>
          </a:p>
        </p:txBody>
      </p:sp>
      <p:sp>
        <p:nvSpPr>
          <p:cNvPr id="5" name="Espace réservé du contenu 4">
            <a:extLst>
              <a:ext uri="{FF2B5EF4-FFF2-40B4-BE49-F238E27FC236}">
                <a16:creationId xmlns:a16="http://schemas.microsoft.com/office/drawing/2014/main" id="{4A344BF3-2B65-4640-B6E2-32261FBEDB3A}"/>
              </a:ext>
            </a:extLst>
          </p:cNvPr>
          <p:cNvSpPr>
            <a:spLocks noGrp="1"/>
          </p:cNvSpPr>
          <p:nvPr>
            <p:ph idx="1"/>
          </p:nvPr>
        </p:nvSpPr>
        <p:spPr/>
        <p:txBody>
          <a:bodyPr>
            <a:normAutofit fontScale="92500" lnSpcReduction="10000"/>
          </a:bodyPr>
          <a:lstStyle/>
          <a:p>
            <a:pPr fontAlgn="auto">
              <a:spcAft>
                <a:spcPts val="0"/>
              </a:spcAft>
              <a:defRPr/>
            </a:pPr>
            <a:endParaRPr lang="fr-FR" dirty="0"/>
          </a:p>
          <a:p>
            <a:pPr fontAlgn="auto">
              <a:spcAft>
                <a:spcPts val="0"/>
              </a:spcAft>
              <a:defRPr/>
            </a:pPr>
            <a:r>
              <a:rPr lang="fr-FR" dirty="0"/>
              <a:t>Bonne intégration dans JS, PHP</a:t>
            </a:r>
          </a:p>
          <a:p>
            <a:pPr fontAlgn="auto">
              <a:spcAft>
                <a:spcPts val="0"/>
              </a:spcAft>
              <a:defRPr/>
            </a:pPr>
            <a:endParaRPr lang="fr-FR" dirty="0"/>
          </a:p>
          <a:p>
            <a:pPr fontAlgn="auto">
              <a:spcAft>
                <a:spcPts val="0"/>
              </a:spcAft>
              <a:defRPr/>
            </a:pPr>
            <a:r>
              <a:rPr lang="fr-FR" dirty="0"/>
              <a:t>Une syntaxe proche du JS</a:t>
            </a:r>
          </a:p>
          <a:p>
            <a:pPr fontAlgn="auto">
              <a:spcAft>
                <a:spcPts val="0"/>
              </a:spcAft>
              <a:defRPr/>
            </a:pPr>
            <a:endParaRPr lang="fr-FR" dirty="0"/>
          </a:p>
          <a:p>
            <a:pPr fontAlgn="auto">
              <a:spcAft>
                <a:spcPts val="0"/>
              </a:spcAft>
              <a:defRPr/>
            </a:pPr>
            <a:r>
              <a:rPr lang="fr-FR" dirty="0"/>
              <a:t>Moins verbeux que le XML</a:t>
            </a:r>
          </a:p>
          <a:p>
            <a:pPr fontAlgn="auto">
              <a:spcAft>
                <a:spcPts val="0"/>
              </a:spcAft>
              <a:defRPr/>
            </a:pPr>
            <a:endParaRPr lang="fr-FR" dirty="0"/>
          </a:p>
          <a:p>
            <a:pPr fontAlgn="auto">
              <a:spcAft>
                <a:spcPts val="0"/>
              </a:spcAft>
              <a:defRPr/>
            </a:pPr>
            <a:r>
              <a:rPr lang="fr-FR" dirty="0"/>
              <a:t>Syntaxe plus simple que le xml</a:t>
            </a:r>
          </a:p>
          <a:p>
            <a:pPr fontAlgn="auto">
              <a:spcAft>
                <a:spcPts val="0"/>
              </a:spcAft>
              <a:defRPr/>
            </a:pPr>
            <a:endParaRPr lang="fr-FR" dirty="0"/>
          </a:p>
          <a:p>
            <a:pPr fontAlgn="auto">
              <a:spcAft>
                <a:spcPts val="0"/>
              </a:spcAft>
              <a:defRPr/>
            </a:pPr>
            <a:r>
              <a:rPr lang="fr-FR" dirty="0"/>
              <a:t>Technique de contrôle JSON SCHEMA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1D4687-A31F-4C40-BA5E-EA00FD8803A5}"/>
              </a:ext>
            </a:extLst>
          </p:cNvPr>
          <p:cNvSpPr>
            <a:spLocks noGrp="1"/>
          </p:cNvSpPr>
          <p:nvPr>
            <p:ph type="title"/>
          </p:nvPr>
        </p:nvSpPr>
        <p:spPr>
          <a:xfrm>
            <a:off x="0" y="142852"/>
            <a:ext cx="9144000" cy="785818"/>
          </a:xfrm>
        </p:spPr>
        <p:txBody>
          <a:bodyPr/>
          <a:lstStyle/>
          <a:p>
            <a:pPr fontAlgn="auto">
              <a:spcAft>
                <a:spcPts val="0"/>
              </a:spcAft>
              <a:defRPr/>
            </a:pPr>
            <a:r>
              <a:rPr lang="fr-FR" dirty="0"/>
              <a:t>Inconvénients </a:t>
            </a:r>
          </a:p>
        </p:txBody>
      </p:sp>
      <p:sp>
        <p:nvSpPr>
          <p:cNvPr id="157701" name="Espace réservé du contenu 2">
            <a:extLst>
              <a:ext uri="{FF2B5EF4-FFF2-40B4-BE49-F238E27FC236}">
                <a16:creationId xmlns:a16="http://schemas.microsoft.com/office/drawing/2014/main" id="{31B8D932-ED82-4C9D-99C4-EBB889BCC9C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Moins structuré que XML</a:t>
            </a:r>
          </a:p>
          <a:p>
            <a:endParaRPr lang="fr-FR" altLang="fr-FR"/>
          </a:p>
          <a:p>
            <a:r>
              <a:rPr lang="fr-FR" altLang="fr-FR"/>
              <a:t>Système de contrôle Limité</a:t>
            </a:r>
          </a:p>
          <a:p>
            <a:pPr lvl="2"/>
            <a:r>
              <a:rPr lang="fr-FR" altLang="fr-FR"/>
              <a:t>Moins de types que dans SCHEMA</a:t>
            </a:r>
          </a:p>
          <a:p>
            <a:pPr lvl="2"/>
            <a:r>
              <a:rPr lang="fr-FR" altLang="fr-FR"/>
              <a:t>JSON SCHEMA Plus flexible que DTD</a:t>
            </a:r>
          </a:p>
          <a:p>
            <a:r>
              <a:rPr lang="fr-FR" altLang="fr-FR"/>
              <a:t>Absence d'entité	</a:t>
            </a:r>
          </a:p>
          <a:p>
            <a:pPr lvl="2"/>
            <a:r>
              <a:rPr lang="fr-FR" altLang="fr-FR"/>
              <a:t>\Unicode pour les échappements </a:t>
            </a:r>
          </a:p>
          <a:p>
            <a:pPr lvl="2"/>
            <a:endParaRPr lang="fr-FR" alt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ED6944B5-577A-4234-AF5F-C7EE4A0EAB4A}"/>
              </a:ext>
            </a:extLst>
          </p:cNvPr>
          <p:cNvSpPr>
            <a:spLocks noGrp="1"/>
          </p:cNvSpPr>
          <p:nvPr>
            <p:ph type="title"/>
          </p:nvPr>
        </p:nvSpPr>
        <p:spPr>
          <a:xfrm>
            <a:off x="0" y="142852"/>
            <a:ext cx="9144000" cy="785818"/>
          </a:xfrm>
        </p:spPr>
        <p:txBody>
          <a:bodyPr/>
          <a:lstStyle/>
          <a:p>
            <a:pPr fontAlgn="auto">
              <a:spcAft>
                <a:spcPts val="0"/>
              </a:spcAft>
              <a:defRPr/>
            </a:pPr>
            <a:r>
              <a:rPr lang="fr-FR" dirty="0"/>
              <a:t>JSON</a:t>
            </a:r>
          </a:p>
        </p:txBody>
      </p:sp>
      <p:sp>
        <p:nvSpPr>
          <p:cNvPr id="159749" name="Espace réservé du texte 10">
            <a:extLst>
              <a:ext uri="{FF2B5EF4-FFF2-40B4-BE49-F238E27FC236}">
                <a16:creationId xmlns:a16="http://schemas.microsoft.com/office/drawing/2014/main" id="{7380120F-90CE-4C47-A85C-9947683D5F36}"/>
              </a:ext>
            </a:extLst>
          </p:cNvPr>
          <p:cNvSpPr>
            <a:spLocks noGrp="1"/>
          </p:cNvSpPr>
          <p:nvPr>
            <p:ph type="body" idx="1"/>
          </p:nvPr>
        </p:nvSpPr>
        <p:spPr bwMode="auto">
          <a:xfrm>
            <a:off x="214313" y="1071563"/>
            <a:ext cx="4283075" cy="639762"/>
          </a:xfrm>
          <a:ln>
            <a:solidFill>
              <a:srgbClr val="D9D9D9"/>
            </a:solidFill>
            <a:miter lim="800000"/>
            <a:headEnd/>
            <a:tailEnd/>
          </a:ln>
        </p:spPr>
        <p:txBody>
          <a:bodyPr wrap="square" numCol="1" anchorCtr="0" compatLnSpc="1">
            <a:prstTxWarp prst="textNoShape">
              <a:avLst/>
            </a:prstTxWarp>
          </a:bodyPr>
          <a:lstStyle/>
          <a:p>
            <a:r>
              <a:rPr lang="fr-FR" altLang="fr-FR"/>
              <a:t>Code JSON - geojson</a:t>
            </a:r>
          </a:p>
        </p:txBody>
      </p:sp>
      <p:sp>
        <p:nvSpPr>
          <p:cNvPr id="9" name="Espace réservé du contenu 8">
            <a:extLst>
              <a:ext uri="{FF2B5EF4-FFF2-40B4-BE49-F238E27FC236}">
                <a16:creationId xmlns:a16="http://schemas.microsoft.com/office/drawing/2014/main" id="{52AF6DD5-8F89-4C08-B877-A316FF98989E}"/>
              </a:ext>
            </a:extLst>
          </p:cNvPr>
          <p:cNvSpPr>
            <a:spLocks noGrp="1"/>
          </p:cNvSpPr>
          <p:nvPr>
            <p:ph sz="half" idx="2"/>
          </p:nvPr>
        </p:nvSpPr>
        <p:spPr>
          <a:xfrm>
            <a:off x="214313" y="1785938"/>
            <a:ext cx="4283075" cy="4714875"/>
          </a:xfrm>
          <a:solidFill>
            <a:schemeClr val="bg1">
              <a:alpha val="38000"/>
            </a:schemeClr>
          </a:solidFill>
        </p:spPr>
        <p:txBody>
          <a:bodyPr>
            <a:normAutofit fontScale="70000" lnSpcReduction="20000"/>
          </a:bodyPr>
          <a:lstStyle/>
          <a:p>
            <a:pPr fontAlgn="auto">
              <a:spcAft>
                <a:spcPts val="0"/>
              </a:spcAft>
              <a:buFont typeface="Arial" panose="020B0604020202020204" pitchFamily="34" charset="0"/>
              <a:buNone/>
              <a:defRPr/>
            </a:pPr>
            <a:r>
              <a:rPr lang="fr-FR" dirty="0"/>
              <a:t>{ </a:t>
            </a:r>
          </a:p>
          <a:p>
            <a:pPr fontAlgn="auto">
              <a:spcAft>
                <a:spcPts val="0"/>
              </a:spcAft>
              <a:buFont typeface="Arial" panose="020B0604020202020204" pitchFamily="34" charset="0"/>
              <a:buNone/>
              <a:defRPr/>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fontAlgn="auto">
              <a:spcAft>
                <a:spcPts val="0"/>
              </a:spcAft>
              <a:buFont typeface="Arial" panose="020B0604020202020204" pitchFamily="34" charset="0"/>
              <a:buNone/>
              <a:defRPr/>
            </a:pPr>
            <a:r>
              <a:rPr lang="fr-FR" dirty="0">
                <a:solidFill>
                  <a:srgbClr val="BA2121"/>
                </a:solidFill>
              </a:rPr>
              <a:t>	"features"</a:t>
            </a:r>
            <a:r>
              <a:rPr lang="fr-FR" dirty="0">
                <a:solidFill>
                  <a:srgbClr val="666666"/>
                </a:solidFill>
              </a:rPr>
              <a:t>:</a:t>
            </a:r>
            <a:r>
              <a:rPr lang="fr-FR" dirty="0"/>
              <a:t> [ </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fontAlgn="auto">
              <a:spcAft>
                <a:spcPts val="0"/>
              </a:spcAft>
              <a:buFont typeface="Arial" panose="020B0604020202020204" pitchFamily="34" charset="0"/>
              <a:buNone/>
              <a:defRPr/>
            </a:pPr>
            <a:r>
              <a:rPr lang="fr-FR" dirty="0">
                <a:solidFill>
                  <a:srgbClr val="BA2121"/>
                </a:solidFill>
              </a:rPr>
              <a:t>		    "geometry"</a:t>
            </a:r>
            <a:r>
              <a:rPr lang="fr-FR" dirty="0">
                <a:solidFill>
                  <a:srgbClr val="666666"/>
                </a:solidFill>
              </a:rPr>
              <a:t>:</a:t>
            </a:r>
            <a:r>
              <a:rPr lang="fr-FR" dirty="0"/>
              <a:t> { </a:t>
            </a:r>
          </a:p>
          <a:p>
            <a:pPr fontAlgn="auto">
              <a:spcAft>
                <a:spcPts val="0"/>
              </a:spcAft>
              <a:buFont typeface="Arial" panose="020B0604020202020204" pitchFamily="34" charset="0"/>
              <a:buNone/>
              <a:defRPr/>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fontAlgn="auto">
              <a:spcAft>
                <a:spcPts val="0"/>
              </a:spcAft>
              <a:buFont typeface="Arial" panose="020B0604020202020204" pitchFamily="34" charset="0"/>
              <a:buNone/>
              <a:defRPr/>
            </a:pPr>
            <a:r>
              <a:rPr lang="fr-FR" dirty="0"/>
              <a:t>			[</a:t>
            </a:r>
          </a:p>
          <a:p>
            <a:pPr fontAlgn="auto">
              <a:spcAft>
                <a:spcPts val="0"/>
              </a:spcAft>
              <a:buFont typeface="Arial" panose="020B0604020202020204" pitchFamily="34" charset="0"/>
              <a:buNone/>
              <a:defRPr/>
            </a:pPr>
            <a:r>
              <a:rPr lang="fr-FR" dirty="0">
                <a:solidFill>
                  <a:srgbClr val="666666"/>
                </a:solidFill>
              </a:rPr>
              <a:t>			        102.0</a:t>
            </a:r>
            <a:r>
              <a:rPr lang="fr-FR" dirty="0"/>
              <a:t>, </a:t>
            </a:r>
            <a:r>
              <a:rPr lang="fr-FR" dirty="0">
                <a:solidFill>
                  <a:srgbClr val="666666"/>
                </a:solidFill>
              </a:rPr>
              <a:t>0.5</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solidFill>
                  <a:srgbClr val="BA2121"/>
                </a:solidFill>
              </a:rPr>
              <a:t>		      "properties"</a:t>
            </a:r>
            <a:r>
              <a:rPr lang="fr-FR" dirty="0">
                <a:solidFill>
                  <a:srgbClr val="666666"/>
                </a:solidFill>
              </a:rPr>
              <a:t>:</a:t>
            </a:r>
            <a:r>
              <a:rPr lang="fr-FR" dirty="0"/>
              <a:t> </a:t>
            </a:r>
          </a:p>
          <a:p>
            <a:pPr fontAlgn="auto">
              <a:spcAft>
                <a:spcPts val="0"/>
              </a:spcAft>
              <a:buFont typeface="Arial" panose="020B0604020202020204" pitchFamily="34" charset="0"/>
              <a:buNone/>
              <a:defRPr/>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fontAlgn="auto">
              <a:spcAft>
                <a:spcPts val="0"/>
              </a:spcAft>
              <a:buFont typeface="Arial" panose="020B0604020202020204" pitchFamily="34" charset="0"/>
              <a:buNone/>
              <a:defRPr/>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fontAlgn="auto">
              <a:spcAft>
                <a:spcPts val="0"/>
              </a:spcAft>
              <a:buFont typeface="Arial" panose="020B0604020202020204" pitchFamily="34" charset="0"/>
              <a:buNone/>
              <a:defRPr/>
            </a:pPr>
            <a:r>
              <a:rPr lang="fr-FR" dirty="0"/>
              <a:t>	] </a:t>
            </a:r>
          </a:p>
          <a:p>
            <a:pPr fontAlgn="auto">
              <a:spcAft>
                <a:spcPts val="0"/>
              </a:spcAft>
              <a:buFont typeface="Arial" panose="020B0604020202020204" pitchFamily="34" charset="0"/>
              <a:buNone/>
              <a:defRPr/>
            </a:pPr>
            <a:r>
              <a:rPr lang="fr-FR" dirty="0"/>
              <a:t>}</a:t>
            </a:r>
          </a:p>
        </p:txBody>
      </p:sp>
      <p:sp>
        <p:nvSpPr>
          <p:cNvPr id="159751" name="Espace réservé du texte 11">
            <a:extLst>
              <a:ext uri="{FF2B5EF4-FFF2-40B4-BE49-F238E27FC236}">
                <a16:creationId xmlns:a16="http://schemas.microsoft.com/office/drawing/2014/main" id="{EB46FD2D-6AEF-422E-A6A5-65D36CB36DE4}"/>
              </a:ext>
            </a:extLst>
          </p:cNvPr>
          <p:cNvSpPr>
            <a:spLocks noGrp="1"/>
          </p:cNvSpPr>
          <p:nvPr>
            <p:ph type="body" sz="quarter" idx="3"/>
          </p:nvPr>
        </p:nvSpPr>
        <p:spPr bwMode="auto">
          <a:xfrm>
            <a:off x="4645025" y="1071563"/>
            <a:ext cx="4284663" cy="639762"/>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59752" name="Espace réservé du contenu 12">
            <a:extLst>
              <a:ext uri="{FF2B5EF4-FFF2-40B4-BE49-F238E27FC236}">
                <a16:creationId xmlns:a16="http://schemas.microsoft.com/office/drawing/2014/main" id="{B908FBD8-EFDC-48AD-9F85-E66E6838AB13}"/>
              </a:ext>
            </a:extLst>
          </p:cNvPr>
          <p:cNvSpPr>
            <a:spLocks noGrp="1"/>
          </p:cNvSpPr>
          <p:nvPr>
            <p:ph sz="quarter" idx="4"/>
          </p:nvPr>
        </p:nvSpPr>
        <p:spPr bwMode="auto">
          <a:xfrm>
            <a:off x="4645025" y="1785938"/>
            <a:ext cx="4284663" cy="4714875"/>
          </a:xfrm>
          <a:ln>
            <a:solidFill>
              <a:srgbClr val="D9D9D9"/>
            </a:solidFill>
            <a:miter lim="800000"/>
            <a:headEnd/>
            <a:tailEnd/>
          </a:ln>
        </p:spPr>
        <p:txBody>
          <a:bodyPr wrap="square" numCol="1" anchor="t" anchorCtr="0" compatLnSpc="1">
            <a:prstTxWarp prst="textNoShape">
              <a:avLst/>
            </a:prstTxWarp>
          </a:bodyPr>
          <a:lstStyle/>
          <a:p>
            <a:r>
              <a:rPr lang="fr-FR" altLang="fr-FR" dirty="0"/>
              <a:t>Association </a:t>
            </a:r>
          </a:p>
          <a:p>
            <a:pPr lvl="1"/>
            <a:r>
              <a:rPr lang="fr-FR" altLang="fr-FR" dirty="0"/>
              <a:t>"Clef"	Toujours entre " "</a:t>
            </a:r>
          </a:p>
          <a:p>
            <a:pPr lvl="1"/>
            <a:r>
              <a:rPr lang="fr-FR" altLang="fr-FR" dirty="0"/>
              <a:t>Valeur	Plusieurs types</a:t>
            </a:r>
          </a:p>
          <a:p>
            <a:pPr lvl="1"/>
            <a:endParaRPr lang="fr-FR" altLang="fr-FR" dirty="0"/>
          </a:p>
          <a:p>
            <a:pPr lvl="2"/>
            <a:r>
              <a:rPr lang="fr-FR" altLang="fr-FR" dirty="0" err="1"/>
              <a:t>Array</a:t>
            </a:r>
            <a:endParaRPr lang="fr-FR" altLang="fr-FR" dirty="0"/>
          </a:p>
          <a:p>
            <a:pPr lvl="3"/>
            <a:r>
              <a:rPr lang="fr-FR" altLang="fr-FR" b="1" dirty="0"/>
              <a:t>[</a:t>
            </a:r>
            <a:r>
              <a:rPr lang="fr-FR" altLang="fr-FR" dirty="0"/>
              <a:t>  </a:t>
            </a:r>
            <a:r>
              <a:rPr lang="fr-FR" altLang="fr-FR" i="1" dirty="0"/>
              <a:t>items</a:t>
            </a:r>
            <a:r>
              <a:rPr lang="fr-FR" altLang="fr-FR" dirty="0"/>
              <a:t> </a:t>
            </a:r>
            <a:r>
              <a:rPr lang="fr-FR" altLang="fr-FR" b="1" dirty="0"/>
              <a:t>]</a:t>
            </a:r>
            <a:endParaRPr lang="fr-FR" altLang="fr-FR" dirty="0"/>
          </a:p>
          <a:p>
            <a:pPr lvl="2"/>
            <a:r>
              <a:rPr lang="fr-FR" altLang="fr-FR" dirty="0" err="1"/>
              <a:t>Number</a:t>
            </a:r>
            <a:endParaRPr lang="fr-FR" altLang="fr-FR" dirty="0"/>
          </a:p>
          <a:p>
            <a:pPr lvl="2"/>
            <a:endParaRPr lang="fr-FR" altLang="fr-FR" dirty="0"/>
          </a:p>
          <a:p>
            <a:pPr lvl="2"/>
            <a:r>
              <a:rPr lang="fr-FR" altLang="fr-FR" dirty="0"/>
              <a:t>Objet</a:t>
            </a:r>
          </a:p>
          <a:p>
            <a:pPr lvl="3"/>
            <a:r>
              <a:rPr lang="fr-FR" altLang="fr-FR" b="1" dirty="0"/>
              <a:t>{</a:t>
            </a:r>
            <a:r>
              <a:rPr lang="fr-FR" altLang="fr-FR" dirty="0"/>
              <a:t> contenu </a:t>
            </a:r>
            <a:r>
              <a:rPr lang="fr-FR" altLang="fr-FR" b="1" dirty="0"/>
              <a:t>}</a:t>
            </a:r>
          </a:p>
          <a:p>
            <a:pPr lvl="2"/>
            <a:r>
              <a:rPr lang="fr-FR" altLang="fr-FR" dirty="0"/>
              <a:t>String</a:t>
            </a:r>
          </a:p>
          <a:p>
            <a:pPr lvl="3"/>
            <a:r>
              <a:rPr lang="fr-FR" altLang="fr-FR" b="1" dirty="0"/>
              <a:t>"</a:t>
            </a:r>
            <a:r>
              <a:rPr lang="fr-FR" altLang="fr-FR" dirty="0"/>
              <a:t>Valeur de la chaine</a:t>
            </a:r>
            <a:r>
              <a:rPr lang="fr-FR" altLang="fr-FR" b="1" dirty="0"/>
              <a:t>"</a:t>
            </a:r>
          </a:p>
          <a:p>
            <a:r>
              <a:rPr lang="fr-FR" altLang="fr-FR" dirty="0"/>
              <a:t>Séparateur de champs </a:t>
            </a:r>
            <a:r>
              <a:rPr lang="fr-FR" altLang="fr-FR" dirty="0">
                <a:sym typeface="Wingdings" panose="05000000000000000000" pitchFamily="2" charset="2"/>
              </a:rPr>
              <a:t> '</a:t>
            </a:r>
            <a:r>
              <a:rPr lang="fr-FR" altLang="fr-FR" b="1" dirty="0">
                <a:sym typeface="Wingdings" panose="05000000000000000000" pitchFamily="2" charset="2"/>
              </a:rPr>
              <a:t>,</a:t>
            </a:r>
            <a:r>
              <a:rPr lang="fr-FR" altLang="fr-FR" dirty="0">
                <a:sym typeface="Wingdings" panose="05000000000000000000" pitchFamily="2" charset="2"/>
              </a:rPr>
              <a:t>' </a:t>
            </a:r>
            <a:endParaRPr lang="fr-FR" altLang="fr-FR" dirty="0"/>
          </a:p>
          <a:p>
            <a:pPr lvl="2"/>
            <a:endParaRPr lang="fr-FR" altLang="fr-FR" dirty="0"/>
          </a:p>
          <a:p>
            <a:pPr lvl="2"/>
            <a:endParaRPr lang="fr-FR" altLang="fr-FR" dirty="0"/>
          </a:p>
        </p:txBody>
      </p:sp>
      <p:sp>
        <p:nvSpPr>
          <p:cNvPr id="14" name="Rectangle à coins arrondis 13">
            <a:extLst>
              <a:ext uri="{FF2B5EF4-FFF2-40B4-BE49-F238E27FC236}">
                <a16:creationId xmlns:a16="http://schemas.microsoft.com/office/drawing/2014/main" id="{133F9146-996C-4AF7-A672-A5E652D3857D}"/>
              </a:ext>
            </a:extLst>
          </p:cNvPr>
          <p:cNvSpPr/>
          <p:nvPr/>
        </p:nvSpPr>
        <p:spPr>
          <a:xfrm>
            <a:off x="642938" y="2071688"/>
            <a:ext cx="642937" cy="28575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5" name="Rectangle à coins arrondis 14">
            <a:extLst>
              <a:ext uri="{FF2B5EF4-FFF2-40B4-BE49-F238E27FC236}">
                <a16:creationId xmlns:a16="http://schemas.microsoft.com/office/drawing/2014/main" id="{8A00745B-9939-47B7-8192-7FB04B6B10B4}"/>
              </a:ext>
            </a:extLst>
          </p:cNvPr>
          <p:cNvSpPr/>
          <p:nvPr/>
        </p:nvSpPr>
        <p:spPr>
          <a:xfrm>
            <a:off x="642938" y="2357438"/>
            <a:ext cx="1000125" cy="28575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6" name="Rectangle à coins arrondis 15">
            <a:extLst>
              <a:ext uri="{FF2B5EF4-FFF2-40B4-BE49-F238E27FC236}">
                <a16:creationId xmlns:a16="http://schemas.microsoft.com/office/drawing/2014/main" id="{6F2F207F-C6E6-4B6F-B014-165D1F01F6AB}"/>
              </a:ext>
            </a:extLst>
          </p:cNvPr>
          <p:cNvSpPr/>
          <p:nvPr/>
        </p:nvSpPr>
        <p:spPr>
          <a:xfrm>
            <a:off x="5429250" y="2214563"/>
            <a:ext cx="642938" cy="357187"/>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7" name="Rectangle à coins arrondis 16">
            <a:extLst>
              <a:ext uri="{FF2B5EF4-FFF2-40B4-BE49-F238E27FC236}">
                <a16:creationId xmlns:a16="http://schemas.microsoft.com/office/drawing/2014/main" id="{B8A5A2ED-C105-46E4-90EB-6A07B4E82D97}"/>
              </a:ext>
            </a:extLst>
          </p:cNvPr>
          <p:cNvSpPr/>
          <p:nvPr/>
        </p:nvSpPr>
        <p:spPr>
          <a:xfrm>
            <a:off x="5429250" y="2643188"/>
            <a:ext cx="785813" cy="357187"/>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8" name="Rectangle à coins arrondis 17">
            <a:extLst>
              <a:ext uri="{FF2B5EF4-FFF2-40B4-BE49-F238E27FC236}">
                <a16:creationId xmlns:a16="http://schemas.microsoft.com/office/drawing/2014/main" id="{A910EEEF-A20B-46A9-86D5-8ECF377BDDF3}"/>
              </a:ext>
            </a:extLst>
          </p:cNvPr>
          <p:cNvSpPr/>
          <p:nvPr/>
        </p:nvSpPr>
        <p:spPr>
          <a:xfrm>
            <a:off x="1285875" y="2071688"/>
            <a:ext cx="1928813" cy="28575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9" name="Rectangle à coins arrondis 18">
            <a:extLst>
              <a:ext uri="{FF2B5EF4-FFF2-40B4-BE49-F238E27FC236}">
                <a16:creationId xmlns:a16="http://schemas.microsoft.com/office/drawing/2014/main" id="{FC176F60-51EB-4D9C-92EE-B7AB4AC0A5A5}"/>
              </a:ext>
            </a:extLst>
          </p:cNvPr>
          <p:cNvSpPr/>
          <p:nvPr/>
        </p:nvSpPr>
        <p:spPr>
          <a:xfrm>
            <a:off x="2000250" y="2786063"/>
            <a:ext cx="1000125" cy="28575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0" name="Rectangle à coins arrondis 19">
            <a:extLst>
              <a:ext uri="{FF2B5EF4-FFF2-40B4-BE49-F238E27FC236}">
                <a16:creationId xmlns:a16="http://schemas.microsoft.com/office/drawing/2014/main" id="{DA887D69-B721-4F00-99A8-4DF0B35AB9B3}"/>
              </a:ext>
            </a:extLst>
          </p:cNvPr>
          <p:cNvSpPr/>
          <p:nvPr/>
        </p:nvSpPr>
        <p:spPr>
          <a:xfrm>
            <a:off x="1285875" y="2786063"/>
            <a:ext cx="642938" cy="28575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1" name="Rectangle à coins arrondis 20">
            <a:extLst>
              <a:ext uri="{FF2B5EF4-FFF2-40B4-BE49-F238E27FC236}">
                <a16:creationId xmlns:a16="http://schemas.microsoft.com/office/drawing/2014/main" id="{4472475A-A395-426F-A772-7EA8F50380E3}"/>
              </a:ext>
            </a:extLst>
          </p:cNvPr>
          <p:cNvSpPr/>
          <p:nvPr/>
        </p:nvSpPr>
        <p:spPr>
          <a:xfrm>
            <a:off x="2071688" y="3786188"/>
            <a:ext cx="1643062" cy="785812"/>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2" name="Rectangle à coins arrondis 21">
            <a:extLst>
              <a:ext uri="{FF2B5EF4-FFF2-40B4-BE49-F238E27FC236}">
                <a16:creationId xmlns:a16="http://schemas.microsoft.com/office/drawing/2014/main" id="{801E50A7-A289-4948-8F78-05A507DDDCA7}"/>
              </a:ext>
            </a:extLst>
          </p:cNvPr>
          <p:cNvSpPr/>
          <p:nvPr/>
        </p:nvSpPr>
        <p:spPr>
          <a:xfrm>
            <a:off x="2071688" y="5072063"/>
            <a:ext cx="1928812" cy="357187"/>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3" name="Rectangle à coins arrondis 22">
            <a:extLst>
              <a:ext uri="{FF2B5EF4-FFF2-40B4-BE49-F238E27FC236}">
                <a16:creationId xmlns:a16="http://schemas.microsoft.com/office/drawing/2014/main" id="{18829523-75E2-4671-BEFE-4596F032FFAF}"/>
              </a:ext>
            </a:extLst>
          </p:cNvPr>
          <p:cNvSpPr/>
          <p:nvPr/>
        </p:nvSpPr>
        <p:spPr>
          <a:xfrm>
            <a:off x="2500313" y="3938588"/>
            <a:ext cx="500062" cy="490537"/>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grpSp>
        <p:nvGrpSpPr>
          <p:cNvPr id="159763" name="Groupe 33">
            <a:extLst>
              <a:ext uri="{FF2B5EF4-FFF2-40B4-BE49-F238E27FC236}">
                <a16:creationId xmlns:a16="http://schemas.microsoft.com/office/drawing/2014/main" id="{A3FAAB80-9DEE-45A6-99C9-58E291E647FC}"/>
              </a:ext>
            </a:extLst>
          </p:cNvPr>
          <p:cNvGrpSpPr>
            <a:grpSpLocks/>
          </p:cNvGrpSpPr>
          <p:nvPr/>
        </p:nvGrpSpPr>
        <p:grpSpPr bwMode="auto">
          <a:xfrm>
            <a:off x="5500688" y="3929063"/>
            <a:ext cx="1357312" cy="500062"/>
            <a:chOff x="5572132" y="3929066"/>
            <a:chExt cx="1357322" cy="500066"/>
          </a:xfrm>
        </p:grpSpPr>
        <p:sp>
          <p:nvSpPr>
            <p:cNvPr id="24" name="Rectangle à coins arrondis 23">
              <a:extLst>
                <a:ext uri="{FF2B5EF4-FFF2-40B4-BE49-F238E27FC236}">
                  <a16:creationId xmlns:a16="http://schemas.microsoft.com/office/drawing/2014/main" id="{4CAAE6C6-D70E-42EB-AAAB-54A6A7BCDC16}"/>
                </a:ext>
              </a:extLst>
            </p:cNvPr>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5" name="Rectangle à coins arrondis 24">
              <a:extLst>
                <a:ext uri="{FF2B5EF4-FFF2-40B4-BE49-F238E27FC236}">
                  <a16:creationId xmlns:a16="http://schemas.microsoft.com/office/drawing/2014/main" id="{618AF53D-887E-4576-8D97-91AF9D0F103C}"/>
                </a:ext>
              </a:extLst>
            </p:cNvPr>
            <p:cNvSpPr/>
            <p:nvPr/>
          </p:nvSpPr>
          <p:spPr>
            <a:xfrm>
              <a:off x="5581657" y="3929066"/>
              <a:ext cx="1347797" cy="490541"/>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grpSp>
      <p:grpSp>
        <p:nvGrpSpPr>
          <p:cNvPr id="159764" name="Groupe 34">
            <a:extLst>
              <a:ext uri="{FF2B5EF4-FFF2-40B4-BE49-F238E27FC236}">
                <a16:creationId xmlns:a16="http://schemas.microsoft.com/office/drawing/2014/main" id="{6CDB98BD-FDDB-4378-9708-45AAC8D424DC}"/>
              </a:ext>
            </a:extLst>
          </p:cNvPr>
          <p:cNvGrpSpPr>
            <a:grpSpLocks/>
          </p:cNvGrpSpPr>
          <p:nvPr/>
        </p:nvGrpSpPr>
        <p:grpSpPr bwMode="auto">
          <a:xfrm>
            <a:off x="5562600" y="4572000"/>
            <a:ext cx="1081088" cy="357188"/>
            <a:chOff x="5562608" y="4643446"/>
            <a:chExt cx="1081094" cy="357190"/>
          </a:xfrm>
        </p:grpSpPr>
        <p:sp>
          <p:nvSpPr>
            <p:cNvPr id="26" name="Rectangle à coins arrondis 25">
              <a:extLst>
                <a:ext uri="{FF2B5EF4-FFF2-40B4-BE49-F238E27FC236}">
                  <a16:creationId xmlns:a16="http://schemas.microsoft.com/office/drawing/2014/main" id="{1A6845B2-D984-42D4-AA06-57EA82ADA4D5}"/>
                </a:ext>
              </a:extLst>
            </p:cNvPr>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7" name="Rectangle à coins arrondis 26">
              <a:extLst>
                <a:ext uri="{FF2B5EF4-FFF2-40B4-BE49-F238E27FC236}">
                  <a16:creationId xmlns:a16="http://schemas.microsoft.com/office/drawing/2014/main" id="{97AD550E-B3B4-4130-9FFC-CE6109E5B4C6}"/>
                </a:ext>
              </a:extLst>
            </p:cNvPr>
            <p:cNvSpPr/>
            <p:nvPr/>
          </p:nvSpPr>
          <p:spPr>
            <a:xfrm>
              <a:off x="5572133" y="4643446"/>
              <a:ext cx="1071569"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grpSp>
      <p:sp>
        <p:nvSpPr>
          <p:cNvPr id="28" name="Rectangle à coins arrondis 27">
            <a:extLst>
              <a:ext uri="{FF2B5EF4-FFF2-40B4-BE49-F238E27FC236}">
                <a16:creationId xmlns:a16="http://schemas.microsoft.com/office/drawing/2014/main" id="{51D13381-2228-4D38-856E-538A98A6DA18}"/>
              </a:ext>
            </a:extLst>
          </p:cNvPr>
          <p:cNvSpPr/>
          <p:nvPr/>
        </p:nvSpPr>
        <p:spPr>
          <a:xfrm>
            <a:off x="5643563" y="3286125"/>
            <a:ext cx="928687" cy="428625"/>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0" name="Rectangle à coins arrondis 29">
            <a:extLst>
              <a:ext uri="{FF2B5EF4-FFF2-40B4-BE49-F238E27FC236}">
                <a16:creationId xmlns:a16="http://schemas.microsoft.com/office/drawing/2014/main" id="{6E3F6ACD-8018-4654-84DC-E6047B42420E}"/>
              </a:ext>
            </a:extLst>
          </p:cNvPr>
          <p:cNvSpPr/>
          <p:nvPr/>
        </p:nvSpPr>
        <p:spPr>
          <a:xfrm>
            <a:off x="5572125" y="5214938"/>
            <a:ext cx="1071563" cy="428625"/>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1" name="Rectangle à coins arrondis 30">
            <a:extLst>
              <a:ext uri="{FF2B5EF4-FFF2-40B4-BE49-F238E27FC236}">
                <a16:creationId xmlns:a16="http://schemas.microsoft.com/office/drawing/2014/main" id="{4D37828F-2A4C-4A5B-B337-1788B049E10A}"/>
              </a:ext>
            </a:extLst>
          </p:cNvPr>
          <p:cNvSpPr/>
          <p:nvPr/>
        </p:nvSpPr>
        <p:spPr>
          <a:xfrm>
            <a:off x="2428875" y="3357563"/>
            <a:ext cx="714375" cy="285750"/>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2" name="Rectangle à coins arrondis 31">
            <a:extLst>
              <a:ext uri="{FF2B5EF4-FFF2-40B4-BE49-F238E27FC236}">
                <a16:creationId xmlns:a16="http://schemas.microsoft.com/office/drawing/2014/main" id="{6470E1BA-8393-47CA-B564-FA34C8481462}"/>
              </a:ext>
            </a:extLst>
          </p:cNvPr>
          <p:cNvSpPr/>
          <p:nvPr/>
        </p:nvSpPr>
        <p:spPr>
          <a:xfrm>
            <a:off x="2143125" y="5357813"/>
            <a:ext cx="714375" cy="285750"/>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33" name="Rectangle à coins arrondis 32">
            <a:extLst>
              <a:ext uri="{FF2B5EF4-FFF2-40B4-BE49-F238E27FC236}">
                <a16:creationId xmlns:a16="http://schemas.microsoft.com/office/drawing/2014/main" id="{3CA2A922-9AAD-488C-A0E6-EBC7A10430FF}"/>
              </a:ext>
            </a:extLst>
          </p:cNvPr>
          <p:cNvSpPr/>
          <p:nvPr/>
        </p:nvSpPr>
        <p:spPr>
          <a:xfrm>
            <a:off x="2071688" y="5072063"/>
            <a:ext cx="1928812" cy="357187"/>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159770" name="Picture 5" descr="C:\Users\Alex\Desktop\unnamed.png">
            <a:extLst>
              <a:ext uri="{FF2B5EF4-FFF2-40B4-BE49-F238E27FC236}">
                <a16:creationId xmlns:a16="http://schemas.microsoft.com/office/drawing/2014/main" id="{85B0BF69-78DE-4F34-B158-C63F0078B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438" y="0"/>
            <a:ext cx="221456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71" name="ZoneTexte 36">
            <a:extLst>
              <a:ext uri="{FF2B5EF4-FFF2-40B4-BE49-F238E27FC236}">
                <a16:creationId xmlns:a16="http://schemas.microsoft.com/office/drawing/2014/main" id="{6E8BB9D8-0C29-4496-821F-63B28B08316F}"/>
              </a:ext>
            </a:extLst>
          </p:cNvPr>
          <p:cNvSpPr txBox="1">
            <a:spLocks noChangeArrowheads="1"/>
          </p:cNvSpPr>
          <p:nvPr/>
        </p:nvSpPr>
        <p:spPr bwMode="auto">
          <a:xfrm rot="-297960">
            <a:off x="7077075" y="406400"/>
            <a:ext cx="18573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Un flux est toujours </a:t>
            </a:r>
          </a:p>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contenu entre </a:t>
            </a:r>
          </a:p>
          <a:p>
            <a:pPr algn="ctr" eaLnBrk="1" hangingPunct="1"/>
            <a:r>
              <a:rPr lang="fr-FR" altLang="fr-FR" i="1">
                <a:latin typeface="Permanent Marker" panose="02000000000000000000" pitchFamily="2" charset="0"/>
                <a:ea typeface="Permanent Marker" panose="02000000000000000000" pitchFamily="2" charset="0"/>
                <a:cs typeface="Permanent Marker" panose="02000000000000000000" pitchFamily="2" charset="0"/>
              </a:rPr>
              <a:t>{ … } </a:t>
            </a:r>
          </a:p>
          <a:p>
            <a:pPr algn="ctr" eaLnBrk="1" hangingPunct="1"/>
            <a:r>
              <a:rPr lang="fr-FR" altLang="fr-FR">
                <a:latin typeface="Permanent Marker" panose="02000000000000000000" pitchFamily="2" charset="0"/>
                <a:ea typeface="Permanent Marker" panose="02000000000000000000" pitchFamily="2" charset="0"/>
                <a:cs typeface="Permanent Marker" panose="02000000000000000000" pitchFamily="2" charset="0"/>
              </a:rPr>
              <a:t>principales</a:t>
            </a:r>
          </a:p>
        </p:txBody>
      </p:sp>
      <p:sp>
        <p:nvSpPr>
          <p:cNvPr id="38" name="Rectangle à coins arrondis 37">
            <a:extLst>
              <a:ext uri="{FF2B5EF4-FFF2-40B4-BE49-F238E27FC236}">
                <a16:creationId xmlns:a16="http://schemas.microsoft.com/office/drawing/2014/main" id="{56D7B475-10DF-4244-BE48-9ED107818DFF}"/>
              </a:ext>
            </a:extLst>
          </p:cNvPr>
          <p:cNvSpPr/>
          <p:nvPr/>
        </p:nvSpPr>
        <p:spPr>
          <a:xfrm>
            <a:off x="3071813" y="3929063"/>
            <a:ext cx="500062" cy="490537"/>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D891300-3717-4979-93EC-F344A0790CA2}"/>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JavaScript</a:t>
            </a:r>
          </a:p>
        </p:txBody>
      </p:sp>
      <p:sp>
        <p:nvSpPr>
          <p:cNvPr id="161797" name="Espace réservé du contenu 7">
            <a:extLst>
              <a:ext uri="{FF2B5EF4-FFF2-40B4-BE49-F238E27FC236}">
                <a16:creationId xmlns:a16="http://schemas.microsoft.com/office/drawing/2014/main" id="{AC61B15D-BCA3-4FD9-AEA3-82F918700199}"/>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L'objet JSON</a:t>
            </a:r>
          </a:p>
          <a:p>
            <a:pPr lvl="1"/>
            <a:r>
              <a:rPr lang="fr-FR" altLang="fr-FR"/>
              <a:t>Natif  es5/es6/…</a:t>
            </a:r>
          </a:p>
          <a:p>
            <a:pPr lvl="2"/>
            <a:endParaRPr lang="fr-FR" altLang="fr-FR"/>
          </a:p>
          <a:p>
            <a:pPr lvl="2"/>
            <a:r>
              <a:rPr lang="fr-FR" altLang="fr-FR"/>
              <a:t>Stringify </a:t>
            </a:r>
            <a:r>
              <a:rPr lang="fr-FR" altLang="fr-FR">
                <a:sym typeface="Wingdings" panose="05000000000000000000" pitchFamily="2" charset="2"/>
              </a:rPr>
              <a:t>Sérialisation d'Object en chaine JSON</a:t>
            </a:r>
            <a:endParaRPr lang="fr-FR" altLang="fr-FR"/>
          </a:p>
          <a:p>
            <a:pPr algn="ctr">
              <a:buFont typeface="Arial" panose="020B0604020202020204" pitchFamily="34" charset="0"/>
              <a:buNone/>
            </a:pPr>
            <a:r>
              <a:rPr lang="fr-FR" altLang="fr-FR" sz="2000"/>
              <a:t>JSON.strigify(monObjet);</a:t>
            </a:r>
          </a:p>
          <a:p>
            <a:pPr lvl="2"/>
            <a:endParaRPr lang="fr-FR" altLang="fr-FR"/>
          </a:p>
          <a:p>
            <a:pPr lvl="2"/>
            <a:r>
              <a:rPr lang="fr-FR" altLang="fr-FR"/>
              <a:t>Parse </a:t>
            </a:r>
            <a:r>
              <a:rPr lang="fr-FR" altLang="fr-FR">
                <a:sym typeface="Wingdings" panose="05000000000000000000" pitchFamily="2" charset="2"/>
              </a:rPr>
              <a:t>Dé sérialisation d'une chaine en objet js</a:t>
            </a:r>
          </a:p>
          <a:p>
            <a:pPr algn="ctr">
              <a:buFont typeface="Arial" panose="020B0604020202020204" pitchFamily="34" charset="0"/>
              <a:buNone/>
            </a:pPr>
            <a:r>
              <a:rPr lang="fr-FR" altLang="fr-FR" sz="2000"/>
              <a:t>JSON.parse(machaine);</a:t>
            </a:r>
          </a:p>
          <a:p>
            <a:pPr algn="ctr">
              <a:buFont typeface="Arial" panose="020B0604020202020204" pitchFamily="34" charset="0"/>
              <a:buNone/>
            </a:pPr>
            <a:endParaRPr lang="fr-FR" altLang="fr-FR" sz="2000"/>
          </a:p>
          <a:p>
            <a:r>
              <a:rPr lang="fr-FR" altLang="fr-FR" sz="2000"/>
              <a:t>Framework JSON</a:t>
            </a:r>
          </a:p>
          <a:p>
            <a:pPr lvl="1"/>
            <a:r>
              <a:rPr lang="fr-FR" altLang="fr-FR" sz="1600"/>
              <a:t>Angular</a:t>
            </a:r>
          </a:p>
          <a:p>
            <a:pPr lvl="1"/>
            <a:r>
              <a:rPr lang="fr-FR" altLang="fr-FR" sz="1600"/>
              <a:t>jQuery</a:t>
            </a:r>
          </a:p>
          <a:p>
            <a:pPr lvl="1"/>
            <a:r>
              <a:rPr lang="fr-FR" altLang="fr-FR" sz="1600"/>
              <a:t>backbone,…</a:t>
            </a:r>
          </a:p>
          <a:p>
            <a:pPr lvl="2"/>
            <a:endParaRPr lang="fr-FR" alt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5147D0-F361-48B7-8848-E87C7770FF56}"/>
              </a:ext>
            </a:extLst>
          </p:cNvPr>
          <p:cNvSpPr>
            <a:spLocks noGrp="1"/>
          </p:cNvSpPr>
          <p:nvPr>
            <p:ph type="title"/>
          </p:nvPr>
        </p:nvSpPr>
        <p:spPr>
          <a:xfrm>
            <a:off x="0" y="142852"/>
            <a:ext cx="9144000" cy="785818"/>
          </a:xfrm>
        </p:spPr>
        <p:txBody>
          <a:bodyPr/>
          <a:lstStyle/>
          <a:p>
            <a:pPr fontAlgn="auto">
              <a:spcAft>
                <a:spcPts val="0"/>
              </a:spcAft>
              <a:defRPr/>
            </a:pPr>
            <a:r>
              <a:rPr lang="fr-FR" dirty="0"/>
              <a:t>Intégration PHP</a:t>
            </a:r>
          </a:p>
        </p:txBody>
      </p:sp>
      <p:sp>
        <p:nvSpPr>
          <p:cNvPr id="163845" name="Espace réservé du contenu 2">
            <a:extLst>
              <a:ext uri="{FF2B5EF4-FFF2-40B4-BE49-F238E27FC236}">
                <a16:creationId xmlns:a16="http://schemas.microsoft.com/office/drawing/2014/main" id="{83FE0954-81AC-48DB-BC48-735F93D1162C}"/>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fonction json_***</a:t>
            </a:r>
          </a:p>
          <a:p>
            <a:pPr lvl="1"/>
            <a:r>
              <a:rPr lang="fr-FR" altLang="fr-FR"/>
              <a:t>Natif a php</a:t>
            </a:r>
          </a:p>
          <a:p>
            <a:pPr lvl="2"/>
            <a:r>
              <a:rPr lang="fr-FR" altLang="fr-FR"/>
              <a:t>Sérialisation </a:t>
            </a:r>
          </a:p>
          <a:p>
            <a:pPr lvl="2">
              <a:buFont typeface="Arial" panose="020B0604020202020204" pitchFamily="34" charset="0"/>
              <a:buNone/>
            </a:pPr>
            <a:r>
              <a:rPr lang="en-US" altLang="fr-FR"/>
              <a:t>		$myObj-&gt;name = "John";</a:t>
            </a:r>
            <a:br>
              <a:rPr lang="en-US" altLang="fr-FR"/>
            </a:br>
            <a:r>
              <a:rPr lang="en-US" altLang="fr-FR"/>
              <a:t>	$myObj-&gt;age = 30;</a:t>
            </a:r>
            <a:br>
              <a:rPr lang="en-US" altLang="fr-FR"/>
            </a:br>
            <a:r>
              <a:rPr lang="en-US" altLang="fr-FR"/>
              <a:t>	$myObj-&gt;city = "New York";</a:t>
            </a:r>
            <a:br>
              <a:rPr lang="en-US" altLang="fr-FR"/>
            </a:br>
            <a:br>
              <a:rPr lang="en-US" altLang="fr-FR"/>
            </a:br>
            <a:r>
              <a:rPr lang="en-US" altLang="fr-FR"/>
              <a:t>	$myJSON = </a:t>
            </a:r>
            <a:r>
              <a:rPr lang="en-US" altLang="fr-FR" b="1"/>
              <a:t>json_encode($myObj);</a:t>
            </a:r>
            <a:endParaRPr lang="fr-FR" altLang="fr-FR" b="1"/>
          </a:p>
          <a:p>
            <a:pPr lvl="2"/>
            <a:endParaRPr lang="fr-FR" altLang="fr-FR"/>
          </a:p>
          <a:p>
            <a:pPr lvl="2"/>
            <a:r>
              <a:rPr lang="fr-FR" altLang="fr-FR"/>
              <a:t>Dé sérialisation</a:t>
            </a:r>
          </a:p>
          <a:p>
            <a:pPr lvl="1">
              <a:buFont typeface="Arial" panose="020B0604020202020204" pitchFamily="34" charset="0"/>
              <a:buNone/>
            </a:pPr>
            <a:r>
              <a:rPr lang="en-US" altLang="fr-FR"/>
              <a:t>			</a:t>
            </a:r>
            <a:r>
              <a:rPr lang="en-US" altLang="fr-FR" sz="2400"/>
              <a:t>$objectJSON= </a:t>
            </a:r>
            <a:r>
              <a:rPr lang="en-US" altLang="fr-FR" sz="2400" b="1"/>
              <a:t>json_decode($jsonstr);</a:t>
            </a:r>
            <a:endParaRPr lang="fr-FR" altLang="fr-FR"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23E800-217B-4859-ABC3-0F3155DA85A8}"/>
              </a:ext>
            </a:extLst>
          </p:cNvPr>
          <p:cNvSpPr>
            <a:spLocks noGrp="1"/>
          </p:cNvSpPr>
          <p:nvPr>
            <p:ph type="title"/>
          </p:nvPr>
        </p:nvSpPr>
        <p:spPr>
          <a:xfrm>
            <a:off x="0" y="142852"/>
            <a:ext cx="9144000" cy="785818"/>
          </a:xfrm>
        </p:spPr>
        <p:txBody>
          <a:bodyPr/>
          <a:lstStyle/>
          <a:p>
            <a:pPr fontAlgn="auto">
              <a:spcAft>
                <a:spcPts val="0"/>
              </a:spcAft>
              <a:defRPr/>
            </a:pPr>
            <a:r>
              <a:rPr lang="fr-FR" dirty="0"/>
              <a:t>JSON vs XML</a:t>
            </a:r>
          </a:p>
        </p:txBody>
      </p:sp>
      <p:sp>
        <p:nvSpPr>
          <p:cNvPr id="165893" name="Espace réservé du texte 5">
            <a:extLst>
              <a:ext uri="{FF2B5EF4-FFF2-40B4-BE49-F238E27FC236}">
                <a16:creationId xmlns:a16="http://schemas.microsoft.com/office/drawing/2014/main" id="{7BF2C024-DBAF-40E8-8EEA-D86282AF06CD}"/>
              </a:ext>
            </a:extLst>
          </p:cNvPr>
          <p:cNvSpPr>
            <a:spLocks noGrp="1"/>
          </p:cNvSpPr>
          <p:nvPr>
            <p:ph type="body" idx="1"/>
          </p:nvPr>
        </p:nvSpPr>
        <p:spPr bwMode="auto">
          <a:xfrm>
            <a:off x="214313" y="2432050"/>
            <a:ext cx="4283075" cy="639763"/>
          </a:xfrm>
          <a:ln>
            <a:solidFill>
              <a:srgbClr val="D9D9D9"/>
            </a:solidFill>
            <a:miter lim="800000"/>
            <a:headEnd/>
            <a:tailEnd/>
          </a:ln>
        </p:spPr>
        <p:txBody>
          <a:bodyPr wrap="square" numCol="1" anchorCtr="0" compatLnSpc="1">
            <a:prstTxWarp prst="textNoShape">
              <a:avLst/>
            </a:prstTxWarp>
          </a:bodyPr>
          <a:lstStyle/>
          <a:p>
            <a:r>
              <a:rPr lang="fr-FR" altLang="fr-FR"/>
              <a:t>json</a:t>
            </a:r>
          </a:p>
        </p:txBody>
      </p:sp>
      <p:sp>
        <p:nvSpPr>
          <p:cNvPr id="165894" name="Espace réservé du contenu 4">
            <a:extLst>
              <a:ext uri="{FF2B5EF4-FFF2-40B4-BE49-F238E27FC236}">
                <a16:creationId xmlns:a16="http://schemas.microsoft.com/office/drawing/2014/main" id="{40A6BB2F-2A75-4A2B-A642-7698CB9B40E6}"/>
              </a:ext>
            </a:extLst>
          </p:cNvPr>
          <p:cNvSpPr>
            <a:spLocks noGrp="1"/>
          </p:cNvSpPr>
          <p:nvPr>
            <p:ph sz="half" idx="2"/>
          </p:nvPr>
        </p:nvSpPr>
        <p:spPr bwMode="auto">
          <a:xfrm>
            <a:off x="214313" y="3143250"/>
            <a:ext cx="4283075" cy="3286125"/>
          </a:xfrm>
          <a:ln>
            <a:solidFill>
              <a:srgbClr val="D9D9D9"/>
            </a:solidFill>
            <a:miter lim="800000"/>
            <a:headEnd/>
            <a:tailEnd/>
          </a:ln>
        </p:spPr>
        <p:txBody>
          <a:bodyPr wrap="square" numCol="1" anchor="t" anchorCtr="0" compatLnSpc="1">
            <a:prstTxWarp prst="textNoShape">
              <a:avLst/>
            </a:prstTxWarp>
          </a:bodyPr>
          <a:lstStyle/>
          <a:p>
            <a:endParaRPr lang="fr-FR" altLang="fr-FR"/>
          </a:p>
          <a:p>
            <a:r>
              <a:rPr lang="fr-FR" altLang="fr-FR"/>
              <a:t>Fetch string</a:t>
            </a:r>
          </a:p>
          <a:p>
            <a:endParaRPr lang="fr-FR" altLang="fr-FR"/>
          </a:p>
          <a:p>
            <a:endParaRPr lang="fr-FR" altLang="fr-FR"/>
          </a:p>
          <a:p>
            <a:r>
              <a:rPr lang="fr-FR" altLang="fr-FR"/>
              <a:t>Parsing du contenu</a:t>
            </a:r>
          </a:p>
        </p:txBody>
      </p:sp>
      <p:sp>
        <p:nvSpPr>
          <p:cNvPr id="165895" name="Espace réservé du texte 7">
            <a:extLst>
              <a:ext uri="{FF2B5EF4-FFF2-40B4-BE49-F238E27FC236}">
                <a16:creationId xmlns:a16="http://schemas.microsoft.com/office/drawing/2014/main" id="{0A0C9404-07A6-4692-AF39-CA720F4CB490}"/>
              </a:ext>
            </a:extLst>
          </p:cNvPr>
          <p:cNvSpPr>
            <a:spLocks noGrp="1"/>
          </p:cNvSpPr>
          <p:nvPr>
            <p:ph type="body" sz="quarter" idx="3"/>
          </p:nvPr>
        </p:nvSpPr>
        <p:spPr bwMode="auto">
          <a:xfrm>
            <a:off x="4645025" y="2432050"/>
            <a:ext cx="4284663" cy="639763"/>
          </a:xfrm>
          <a:ln>
            <a:solidFill>
              <a:srgbClr val="D9D9D9"/>
            </a:solidFill>
            <a:miter lim="800000"/>
            <a:headEnd/>
            <a:tailEnd/>
          </a:ln>
        </p:spPr>
        <p:txBody>
          <a:bodyPr wrap="square" numCol="1" anchorCtr="0" compatLnSpc="1">
            <a:prstTxWarp prst="textNoShape">
              <a:avLst/>
            </a:prstTxWarp>
          </a:bodyPr>
          <a:lstStyle/>
          <a:p>
            <a:r>
              <a:rPr lang="fr-FR" altLang="fr-FR"/>
              <a:t>xml</a:t>
            </a:r>
          </a:p>
        </p:txBody>
      </p:sp>
      <p:sp>
        <p:nvSpPr>
          <p:cNvPr id="165896" name="Espace réservé du contenu 6">
            <a:extLst>
              <a:ext uri="{FF2B5EF4-FFF2-40B4-BE49-F238E27FC236}">
                <a16:creationId xmlns:a16="http://schemas.microsoft.com/office/drawing/2014/main" id="{C35E43CD-E039-464B-A14C-55E65B0C8C1D}"/>
              </a:ext>
            </a:extLst>
          </p:cNvPr>
          <p:cNvSpPr>
            <a:spLocks noGrp="1"/>
          </p:cNvSpPr>
          <p:nvPr>
            <p:ph sz="half" idx="13"/>
          </p:nvPr>
        </p:nvSpPr>
        <p:spPr bwMode="auto">
          <a:xfrm>
            <a:off x="4646613" y="3143250"/>
            <a:ext cx="4283075" cy="3286125"/>
          </a:xfrm>
          <a:ln>
            <a:solidFill>
              <a:srgbClr val="D9D9D9"/>
            </a:solidFill>
            <a:miter lim="800000"/>
            <a:headEnd/>
            <a:tailEnd/>
          </a:ln>
        </p:spPr>
        <p:txBody>
          <a:bodyPr wrap="square" numCol="1" anchor="t" anchorCtr="0" compatLnSpc="1">
            <a:prstTxWarp prst="textNoShape">
              <a:avLst/>
            </a:prstTxWarp>
          </a:bodyPr>
          <a:lstStyle/>
          <a:p>
            <a:r>
              <a:rPr lang="fr-FR" altLang="fr-FR"/>
              <a:t>Fetch document</a:t>
            </a:r>
          </a:p>
          <a:p>
            <a:endParaRPr lang="fr-FR" altLang="fr-FR"/>
          </a:p>
          <a:p>
            <a:r>
              <a:rPr lang="fr-FR" altLang="fr-FR"/>
              <a:t>Construction DOM</a:t>
            </a:r>
          </a:p>
          <a:p>
            <a:endParaRPr lang="fr-FR" altLang="fr-FR"/>
          </a:p>
          <a:p>
            <a:r>
              <a:rPr lang="fr-FR" altLang="fr-FR"/>
              <a:t>extraction de valeurs </a:t>
            </a:r>
          </a:p>
          <a:p>
            <a:endParaRPr lang="fr-FR" altLang="fr-FR"/>
          </a:p>
          <a:p>
            <a:r>
              <a:rPr lang="fr-FR" altLang="fr-FR"/>
              <a:t>stockage en variable</a:t>
            </a:r>
          </a:p>
        </p:txBody>
      </p:sp>
      <p:sp>
        <p:nvSpPr>
          <p:cNvPr id="165897" name="Espace réservé du contenu 8">
            <a:extLst>
              <a:ext uri="{FF2B5EF4-FFF2-40B4-BE49-F238E27FC236}">
                <a16:creationId xmlns:a16="http://schemas.microsoft.com/office/drawing/2014/main" id="{8C62519D-8AA0-4B4E-B96B-9F2026CEE29A}"/>
              </a:ext>
            </a:extLst>
          </p:cNvPr>
          <p:cNvSpPr>
            <a:spLocks noGrp="1"/>
          </p:cNvSpPr>
          <p:nvPr>
            <p:ph sz="half" idx="14"/>
          </p:nvPr>
        </p:nvSpPr>
        <p:spPr bwMode="auto">
          <a:xfrm>
            <a:off x="214313" y="1071563"/>
            <a:ext cx="8786812" cy="1214437"/>
          </a:xfrm>
          <a:ln>
            <a:solidFill>
              <a:srgbClr val="D9D9D9"/>
            </a:solidFill>
            <a:miter lim="800000"/>
            <a:headEnd/>
            <a:tailEnd/>
          </a:ln>
        </p:spPr>
        <p:txBody>
          <a:bodyPr wrap="square" numCol="1" anchor="t" anchorCtr="0" compatLnSpc="1">
            <a:prstTxWarp prst="textNoShape">
              <a:avLst/>
            </a:prstTxWarp>
          </a:bodyPr>
          <a:lstStyle/>
          <a:p>
            <a:r>
              <a:rPr lang="fr-FR" altLang="fr-FR"/>
              <a:t>Pour l'usage json est plus rapide mais moins structuré</a:t>
            </a:r>
          </a:p>
          <a:p>
            <a:r>
              <a:rPr lang="fr-FR" altLang="fr-FR"/>
              <a:t>Xml est éprouvé et les validations fortes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88B20E-79D6-4548-89E3-67133C813933}"/>
              </a:ext>
            </a:extLst>
          </p:cNvPr>
          <p:cNvSpPr>
            <a:spLocks noGrp="1"/>
          </p:cNvSpPr>
          <p:nvPr>
            <p:ph type="title"/>
          </p:nvPr>
        </p:nvSpPr>
        <p:spPr/>
        <p:txBody>
          <a:bodyPr/>
          <a:lstStyle/>
          <a:p>
            <a:pPr fontAlgn="auto">
              <a:spcAft>
                <a:spcPts val="0"/>
              </a:spcAft>
              <a:defRPr/>
            </a:pPr>
            <a:r>
              <a:rPr lang="fr-FR" dirty="0"/>
              <a:t>Concepts de base</a:t>
            </a:r>
          </a:p>
        </p:txBody>
      </p:sp>
      <p:sp>
        <p:nvSpPr>
          <p:cNvPr id="38917" name="Espace réservé du contenu 4">
            <a:extLst>
              <a:ext uri="{FF2B5EF4-FFF2-40B4-BE49-F238E27FC236}">
                <a16:creationId xmlns:a16="http://schemas.microsoft.com/office/drawing/2014/main" id="{E8BF3C1B-4190-4C26-B720-4481C6BFE4F6}"/>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Intérêt des formats data </a:t>
            </a:r>
          </a:p>
          <a:p>
            <a:r>
              <a:rPr lang="fr-FR" altLang="fr-FR"/>
              <a:t>Logique data / présentation</a:t>
            </a:r>
          </a:p>
          <a:p>
            <a:r>
              <a:rPr lang="fr-FR" altLang="fr-FR"/>
              <a:t>la structure</a:t>
            </a:r>
          </a:p>
          <a:p>
            <a:r>
              <a:rPr lang="fr-FR" altLang="fr-FR"/>
              <a:t>Web 2.0</a:t>
            </a:r>
          </a:p>
          <a:p>
            <a:r>
              <a:rPr lang="fr-FR" altLang="fr-FR"/>
              <a:t>Des clients riches HTML5/CSS3/JS</a:t>
            </a:r>
          </a:p>
        </p:txBody>
      </p:sp>
      <p:sp>
        <p:nvSpPr>
          <p:cNvPr id="38918" name="Espace réservé du texte 5">
            <a:extLst>
              <a:ext uri="{FF2B5EF4-FFF2-40B4-BE49-F238E27FC236}">
                <a16:creationId xmlns:a16="http://schemas.microsoft.com/office/drawing/2014/main" id="{1611FC80-3200-480B-BA42-577CFE886481}"/>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pic>
        <p:nvPicPr>
          <p:cNvPr id="38919" name="Picture 2" descr="Image associÃ©e">
            <a:extLst>
              <a:ext uri="{FF2B5EF4-FFF2-40B4-BE49-F238E27FC236}">
                <a16:creationId xmlns:a16="http://schemas.microsoft.com/office/drawing/2014/main" id="{043B3358-84EF-4FA2-989B-3404CD85F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3786188"/>
            <a:ext cx="333375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BD16889A-0646-4DE5-AF9B-F723E21BE68D}"/>
              </a:ext>
            </a:extLst>
          </p:cNvPr>
          <p:cNvSpPr>
            <a:spLocks noGrp="1"/>
          </p:cNvSpPr>
          <p:nvPr>
            <p:ph type="title"/>
          </p:nvPr>
        </p:nvSpPr>
        <p:spPr/>
        <p:txBody>
          <a:bodyPr/>
          <a:lstStyle/>
          <a:p>
            <a:pPr fontAlgn="auto">
              <a:spcAft>
                <a:spcPts val="0"/>
              </a:spcAft>
              <a:defRPr/>
            </a:pPr>
            <a:r>
              <a:rPr lang="fr-FR" dirty="0"/>
              <a:t>Les éditeurs XML / </a:t>
            </a:r>
            <a:r>
              <a:rPr lang="fr-FR" dirty="0" err="1"/>
              <a:t>json</a:t>
            </a:r>
            <a:endParaRPr lang="fr-FR" dirty="0"/>
          </a:p>
        </p:txBody>
      </p:sp>
      <p:sp>
        <p:nvSpPr>
          <p:cNvPr id="9" name="Espace réservé du texte 8">
            <a:extLst>
              <a:ext uri="{FF2B5EF4-FFF2-40B4-BE49-F238E27FC236}">
                <a16:creationId xmlns:a16="http://schemas.microsoft.com/office/drawing/2014/main" id="{72096574-CB6E-4801-A1E3-B5623BD74C26}"/>
              </a:ext>
            </a:extLst>
          </p:cNvPr>
          <p:cNvSpPr>
            <a:spLocks noGrp="1"/>
          </p:cNvSpPr>
          <p:nvPr>
            <p:ph type="body" idx="1"/>
          </p:nvPr>
        </p:nvSpPr>
        <p:spPr>
          <a:xfrm rot="20527304">
            <a:off x="238125" y="747713"/>
            <a:ext cx="7772400" cy="1158875"/>
          </a:xfrm>
        </p:spPr>
        <p:txBody>
          <a:bodyPr>
            <a:normAutofit lnSpcReduction="10000"/>
          </a:bodyPr>
          <a:lstStyle/>
          <a:p>
            <a:pPr fontAlgn="auto">
              <a:spcAft>
                <a:spcPts val="0"/>
              </a:spcAft>
              <a:defRPr/>
            </a:pPr>
            <a:r>
              <a:rPr lang="fr-FR" dirty="0"/>
              <a:t>lire c'est bien, </a:t>
            </a:r>
          </a:p>
          <a:p>
            <a:pPr fontAlgn="auto">
              <a:spcAft>
                <a:spcPts val="0"/>
              </a:spcAft>
              <a:defRPr/>
            </a:pPr>
            <a:r>
              <a:rPr lang="fr-FR" dirty="0"/>
              <a:t>bien éditer c'est mieux</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0EF3522E-25F1-49AF-874E-088F5FCDE7A3}"/>
              </a:ext>
            </a:extLst>
          </p:cNvPr>
          <p:cNvSpPr>
            <a:spLocks noGrp="1"/>
          </p:cNvSpPr>
          <p:nvPr>
            <p:ph type="body" idx="1"/>
          </p:nvPr>
        </p:nvSpPr>
        <p:spPr>
          <a:xfrm>
            <a:off x="608013" y="285750"/>
            <a:ext cx="3930650" cy="571500"/>
          </a:xfrm>
        </p:spPr>
        <p:txBody>
          <a:bodyPr>
            <a:normAutofit lnSpcReduction="10000"/>
          </a:bodyPr>
          <a:lstStyle/>
          <a:p>
            <a:pPr fontAlgn="auto">
              <a:spcAft>
                <a:spcPts val="0"/>
              </a:spcAft>
              <a:defRPr/>
            </a:pPr>
            <a:r>
              <a:rPr lang="fr-FR" dirty="0"/>
              <a:t>Vs code</a:t>
            </a:r>
          </a:p>
        </p:txBody>
      </p:sp>
      <p:sp>
        <p:nvSpPr>
          <p:cNvPr id="14" name="Espace réservé du contenu 13">
            <a:extLst>
              <a:ext uri="{FF2B5EF4-FFF2-40B4-BE49-F238E27FC236}">
                <a16:creationId xmlns:a16="http://schemas.microsoft.com/office/drawing/2014/main" id="{C6864163-392E-4012-90C6-75A0EC5D170B}"/>
              </a:ext>
            </a:extLst>
          </p:cNvPr>
          <p:cNvSpPr>
            <a:spLocks noGrp="1"/>
          </p:cNvSpPr>
          <p:nvPr>
            <p:ph sz="quarter" idx="2"/>
          </p:nvPr>
        </p:nvSpPr>
        <p:spPr>
          <a:xfrm>
            <a:off x="608013" y="1000125"/>
            <a:ext cx="3930650" cy="2428875"/>
          </a:xfrm>
        </p:spPr>
        <p:txBody>
          <a:bodyPr>
            <a:normAutofit fontScale="55000" lnSpcReduction="20000"/>
          </a:bodyPr>
          <a:lstStyle/>
          <a:p>
            <a:pPr fontAlgn="auto">
              <a:spcAft>
                <a:spcPts val="0"/>
              </a:spcAft>
              <a:defRPr/>
            </a:pPr>
            <a:r>
              <a:rPr lang="fr-FR" dirty="0"/>
              <a:t>Gratuit</a:t>
            </a:r>
          </a:p>
          <a:p>
            <a:pPr fontAlgn="auto">
              <a:spcAft>
                <a:spcPts val="0"/>
              </a:spcAft>
              <a:defRPr/>
            </a:pPr>
            <a:r>
              <a:rPr lang="fr-FR" dirty="0"/>
              <a:t>Multiplateforme</a:t>
            </a:r>
          </a:p>
          <a:p>
            <a:pPr fontAlgn="auto">
              <a:spcAft>
                <a:spcPts val="0"/>
              </a:spcAft>
              <a:defRPr/>
            </a:pPr>
            <a:r>
              <a:rPr lang="fr-FR" dirty="0"/>
              <a:t>Pris en charge des syntaxes xml, json,json schema, xsd, java, c,…</a:t>
            </a:r>
          </a:p>
          <a:p>
            <a:pPr fontAlgn="auto">
              <a:spcAft>
                <a:spcPts val="0"/>
              </a:spcAft>
              <a:defRPr/>
            </a:pPr>
            <a:r>
              <a:rPr lang="fr-FR" b="1" dirty="0"/>
              <a:t>hors plugins </a:t>
            </a:r>
          </a:p>
          <a:p>
            <a:pPr lvl="2" fontAlgn="auto">
              <a:spcAft>
                <a:spcPts val="0"/>
              </a:spcAft>
              <a:defRPr/>
            </a:pPr>
            <a:r>
              <a:rPr lang="fr-FR" dirty="0"/>
              <a:t>pas de validation jsonschema</a:t>
            </a:r>
          </a:p>
          <a:p>
            <a:pPr lvl="2" fontAlgn="auto">
              <a:spcAft>
                <a:spcPts val="0"/>
              </a:spcAft>
              <a:defRPr/>
            </a:pPr>
            <a:r>
              <a:rPr lang="fr-FR" dirty="0"/>
              <a:t>peu d'outils</a:t>
            </a:r>
          </a:p>
          <a:p>
            <a:pPr fontAlgn="auto">
              <a:spcAft>
                <a:spcPts val="0"/>
              </a:spcAft>
              <a:defRPr/>
            </a:pPr>
            <a:r>
              <a:rPr lang="fr-FR" dirty="0"/>
              <a:t>support GIT</a:t>
            </a:r>
          </a:p>
          <a:p>
            <a:pPr fontAlgn="auto">
              <a:spcAft>
                <a:spcPts val="0"/>
              </a:spcAft>
              <a:defRPr/>
            </a:pPr>
            <a:r>
              <a:rPr lang="fr-FR" dirty="0"/>
              <a:t>snippets</a:t>
            </a:r>
          </a:p>
        </p:txBody>
      </p:sp>
      <p:sp>
        <p:nvSpPr>
          <p:cNvPr id="16" name="Espace réservé du texte 15">
            <a:extLst>
              <a:ext uri="{FF2B5EF4-FFF2-40B4-BE49-F238E27FC236}">
                <a16:creationId xmlns:a16="http://schemas.microsoft.com/office/drawing/2014/main" id="{9E0140F6-AAD8-4B16-88A8-182105859C0A}"/>
              </a:ext>
            </a:extLst>
          </p:cNvPr>
          <p:cNvSpPr>
            <a:spLocks noGrp="1"/>
          </p:cNvSpPr>
          <p:nvPr>
            <p:ph type="body" sz="half" idx="3"/>
          </p:nvPr>
        </p:nvSpPr>
        <p:spPr>
          <a:xfrm>
            <a:off x="4652963" y="285750"/>
            <a:ext cx="3930650" cy="571500"/>
          </a:xfrm>
        </p:spPr>
        <p:txBody>
          <a:bodyPr>
            <a:normAutofit lnSpcReduction="10000"/>
          </a:bodyPr>
          <a:lstStyle/>
          <a:p>
            <a:pPr fontAlgn="auto">
              <a:spcAft>
                <a:spcPts val="0"/>
              </a:spcAft>
              <a:defRPr/>
            </a:pPr>
            <a:r>
              <a:rPr lang="fr-FR" dirty="0"/>
              <a:t>Altova XML spy</a:t>
            </a:r>
          </a:p>
        </p:txBody>
      </p:sp>
      <p:sp>
        <p:nvSpPr>
          <p:cNvPr id="169989" name="Espace réservé du contenu 17">
            <a:extLst>
              <a:ext uri="{FF2B5EF4-FFF2-40B4-BE49-F238E27FC236}">
                <a16:creationId xmlns:a16="http://schemas.microsoft.com/office/drawing/2014/main" id="{8B350ADC-015B-4407-9D36-A63FB7935805}"/>
              </a:ext>
            </a:extLst>
          </p:cNvPr>
          <p:cNvSpPr>
            <a:spLocks noGrp="1"/>
          </p:cNvSpPr>
          <p:nvPr>
            <p:ph sz="quarter" idx="4"/>
          </p:nvPr>
        </p:nvSpPr>
        <p:spPr bwMode="auto">
          <a:xfrm>
            <a:off x="4652963" y="939800"/>
            <a:ext cx="3930650" cy="2560638"/>
          </a:xfrm>
          <a:ln>
            <a:solidFill>
              <a:srgbClr val="D9D9D9"/>
            </a:solidFill>
            <a:miter lim="800000"/>
            <a:headEnd/>
            <a:tailEnd/>
          </a:ln>
        </p:spPr>
        <p:txBody>
          <a:bodyPr wrap="square" numCol="1" anchor="t" anchorCtr="0" compatLnSpc="1">
            <a:prstTxWarp prst="textNoShape">
              <a:avLst/>
            </a:prstTxWarp>
          </a:bodyPr>
          <a:lstStyle/>
          <a:p>
            <a:r>
              <a:rPr lang="fr-FR" altLang="fr-FR" sz="1000"/>
              <a:t>Payant  </a:t>
            </a:r>
          </a:p>
          <a:p>
            <a:pPr lvl="1"/>
            <a:r>
              <a:rPr lang="fr-FR" altLang="fr-FR" sz="800"/>
              <a:t>altova : 500€ *</a:t>
            </a:r>
          </a:p>
          <a:p>
            <a:pPr lvl="2"/>
            <a:r>
              <a:rPr lang="fr-FR" altLang="fr-FR" sz="700"/>
              <a:t>licence serveur possible</a:t>
            </a:r>
          </a:p>
          <a:p>
            <a:pPr lvl="1"/>
            <a:r>
              <a:rPr lang="fr-FR" altLang="fr-FR" sz="800"/>
              <a:t>Oxygen  proche altova xml spy</a:t>
            </a:r>
          </a:p>
          <a:p>
            <a:r>
              <a:rPr lang="fr-FR" altLang="fr-FR" sz="1000" b="1"/>
              <a:t>Beaucoup de fonctionnalités</a:t>
            </a:r>
          </a:p>
          <a:p>
            <a:pPr lvl="1"/>
            <a:r>
              <a:rPr lang="fr-FR" altLang="fr-FR" sz="800" b="1"/>
              <a:t>parser altova ou existant</a:t>
            </a:r>
          </a:p>
          <a:p>
            <a:pPr lvl="1"/>
            <a:r>
              <a:rPr lang="fr-FR" altLang="fr-FR" sz="800" b="1"/>
              <a:t>debugger xsl</a:t>
            </a:r>
          </a:p>
          <a:p>
            <a:pPr lvl="1"/>
            <a:r>
              <a:rPr lang="fr-FR" altLang="fr-FR" sz="800" b="1"/>
              <a:t>modélisation et edition RAD xsd</a:t>
            </a:r>
          </a:p>
          <a:p>
            <a:pPr lvl="1"/>
            <a:r>
              <a:rPr lang="fr-FR" altLang="fr-FR" sz="800" b="1"/>
              <a:t>generation de data, …</a:t>
            </a:r>
          </a:p>
          <a:p>
            <a:pPr lvl="1"/>
            <a:r>
              <a:rPr lang="fr-FR" altLang="fr-FR" sz="800" b="1"/>
              <a:t>&gt;2016</a:t>
            </a:r>
          </a:p>
          <a:p>
            <a:pPr lvl="2"/>
            <a:r>
              <a:rPr lang="fr-FR" altLang="fr-FR" sz="700" b="1"/>
              <a:t>xsl &amp; xpath 3</a:t>
            </a:r>
          </a:p>
          <a:p>
            <a:pPr lvl="2"/>
            <a:r>
              <a:rPr lang="fr-FR" altLang="fr-FR" sz="700" b="1"/>
              <a:t>json</a:t>
            </a:r>
          </a:p>
          <a:p>
            <a:pPr lvl="1"/>
            <a:r>
              <a:rPr lang="fr-FR" altLang="fr-FR" sz="800"/>
              <a:t>&lt;2016 </a:t>
            </a:r>
          </a:p>
          <a:p>
            <a:pPr lvl="2"/>
            <a:r>
              <a:rPr lang="fr-FR" altLang="fr-FR" sz="700"/>
              <a:t>xsl &amp; xpath 2</a:t>
            </a:r>
          </a:p>
          <a:p>
            <a:endParaRPr lang="fr-FR" altLang="fr-FR" sz="1000"/>
          </a:p>
          <a:p>
            <a:r>
              <a:rPr lang="fr-FR" altLang="fr-FR" sz="1000"/>
              <a:t>Ms Windows Uniquement*</a:t>
            </a:r>
          </a:p>
        </p:txBody>
      </p:sp>
      <p:pic>
        <p:nvPicPr>
          <p:cNvPr id="169990" name="Picture 2">
            <a:extLst>
              <a:ext uri="{FF2B5EF4-FFF2-40B4-BE49-F238E27FC236}">
                <a16:creationId xmlns:a16="http://schemas.microsoft.com/office/drawing/2014/main" id="{F4D4F6A7-DC8D-43CB-9032-DB4A263CB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429000"/>
            <a:ext cx="4071937"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a:extLst>
              <a:ext uri="{FF2B5EF4-FFF2-40B4-BE49-F238E27FC236}">
                <a16:creationId xmlns:a16="http://schemas.microsoft.com/office/drawing/2014/main" id="{FA88734A-EDF0-436B-8308-F00B8FD205A0}"/>
              </a:ext>
            </a:extLst>
          </p:cNvPr>
          <p:cNvSpPr>
            <a:spLocks noGrp="1"/>
          </p:cNvSpPr>
          <p:nvPr>
            <p:ph type="title"/>
          </p:nvPr>
        </p:nvSpPr>
        <p:spPr/>
        <p:txBody>
          <a:bodyPr/>
          <a:lstStyle/>
          <a:p>
            <a:pPr fontAlgn="auto">
              <a:spcAft>
                <a:spcPts val="0"/>
              </a:spcAft>
              <a:defRPr/>
            </a:pPr>
            <a:r>
              <a:rPr lang="fr-FR" dirty="0"/>
              <a:t>Les outils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273503E-E8A5-4447-855C-3CED631A28E6}"/>
              </a:ext>
            </a:extLst>
          </p:cNvPr>
          <p:cNvSpPr>
            <a:spLocks noGrp="1"/>
          </p:cNvSpPr>
          <p:nvPr>
            <p:ph type="title"/>
          </p:nvPr>
        </p:nvSpPr>
        <p:spPr>
          <a:xfrm>
            <a:off x="0" y="142852"/>
            <a:ext cx="9144000" cy="785818"/>
          </a:xfrm>
        </p:spPr>
        <p:txBody>
          <a:bodyPr/>
          <a:lstStyle/>
          <a:p>
            <a:pPr fontAlgn="auto">
              <a:spcAft>
                <a:spcPts val="0"/>
              </a:spcAft>
              <a:defRPr/>
            </a:pPr>
            <a:r>
              <a:rPr lang="fr-FR" dirty="0"/>
              <a:t>L’IDE </a:t>
            </a:r>
            <a:r>
              <a:rPr lang="fr-FR" dirty="0" err="1"/>
              <a:t>eclipse</a:t>
            </a:r>
            <a:endParaRPr lang="fr-FR" dirty="0"/>
          </a:p>
        </p:txBody>
      </p:sp>
      <p:sp>
        <p:nvSpPr>
          <p:cNvPr id="5" name="Espace réservé du contenu 4">
            <a:extLst>
              <a:ext uri="{FF2B5EF4-FFF2-40B4-BE49-F238E27FC236}">
                <a16:creationId xmlns:a16="http://schemas.microsoft.com/office/drawing/2014/main" id="{5FE81224-5BC9-406F-B6E5-13795D4DD5B6}"/>
              </a:ext>
            </a:extLst>
          </p:cNvPr>
          <p:cNvSpPr>
            <a:spLocks noGrp="1"/>
          </p:cNvSpPr>
          <p:nvPr>
            <p:ph idx="1"/>
          </p:nvPr>
        </p:nvSpPr>
        <p:spPr/>
        <p:txBody>
          <a:bodyPr>
            <a:normAutofit fontScale="77500" lnSpcReduction="20000"/>
          </a:bodyPr>
          <a:lstStyle/>
          <a:p>
            <a:pPr fontAlgn="auto">
              <a:spcAft>
                <a:spcPts val="0"/>
              </a:spcAft>
              <a:defRPr/>
            </a:pPr>
            <a:r>
              <a:rPr lang="fr-FR" dirty="0"/>
              <a:t>Gratuit &amp; Open-Source</a:t>
            </a:r>
          </a:p>
          <a:p>
            <a:pPr fontAlgn="auto">
              <a:spcAft>
                <a:spcPts val="0"/>
              </a:spcAft>
              <a:defRPr/>
            </a:pPr>
            <a:endParaRPr lang="fr-FR" dirty="0"/>
          </a:p>
          <a:p>
            <a:pPr fontAlgn="auto">
              <a:spcAft>
                <a:spcPts val="0"/>
              </a:spcAft>
              <a:defRPr/>
            </a:pPr>
            <a:r>
              <a:rPr lang="fr-FR" dirty="0"/>
              <a:t>Auto-</a:t>
            </a:r>
            <a:r>
              <a:rPr lang="fr-FR" dirty="0" err="1"/>
              <a:t>completion</a:t>
            </a:r>
            <a:endParaRPr lang="fr-FR" dirty="0"/>
          </a:p>
          <a:p>
            <a:pPr fontAlgn="auto">
              <a:spcAft>
                <a:spcPts val="0"/>
              </a:spcAft>
              <a:defRPr/>
            </a:pPr>
            <a:endParaRPr lang="fr-FR" dirty="0"/>
          </a:p>
          <a:p>
            <a:pPr fontAlgn="auto">
              <a:spcAft>
                <a:spcPts val="0"/>
              </a:spcAft>
              <a:defRPr/>
            </a:pPr>
            <a:r>
              <a:rPr lang="fr-FR" dirty="0"/>
              <a:t>Version PHP</a:t>
            </a:r>
          </a:p>
          <a:p>
            <a:pPr lvl="1" fontAlgn="auto">
              <a:spcAft>
                <a:spcPts val="0"/>
              </a:spcAft>
              <a:defRPr/>
            </a:pPr>
            <a:r>
              <a:rPr lang="fr-FR" dirty="0"/>
              <a:t>Prise en charge composants Web / html / </a:t>
            </a:r>
            <a:r>
              <a:rPr lang="fr-FR" dirty="0" err="1"/>
              <a:t>css</a:t>
            </a:r>
            <a:r>
              <a:rPr lang="fr-FR" dirty="0"/>
              <a:t> / </a:t>
            </a:r>
            <a:r>
              <a:rPr lang="fr-FR" dirty="0" err="1"/>
              <a:t>dtd</a:t>
            </a:r>
            <a:r>
              <a:rPr lang="fr-FR" dirty="0"/>
              <a:t>, déjà intégré</a:t>
            </a:r>
          </a:p>
          <a:p>
            <a:pPr fontAlgn="auto">
              <a:spcAft>
                <a:spcPts val="0"/>
              </a:spcAft>
              <a:defRPr/>
            </a:pPr>
            <a:endParaRPr lang="fr-FR" dirty="0"/>
          </a:p>
          <a:p>
            <a:pPr fontAlgn="auto">
              <a:spcAft>
                <a:spcPts val="0"/>
              </a:spcAft>
              <a:defRPr/>
            </a:pPr>
            <a:r>
              <a:rPr lang="fr-FR" dirty="0"/>
              <a:t>Plugins XML</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dirty="0"/>
              <a:t>Debugger XSL</a:t>
            </a:r>
          </a:p>
          <a:p>
            <a:pPr fontAlgn="auto">
              <a:spcAft>
                <a:spcPts val="0"/>
              </a:spcAft>
              <a:defRPr/>
            </a:pPr>
            <a:r>
              <a:rPr lang="fr-FR" dirty="0"/>
              <a:t>FOP</a:t>
            </a:r>
          </a:p>
          <a:p>
            <a:pPr lvl="1" fontAlgn="auto">
              <a:spcAft>
                <a:spcPts val="0"/>
              </a:spcAft>
              <a:defRPr/>
            </a:pPr>
            <a:endParaRPr lang="fr-FR" dirty="0"/>
          </a:p>
          <a:p>
            <a:pPr lvl="1" fontAlgn="auto">
              <a:spcAft>
                <a:spcPts val="0"/>
              </a:spcAft>
              <a:defRPr/>
            </a:pPr>
            <a:endParaRPr lang="fr-FR" dirty="0"/>
          </a:p>
        </p:txBody>
      </p:sp>
      <p:grpSp>
        <p:nvGrpSpPr>
          <p:cNvPr id="172038" name="Groupe 8">
            <a:extLst>
              <a:ext uri="{FF2B5EF4-FFF2-40B4-BE49-F238E27FC236}">
                <a16:creationId xmlns:a16="http://schemas.microsoft.com/office/drawing/2014/main" id="{63C10955-B33D-412C-AD33-222B9019D2FA}"/>
              </a:ext>
            </a:extLst>
          </p:cNvPr>
          <p:cNvGrpSpPr>
            <a:grpSpLocks/>
          </p:cNvGrpSpPr>
          <p:nvPr/>
        </p:nvGrpSpPr>
        <p:grpSpPr bwMode="auto">
          <a:xfrm>
            <a:off x="1428750" y="4143375"/>
            <a:ext cx="5738813" cy="793750"/>
            <a:chOff x="1187624" y="4653136"/>
            <a:chExt cx="5739383" cy="793998"/>
          </a:xfrm>
        </p:grpSpPr>
        <p:pic>
          <p:nvPicPr>
            <p:cNvPr id="172042" name="Picture 3">
              <a:extLst>
                <a:ext uri="{FF2B5EF4-FFF2-40B4-BE49-F238E27FC236}">
                  <a16:creationId xmlns:a16="http://schemas.microsoft.com/office/drawing/2014/main" id="{42169416-89AD-4622-B0DA-3BB1D188E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653136"/>
              <a:ext cx="56483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3" name="Picture 4">
              <a:extLst>
                <a:ext uri="{FF2B5EF4-FFF2-40B4-BE49-F238E27FC236}">
                  <a16:creationId xmlns:a16="http://schemas.microsoft.com/office/drawing/2014/main" id="{F7D009A7-90F3-4B11-BC36-B1494AA14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5085184"/>
              <a:ext cx="56673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2039" name="Picture 3">
            <a:extLst>
              <a:ext uri="{FF2B5EF4-FFF2-40B4-BE49-F238E27FC236}">
                <a16:creationId xmlns:a16="http://schemas.microsoft.com/office/drawing/2014/main" id="{683C057B-7979-436C-A55D-84AD928BE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5643563"/>
            <a:ext cx="2251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0" name="Picture 4">
            <a:extLst>
              <a:ext uri="{FF2B5EF4-FFF2-40B4-BE49-F238E27FC236}">
                <a16:creationId xmlns:a16="http://schemas.microsoft.com/office/drawing/2014/main" id="{F57A71A3-C047-4458-9A44-8F376D1E17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5715000"/>
            <a:ext cx="23479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41" name="Picture 5">
            <a:extLst>
              <a:ext uri="{FF2B5EF4-FFF2-40B4-BE49-F238E27FC236}">
                <a16:creationId xmlns:a16="http://schemas.microsoft.com/office/drawing/2014/main" id="{A312AC15-4AAD-481B-9E55-3929BE7280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0188" y="6165850"/>
            <a:ext cx="2809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a:extLst>
              <a:ext uri="{FF2B5EF4-FFF2-40B4-BE49-F238E27FC236}">
                <a16:creationId xmlns:a16="http://schemas.microsoft.com/office/drawing/2014/main" id="{1FBA2982-33C7-492E-A3A8-FDD3C28CF4A8}"/>
              </a:ext>
            </a:extLst>
          </p:cNvPr>
          <p:cNvSpPr>
            <a:spLocks noGrp="1" noChangeArrowheads="1"/>
          </p:cNvSpPr>
          <p:nvPr>
            <p:ph type="title"/>
          </p:nvPr>
        </p:nvSpPr>
        <p:spPr>
          <a:xfrm>
            <a:off x="0" y="142852"/>
            <a:ext cx="9144000" cy="785818"/>
          </a:xfrm>
        </p:spPr>
        <p:txBody>
          <a:bodyPr>
            <a:normAutofit/>
          </a:bodyPr>
          <a:lstStyle/>
          <a:p>
            <a:pPr fontAlgn="auto">
              <a:spcAft>
                <a:spcPts val="0"/>
              </a:spcAft>
              <a:defRPr/>
            </a:pPr>
            <a:r>
              <a:rPr lang="fr-FR" dirty="0"/>
              <a:t>Panorama des éditeurs XML</a:t>
            </a:r>
          </a:p>
        </p:txBody>
      </p:sp>
      <p:sp>
        <p:nvSpPr>
          <p:cNvPr id="41988" name="Rectangle 3">
            <a:extLst>
              <a:ext uri="{FF2B5EF4-FFF2-40B4-BE49-F238E27FC236}">
                <a16:creationId xmlns:a16="http://schemas.microsoft.com/office/drawing/2014/main" id="{48F635C0-6F47-4A79-A49E-0F0CDFBCD4E7}"/>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t>Les éditeurs XML et json</a:t>
            </a:r>
          </a:p>
          <a:p>
            <a:pPr lvl="1" fontAlgn="auto">
              <a:spcAft>
                <a:spcPts val="0"/>
              </a:spcAft>
              <a:defRPr/>
            </a:pPr>
            <a:r>
              <a:rPr lang="fr-FR" dirty="0"/>
              <a:t> </a:t>
            </a:r>
            <a:r>
              <a:rPr lang="fr-FR" b="1" dirty="0"/>
              <a:t>Altova XMLSpy </a:t>
            </a:r>
            <a:r>
              <a:rPr lang="fr-FR" dirty="0"/>
              <a:t>est l'un des meilleurs outils de production XML</a:t>
            </a:r>
          </a:p>
          <a:p>
            <a:pPr lvl="1" fontAlgn="auto">
              <a:spcAft>
                <a:spcPts val="0"/>
              </a:spcAft>
              <a:defRPr/>
            </a:pPr>
            <a:r>
              <a:rPr lang="fr-FR" dirty="0"/>
              <a:t> </a:t>
            </a:r>
            <a:r>
              <a:rPr lang="fr-FR" b="1" dirty="0"/>
              <a:t>oXygen</a:t>
            </a:r>
            <a:r>
              <a:rPr lang="fr-FR" dirty="0"/>
              <a:t> est un éditeur multiplateformes XML supportant aussi Relax NG, les Schematrons, SOAP, WSDL et permettant le débogage de XSL-T et Xquery</a:t>
            </a:r>
          </a:p>
          <a:p>
            <a:pPr lvl="1" fontAlgn="auto">
              <a:spcAft>
                <a:spcPts val="0"/>
              </a:spcAft>
              <a:defRPr/>
            </a:pPr>
            <a:endParaRPr lang="fr-FR" dirty="0"/>
          </a:p>
          <a:p>
            <a:pPr fontAlgn="auto">
              <a:spcAft>
                <a:spcPts val="0"/>
              </a:spcAft>
              <a:defRPr/>
            </a:pPr>
            <a:r>
              <a:rPr lang="fr-FR" dirty="0"/>
              <a:t> Les éditeurs XML</a:t>
            </a:r>
          </a:p>
          <a:p>
            <a:pPr lvl="1" fontAlgn="auto">
              <a:spcAft>
                <a:spcPts val="0"/>
              </a:spcAft>
              <a:buFont typeface="Arial" panose="020B0604020202020204" pitchFamily="34" charset="0"/>
              <a:buNone/>
              <a:defRPr/>
            </a:pPr>
            <a:endParaRPr lang="fr-FR" b="1" dirty="0"/>
          </a:p>
          <a:p>
            <a:pPr lvl="1" fontAlgn="auto">
              <a:spcAft>
                <a:spcPts val="0"/>
              </a:spcAft>
              <a:defRPr/>
            </a:pPr>
            <a:r>
              <a:rPr lang="fr-FR" b="1" dirty="0"/>
              <a:t>EditiX</a:t>
            </a:r>
            <a:r>
              <a:rPr lang="fr-FR" dirty="0"/>
              <a:t> est un éditeur similaire à oXygen orienté purement XML</a:t>
            </a:r>
          </a:p>
          <a:p>
            <a:pPr lvl="1" fontAlgn="auto">
              <a:spcAft>
                <a:spcPts val="0"/>
              </a:spcAft>
              <a:defRPr/>
            </a:pPr>
            <a:r>
              <a:rPr lang="fr-FR" b="1" dirty="0"/>
              <a:t> Liquid XML Studio </a:t>
            </a:r>
            <a:r>
              <a:rPr lang="fr-FR" dirty="0"/>
              <a:t>propose une version libre et une payante très orientée programmation avec facilité d'intégration de composants Microsoft Visual Studio</a:t>
            </a:r>
          </a:p>
          <a:p>
            <a:pPr lvl="1" fontAlgn="auto">
              <a:spcAft>
                <a:spcPts val="0"/>
              </a:spcAft>
              <a:defRPr/>
            </a:pPr>
            <a:r>
              <a:rPr lang="fr-FR" b="1" dirty="0"/>
              <a:t> Adobe </a:t>
            </a:r>
            <a:r>
              <a:rPr lang="fr-FR" b="1" dirty="0" err="1"/>
              <a:t>Dreamweaver</a:t>
            </a:r>
            <a:r>
              <a:rPr lang="fr-FR" b="1" dirty="0"/>
              <a:t> CS3+ </a:t>
            </a:r>
            <a:r>
              <a:rPr lang="fr-FR" dirty="0"/>
              <a:t>dispose de fonctionnalités avancées de XML (génération XSL-T, intégration de fichiers XML via son framework Ajax, interpréteur XPath… mais ces outils souffrent de quelques carences)</a:t>
            </a:r>
          </a:p>
          <a:p>
            <a:pPr lvl="1" fontAlgn="auto">
              <a:spcAft>
                <a:spcPts val="0"/>
              </a:spcAft>
              <a:defRPr/>
            </a:pPr>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a:extLst>
              <a:ext uri="{FF2B5EF4-FFF2-40B4-BE49-F238E27FC236}">
                <a16:creationId xmlns:a16="http://schemas.microsoft.com/office/drawing/2014/main" id="{0C8A73BC-45A3-4A7A-901B-B1FCACF45A32}"/>
              </a:ext>
            </a:extLst>
          </p:cNvPr>
          <p:cNvSpPr>
            <a:spLocks noGrp="1" noChangeArrowheads="1"/>
          </p:cNvSpPr>
          <p:nvPr>
            <p:ph type="sldNum" sz="quarter" idx="12"/>
          </p:nvPr>
        </p:nvSpPr>
        <p:spPr/>
        <p:txBody>
          <a:bodyPr>
            <a:normAutofit/>
          </a:bodyPr>
          <a:lstStyle/>
          <a:p>
            <a:pPr>
              <a:defRPr/>
            </a:pPr>
            <a:fld id="{E865C401-CC6A-4573-837F-135EFA58D767}" type="slidenum">
              <a:rPr lang="fr-FR"/>
              <a:pPr>
                <a:defRPr/>
              </a:pPr>
              <a:t>73</a:t>
            </a:fld>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4D73E7BB-7336-4A48-ADEF-3B5A964BAA42}"/>
              </a:ext>
            </a:extLst>
          </p:cNvPr>
          <p:cNvSpPr>
            <a:spLocks noGrp="1"/>
          </p:cNvSpPr>
          <p:nvPr>
            <p:ph type="title"/>
          </p:nvPr>
        </p:nvSpPr>
        <p:spPr/>
        <p:txBody>
          <a:bodyPr/>
          <a:lstStyle/>
          <a:p>
            <a:pPr fontAlgn="auto">
              <a:spcAft>
                <a:spcPts val="0"/>
              </a:spcAft>
              <a:defRPr/>
            </a:pPr>
            <a:r>
              <a:rPr lang="fr-FR" dirty="0"/>
              <a:t>Définition des données </a:t>
            </a:r>
          </a:p>
        </p:txBody>
      </p:sp>
      <p:sp>
        <p:nvSpPr>
          <p:cNvPr id="9" name="Espace réservé du texte 8">
            <a:extLst>
              <a:ext uri="{FF2B5EF4-FFF2-40B4-BE49-F238E27FC236}">
                <a16:creationId xmlns:a16="http://schemas.microsoft.com/office/drawing/2014/main" id="{39117F1C-A22C-41B6-96DD-541AA1F4673C}"/>
              </a:ext>
            </a:extLst>
          </p:cNvPr>
          <p:cNvSpPr>
            <a:spLocks noGrp="1"/>
          </p:cNvSpPr>
          <p:nvPr>
            <p:ph type="body" idx="1"/>
          </p:nvPr>
        </p:nvSpPr>
        <p:spPr>
          <a:xfrm rot="20527304">
            <a:off x="238125" y="747713"/>
            <a:ext cx="7772400" cy="1158875"/>
          </a:xfrm>
        </p:spPr>
        <p:txBody>
          <a:bodyPr/>
          <a:lstStyle/>
          <a:p>
            <a:pPr fontAlgn="auto">
              <a:spcAft>
                <a:spcPts val="0"/>
              </a:spcAft>
              <a:defRPr/>
            </a:pPr>
            <a:r>
              <a:rPr lang="fr-FR" dirty="0"/>
              <a:t>DTD et XMLSchema xsd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6DCB21-494C-42DE-9805-0565B0B4A96E}"/>
              </a:ext>
            </a:extLst>
          </p:cNvPr>
          <p:cNvSpPr>
            <a:spLocks noGrp="1"/>
          </p:cNvSpPr>
          <p:nvPr>
            <p:ph type="title"/>
          </p:nvPr>
        </p:nvSpPr>
        <p:spPr/>
        <p:txBody>
          <a:bodyPr/>
          <a:lstStyle/>
          <a:p>
            <a:pPr fontAlgn="auto">
              <a:spcAft>
                <a:spcPts val="0"/>
              </a:spcAft>
              <a:defRPr/>
            </a:pPr>
            <a:r>
              <a:rPr lang="fr-FR" dirty="0"/>
              <a:t>Définition des données</a:t>
            </a:r>
            <a:br>
              <a:rPr lang="fr-FR" dirty="0"/>
            </a:br>
            <a:r>
              <a:rPr lang="fr-FR" dirty="0"/>
              <a:t>dtd &amp; xsd </a:t>
            </a:r>
          </a:p>
        </p:txBody>
      </p:sp>
      <p:sp>
        <p:nvSpPr>
          <p:cNvPr id="178181" name="Espace réservé du contenu 4">
            <a:extLst>
              <a:ext uri="{FF2B5EF4-FFF2-40B4-BE49-F238E27FC236}">
                <a16:creationId xmlns:a16="http://schemas.microsoft.com/office/drawing/2014/main" id="{E60CC499-7AB0-4978-87EA-66B871A645EC}"/>
              </a:ext>
            </a:extLst>
          </p:cNvPr>
          <p:cNvSpPr>
            <a:spLocks noGrp="1"/>
          </p:cNvSpPr>
          <p:nvPr>
            <p:ph idx="1"/>
          </p:nvPr>
        </p:nvSpPr>
        <p:spPr bwMode="auto">
          <a:xfrm>
            <a:off x="3357563" y="273050"/>
            <a:ext cx="5572125" cy="6156325"/>
          </a:xfrm>
          <a:ln>
            <a:solidFill>
              <a:srgbClr val="D9D9D9"/>
            </a:solidFill>
            <a:miter lim="800000"/>
            <a:headEnd/>
            <a:tailEnd/>
          </a:ln>
        </p:spPr>
        <p:txBody>
          <a:bodyPr wrap="square" numCol="1" anchor="t" anchorCtr="0" compatLnSpc="1">
            <a:prstTxWarp prst="textNoShape">
              <a:avLst/>
            </a:prstTxWarp>
          </a:bodyPr>
          <a:lstStyle/>
          <a:p>
            <a:r>
              <a:rPr lang="fr-FR" altLang="fr-FR"/>
              <a:t>Structuré des donnes xml</a:t>
            </a:r>
          </a:p>
          <a:p>
            <a:endParaRPr lang="fr-FR" altLang="fr-FR"/>
          </a:p>
          <a:p>
            <a:r>
              <a:rPr lang="fr-FR" altLang="fr-FR"/>
              <a:t>définir les structures xml</a:t>
            </a:r>
          </a:p>
          <a:p>
            <a:endParaRPr lang="fr-FR" altLang="fr-FR"/>
          </a:p>
          <a:p>
            <a:r>
              <a:rPr lang="fr-FR" altLang="fr-FR"/>
              <a:t>définir les comportements xml</a:t>
            </a:r>
          </a:p>
          <a:p>
            <a:endParaRPr lang="fr-FR" altLang="fr-FR"/>
          </a:p>
          <a:p>
            <a:r>
              <a:rPr lang="fr-FR" altLang="fr-FR"/>
              <a:t>valider les xml</a:t>
            </a:r>
          </a:p>
          <a:p>
            <a:endParaRPr lang="fr-FR" altLang="fr-FR"/>
          </a:p>
        </p:txBody>
      </p:sp>
      <p:sp>
        <p:nvSpPr>
          <p:cNvPr id="178182" name="Espace réservé du texte 5">
            <a:extLst>
              <a:ext uri="{FF2B5EF4-FFF2-40B4-BE49-F238E27FC236}">
                <a16:creationId xmlns:a16="http://schemas.microsoft.com/office/drawing/2014/main" id="{C7F9B814-83F9-416D-8725-CBD401380941}"/>
              </a:ext>
            </a:extLst>
          </p:cNvPr>
          <p:cNvSpPr>
            <a:spLocks noGrp="1"/>
          </p:cNvSpPr>
          <p:nvPr>
            <p:ph type="body" sz="half" idx="2"/>
          </p:nvPr>
        </p:nvSpPr>
        <p:spPr bwMode="auto">
          <a:xfrm>
            <a:off x="277813" y="1435100"/>
            <a:ext cx="3008312" cy="4933950"/>
          </a:xfrm>
          <a:ln>
            <a:solidFill>
              <a:srgbClr val="D9D9D9"/>
            </a:solidFill>
            <a:miter lim="800000"/>
            <a:headEnd/>
            <a:tailEnd/>
          </a:ln>
        </p:spPr>
        <p:txBody>
          <a:bodyPr wrap="square" numCol="1" anchor="t" anchorCtr="0" compatLnSpc="1">
            <a:prstTxWarp prst="textNoShape">
              <a:avLst/>
            </a:prstTxWarp>
          </a:bodyPr>
          <a:lstStyle/>
          <a:p>
            <a:r>
              <a:rPr lang="fr-FR" altLang="fr-FR"/>
              <a:t>SOMMAIRE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AutoShape 2">
            <a:extLst>
              <a:ext uri="{FF2B5EF4-FFF2-40B4-BE49-F238E27FC236}">
                <a16:creationId xmlns:a16="http://schemas.microsoft.com/office/drawing/2014/main" id="{A9261445-402A-41A7-AF4B-A3AF576701F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49731" name="Rectangle 3">
            <a:extLst>
              <a:ext uri="{FF2B5EF4-FFF2-40B4-BE49-F238E27FC236}">
                <a16:creationId xmlns:a16="http://schemas.microsoft.com/office/drawing/2014/main" id="{23C68C7B-0531-4DAF-99CC-35EA689769FD}"/>
              </a:ext>
            </a:extLst>
          </p:cNvPr>
          <p:cNvSpPr>
            <a:spLocks noGrp="1" noChangeArrowheads="1"/>
          </p:cNvSpPr>
          <p:nvPr>
            <p:ph idx="1"/>
          </p:nvPr>
        </p:nvSpPr>
        <p:spPr/>
        <p:txBody>
          <a:bodyPr/>
          <a:lstStyle/>
          <a:p>
            <a:pPr fontAlgn="auto">
              <a:spcAft>
                <a:spcPts val="0"/>
              </a:spcAft>
              <a:defRPr/>
            </a:pPr>
            <a:r>
              <a:rPr lang="fr-FR" dirty="0">
                <a:ea typeface="MS Mincho" pitchFamily="49" charset="-128"/>
              </a:rPr>
              <a:t>Structure XML</a:t>
            </a:r>
          </a:p>
          <a:p>
            <a:pPr lvl="1" fontAlgn="auto">
              <a:spcAft>
                <a:spcPts val="0"/>
              </a:spcAft>
              <a:buFontTx/>
              <a:buNone/>
              <a:defRPr/>
            </a:pPr>
            <a:r>
              <a:rPr lang="fr-FR" dirty="0">
                <a:cs typeface="Courier New" pitchFamily="49" charset="0"/>
              </a:rPr>
              <a:t>XML est un langage de balises (&lt;&gt;). </a:t>
            </a:r>
          </a:p>
          <a:p>
            <a:pPr lvl="1" fontAlgn="auto">
              <a:spcAft>
                <a:spcPts val="0"/>
              </a:spcAft>
              <a:buFontTx/>
              <a:buNone/>
              <a:defRPr/>
            </a:pPr>
            <a:r>
              <a:rPr lang="fr-FR" dirty="0">
                <a:cs typeface="Courier New" pitchFamily="49" charset="0"/>
              </a:rPr>
              <a:t>Un fichier XML contient :</a:t>
            </a:r>
          </a:p>
          <a:p>
            <a:pPr lvl="1" fontAlgn="auto">
              <a:spcAft>
                <a:spcPts val="0"/>
              </a:spcAft>
              <a:defRPr/>
            </a:pPr>
            <a:r>
              <a:rPr lang="fr-FR" dirty="0">
                <a:cs typeface="Courier New" pitchFamily="49" charset="0"/>
              </a:rPr>
              <a:t> 1 seul (pour le moment !) élément racine (</a:t>
            </a:r>
            <a:r>
              <a:rPr lang="fr-FR" dirty="0" err="1">
                <a:cs typeface="Courier New" pitchFamily="49" charset="0"/>
              </a:rPr>
              <a:t>root</a:t>
            </a:r>
            <a:r>
              <a:rPr lang="fr-FR" dirty="0">
                <a:cs typeface="Courier New" pitchFamily="49" charset="0"/>
              </a:rPr>
              <a:t>) parfois appelé document</a:t>
            </a:r>
          </a:p>
          <a:p>
            <a:pPr lvl="1" fontAlgn="auto">
              <a:spcAft>
                <a:spcPts val="0"/>
              </a:spcAft>
              <a:defRPr/>
            </a:pPr>
            <a:r>
              <a:rPr lang="fr-FR" dirty="0">
                <a:cs typeface="Courier New" pitchFamily="49" charset="0"/>
              </a:rPr>
              <a:t> précédé par des déclarations XML optionnelles (</a:t>
            </a:r>
            <a:r>
              <a:rPr lang="fr-FR" b="1" dirty="0">
                <a:solidFill>
                  <a:schemeClr val="tx2"/>
                </a:solidFill>
                <a:cs typeface="Courier New" pitchFamily="49" charset="0"/>
              </a:rPr>
              <a:t>DOCTYPE</a:t>
            </a:r>
            <a:r>
              <a:rPr lang="fr-FR" dirty="0">
                <a:cs typeface="Courier New" pitchFamily="49" charset="0"/>
              </a:rPr>
              <a:t>, </a:t>
            </a:r>
            <a:r>
              <a:rPr lang="fr-FR" b="1" dirty="0" err="1">
                <a:solidFill>
                  <a:schemeClr val="accent3"/>
                </a:solidFill>
                <a:cs typeface="Courier New" pitchFamily="49" charset="0"/>
              </a:rPr>
              <a:t>encoding</a:t>
            </a:r>
            <a:r>
              <a:rPr lang="fr-FR" dirty="0">
                <a:cs typeface="Courier New" pitchFamily="49" charset="0"/>
              </a:rPr>
              <a:t>…)</a:t>
            </a:r>
          </a:p>
          <a:p>
            <a:pPr lvl="1" fontAlgn="auto">
              <a:spcAft>
                <a:spcPts val="0"/>
              </a:spcAft>
              <a:defRPr/>
            </a:pPr>
            <a:r>
              <a:rPr lang="fr-FR" dirty="0">
                <a:cs typeface="Courier New" pitchFamily="49" charset="0"/>
              </a:rPr>
              <a:t> l’élément racine contient des éléments XML de la forme :</a:t>
            </a:r>
            <a:br>
              <a:rPr lang="fr-FR" dirty="0">
                <a:cs typeface="Courier New" pitchFamily="49" charset="0"/>
              </a:rPr>
            </a:br>
            <a:r>
              <a:rPr lang="fr-FR" dirty="0">
                <a:cs typeface="Courier New" pitchFamily="49" charset="0"/>
              </a:rPr>
              <a:t>&lt;</a:t>
            </a:r>
            <a:r>
              <a:rPr lang="fr-FR" b="1" i="1" dirty="0" err="1">
                <a:solidFill>
                  <a:schemeClr val="tx2"/>
                </a:solidFill>
                <a:cs typeface="Courier New" pitchFamily="49" charset="0"/>
              </a:rPr>
              <a:t>name</a:t>
            </a:r>
            <a:r>
              <a:rPr lang="fr-FR" b="1" dirty="0">
                <a:cs typeface="Courier New" pitchFamily="49" charset="0"/>
              </a:rPr>
              <a:t> </a:t>
            </a:r>
            <a:r>
              <a:rPr lang="fr-FR" b="1" i="1" dirty="0">
                <a:solidFill>
                  <a:srgbClr val="FF0000"/>
                </a:solidFill>
                <a:cs typeface="Courier New" pitchFamily="49" charset="0"/>
              </a:rPr>
              <a:t>attribut</a:t>
            </a:r>
            <a:r>
              <a:rPr lang="fr-FR" dirty="0">
                <a:cs typeface="Courier New" pitchFamily="49" charset="0"/>
              </a:rPr>
              <a:t>="</a:t>
            </a:r>
            <a:r>
              <a:rPr lang="fr-FR" b="1" i="1" dirty="0">
                <a:cs typeface="Courier New" pitchFamily="49" charset="0"/>
              </a:rPr>
              <a:t>valeur</a:t>
            </a:r>
            <a:r>
              <a:rPr lang="fr-FR" dirty="0">
                <a:cs typeface="Courier New" pitchFamily="49" charset="0"/>
              </a:rPr>
              <a:t>"&gt;contenu&lt;/</a:t>
            </a:r>
            <a:r>
              <a:rPr lang="fr-FR" b="1" i="1" dirty="0" err="1">
                <a:solidFill>
                  <a:schemeClr val="tx2"/>
                </a:solidFill>
                <a:cs typeface="Courier New" pitchFamily="49" charset="0"/>
              </a:rPr>
              <a:t>name</a:t>
            </a:r>
            <a:r>
              <a:rPr lang="fr-FR" dirty="0">
                <a:cs typeface="Courier New" pitchFamily="49" charset="0"/>
              </a:rPr>
              <a:t>&gt;</a:t>
            </a:r>
            <a:endParaRPr lang="fr-FR" dirty="0"/>
          </a:p>
        </p:txBody>
      </p:sp>
      <p:sp>
        <p:nvSpPr>
          <p:cNvPr id="5" name="Rectangle 13">
            <a:extLst>
              <a:ext uri="{FF2B5EF4-FFF2-40B4-BE49-F238E27FC236}">
                <a16:creationId xmlns:a16="http://schemas.microsoft.com/office/drawing/2014/main" id="{DCC97C88-5976-4075-89F2-484B20820BB4}"/>
              </a:ext>
            </a:extLst>
          </p:cNvPr>
          <p:cNvSpPr>
            <a:spLocks noGrp="1" noChangeArrowheads="1"/>
          </p:cNvSpPr>
          <p:nvPr>
            <p:ph type="sldNum" sz="quarter" idx="12"/>
          </p:nvPr>
        </p:nvSpPr>
        <p:spPr/>
        <p:txBody>
          <a:bodyPr>
            <a:normAutofit/>
          </a:bodyPr>
          <a:lstStyle/>
          <a:p>
            <a:pPr>
              <a:defRPr/>
            </a:pPr>
            <a:fld id="{CCD7B00D-19D8-4CEA-B51B-B450A28A7F6F}" type="slidenum">
              <a:rPr lang="fr-FR"/>
              <a:pPr>
                <a:defRPr/>
              </a:pPr>
              <a:t>76</a:t>
            </a:fld>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AutoShape 2">
            <a:extLst>
              <a:ext uri="{FF2B5EF4-FFF2-40B4-BE49-F238E27FC236}">
                <a16:creationId xmlns:a16="http://schemas.microsoft.com/office/drawing/2014/main" id="{52A9B80B-764F-4DD8-92E4-00435145C2A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51779" name="Rectangle 3">
            <a:extLst>
              <a:ext uri="{FF2B5EF4-FFF2-40B4-BE49-F238E27FC236}">
                <a16:creationId xmlns:a16="http://schemas.microsoft.com/office/drawing/2014/main" id="{66748D9B-97E0-456E-B838-14CCDC68F7A4}"/>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Déclarations</a:t>
            </a:r>
          </a:p>
          <a:p>
            <a:pPr lvl="1" fontAlgn="auto">
              <a:spcAft>
                <a:spcPts val="0"/>
              </a:spcAft>
              <a:defRPr/>
            </a:pPr>
            <a:r>
              <a:rPr lang="fr-FR" dirty="0"/>
              <a:t> </a:t>
            </a:r>
            <a:r>
              <a:rPr lang="fr-FR" b="1" dirty="0">
                <a:solidFill>
                  <a:schemeClr val="tx2"/>
                </a:solidFill>
              </a:rPr>
              <a:t>DOCTYPE</a:t>
            </a:r>
          </a:p>
          <a:p>
            <a:pPr lvl="1" fontAlgn="auto">
              <a:spcAft>
                <a:spcPts val="0"/>
              </a:spcAft>
              <a:defRPr/>
            </a:pPr>
            <a:endParaRPr lang="fr-FR" dirty="0"/>
          </a:p>
          <a:p>
            <a:pPr fontAlgn="auto">
              <a:spcAft>
                <a:spcPts val="0"/>
              </a:spcAft>
              <a:defRPr/>
            </a:pPr>
            <a:r>
              <a:rPr lang="fr-FR" dirty="0"/>
              <a:t>Instructions processeur</a:t>
            </a:r>
          </a:p>
          <a:p>
            <a:pPr lvl="1" fontAlgn="auto">
              <a:spcAft>
                <a:spcPts val="0"/>
              </a:spcAft>
              <a:defRPr/>
            </a:pPr>
            <a:r>
              <a:rPr lang="fr-FR" dirty="0"/>
              <a:t>Target</a:t>
            </a:r>
          </a:p>
          <a:p>
            <a:pPr lvl="2" fontAlgn="auto">
              <a:spcAft>
                <a:spcPts val="0"/>
              </a:spcAft>
              <a:defRPr/>
            </a:pPr>
            <a:r>
              <a:rPr lang="fr-FR" dirty="0"/>
              <a:t> </a:t>
            </a: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 version="1.0" … ?&gt; </a:t>
            </a:r>
          </a:p>
          <a:p>
            <a:pPr lvl="1" fontAlgn="auto">
              <a:spcAft>
                <a:spcPts val="0"/>
              </a:spcAft>
              <a:defRPr/>
            </a:pPr>
            <a:r>
              <a:rPr lang="fr-FR" dirty="0" err="1"/>
              <a:t>Stylesheet</a:t>
            </a:r>
            <a:endParaRPr lang="fr-FR" dirty="0"/>
          </a:p>
          <a:p>
            <a:pPr lvl="2" fontAlgn="auto">
              <a:spcAft>
                <a:spcPts val="0"/>
              </a:spcAft>
              <a:defRPr/>
            </a:pP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a:t>
            </a:r>
            <a:r>
              <a:rPr lang="fr-FR" b="1" dirty="0" err="1">
                <a:solidFill>
                  <a:schemeClr val="accent3">
                    <a:lumMod val="75000"/>
                  </a:schemeClr>
                </a:solidFill>
              </a:rPr>
              <a:t>stylesheet</a:t>
            </a:r>
            <a:r>
              <a:rPr lang="fr-FR" b="1" dirty="0">
                <a:solidFill>
                  <a:schemeClr val="accent3">
                    <a:lumMod val="75000"/>
                  </a:schemeClr>
                </a:solidFill>
              </a:rPr>
              <a:t> … ?&gt;</a:t>
            </a:r>
          </a:p>
          <a:p>
            <a:pPr lvl="1" fontAlgn="auto">
              <a:spcAft>
                <a:spcPts val="0"/>
              </a:spcAft>
              <a:defRPr/>
            </a:pPr>
            <a:endParaRPr lang="fr-FR" dirty="0"/>
          </a:p>
          <a:p>
            <a:pPr fontAlgn="auto">
              <a:spcAft>
                <a:spcPts val="0"/>
              </a:spcAft>
              <a:defRPr/>
            </a:pPr>
            <a:r>
              <a:rPr lang="fr-FR" dirty="0"/>
              <a:t>Commentaires</a:t>
            </a:r>
          </a:p>
          <a:p>
            <a:pPr lvl="1" fontAlgn="auto">
              <a:spcAft>
                <a:spcPts val="0"/>
              </a:spcAft>
              <a:defRPr/>
            </a:pPr>
            <a:r>
              <a:rPr lang="fr-FR" dirty="0">
                <a:cs typeface="Courier New" pitchFamily="49" charset="0"/>
              </a:rPr>
              <a:t> les commentaires sont encadrés par </a:t>
            </a:r>
            <a:r>
              <a:rPr lang="fr-FR" dirty="0">
                <a:solidFill>
                  <a:schemeClr val="tx2"/>
                </a:solidFill>
                <a:cs typeface="Courier New" pitchFamily="49" charset="0"/>
              </a:rPr>
              <a:t>&lt;!-- --&gt;</a:t>
            </a:r>
          </a:p>
          <a:p>
            <a:pPr lvl="1" fontAlgn="auto">
              <a:spcAft>
                <a:spcPts val="0"/>
              </a:spcAft>
              <a:defRPr/>
            </a:pPr>
            <a:r>
              <a:rPr lang="fr-FR" dirty="0"/>
              <a:t> </a:t>
            </a:r>
            <a:r>
              <a:rPr lang="fr-FR" b="1" dirty="0">
                <a:solidFill>
                  <a:schemeClr val="tx2"/>
                </a:solidFill>
              </a:rPr>
              <a:t>CDATA</a:t>
            </a:r>
            <a:r>
              <a:rPr lang="fr-FR" dirty="0"/>
              <a:t> vs </a:t>
            </a:r>
            <a:r>
              <a:rPr lang="fr-FR" b="1" dirty="0">
                <a:solidFill>
                  <a:schemeClr val="tx2"/>
                </a:solidFill>
              </a:rPr>
              <a:t>PCDATA</a:t>
            </a:r>
          </a:p>
        </p:txBody>
      </p:sp>
      <p:sp>
        <p:nvSpPr>
          <p:cNvPr id="5" name="Rectangle 13">
            <a:extLst>
              <a:ext uri="{FF2B5EF4-FFF2-40B4-BE49-F238E27FC236}">
                <a16:creationId xmlns:a16="http://schemas.microsoft.com/office/drawing/2014/main" id="{4B7B5B75-85AD-4B89-9849-31CAD8BBC140}"/>
              </a:ext>
            </a:extLst>
          </p:cNvPr>
          <p:cNvSpPr>
            <a:spLocks noGrp="1" noChangeArrowheads="1"/>
          </p:cNvSpPr>
          <p:nvPr>
            <p:ph type="sldNum" sz="quarter" idx="12"/>
          </p:nvPr>
        </p:nvSpPr>
        <p:spPr/>
        <p:txBody>
          <a:bodyPr>
            <a:normAutofit/>
          </a:bodyPr>
          <a:lstStyle/>
          <a:p>
            <a:pPr>
              <a:defRPr/>
            </a:pPr>
            <a:fld id="{47158A4D-32EA-4C18-8EEF-D86AD31C37C8}" type="slidenum">
              <a:rPr lang="fr-FR"/>
              <a:pPr>
                <a:defRPr/>
              </a:pPr>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AutoShape 2">
            <a:extLst>
              <a:ext uri="{FF2B5EF4-FFF2-40B4-BE49-F238E27FC236}">
                <a16:creationId xmlns:a16="http://schemas.microsoft.com/office/drawing/2014/main" id="{FBAA863C-BFCE-4D4B-9775-4F72873CD69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53827" name="Rectangle 3">
            <a:extLst>
              <a:ext uri="{FF2B5EF4-FFF2-40B4-BE49-F238E27FC236}">
                <a16:creationId xmlns:a16="http://schemas.microsoft.com/office/drawing/2014/main" id="{68349D63-932E-4C07-8067-825C512C53B3}"/>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Tout est nœud</a:t>
            </a:r>
          </a:p>
          <a:p>
            <a:pPr fontAlgn="auto">
              <a:spcAft>
                <a:spcPts val="0"/>
              </a:spcAft>
              <a:defRPr/>
            </a:pPr>
            <a:r>
              <a:rPr lang="fr-FR" dirty="0" err="1"/>
              <a:t>Elements</a:t>
            </a:r>
            <a:endParaRPr lang="fr-FR" dirty="0"/>
          </a:p>
          <a:p>
            <a:pPr lvl="1" fontAlgn="auto">
              <a:spcAft>
                <a:spcPts val="0"/>
              </a:spcAft>
              <a:defRPr/>
            </a:pPr>
            <a:r>
              <a:rPr lang="fr-FR" dirty="0"/>
              <a:t> &lt;</a:t>
            </a:r>
            <a:r>
              <a:rPr lang="fr-FR" b="1" dirty="0">
                <a:solidFill>
                  <a:schemeClr val="tx2"/>
                </a:solidFill>
              </a:rPr>
              <a:t>font</a:t>
            </a:r>
            <a:r>
              <a:rPr lang="fr-FR" dirty="0"/>
              <a:t>…</a:t>
            </a:r>
          </a:p>
          <a:p>
            <a:pPr fontAlgn="auto">
              <a:spcAft>
                <a:spcPts val="0"/>
              </a:spcAft>
              <a:defRPr/>
            </a:pPr>
            <a:r>
              <a:rPr lang="fr-FR" dirty="0"/>
              <a:t>Attributs</a:t>
            </a:r>
          </a:p>
          <a:p>
            <a:pPr lvl="1" fontAlgn="auto">
              <a:spcAft>
                <a:spcPts val="0"/>
              </a:spcAft>
              <a:defRPr/>
            </a:pPr>
            <a:r>
              <a:rPr lang="fr-FR" dirty="0"/>
              <a:t> </a:t>
            </a:r>
            <a:r>
              <a:rPr lang="fr-FR" b="1" dirty="0" err="1">
                <a:solidFill>
                  <a:srgbClr val="FF0000"/>
                </a:solidFill>
              </a:rPr>
              <a:t>color</a:t>
            </a:r>
            <a:r>
              <a:rPr lang="fr-FR" dirty="0"/>
              <a:t>="</a:t>
            </a:r>
            <a:r>
              <a:rPr lang="fr-FR" dirty="0" err="1"/>
              <a:t>red</a:t>
            </a:r>
            <a:r>
              <a:rPr lang="fr-FR" dirty="0"/>
              <a:t>"…</a:t>
            </a:r>
          </a:p>
          <a:p>
            <a:pPr fontAlgn="auto">
              <a:spcAft>
                <a:spcPts val="0"/>
              </a:spcAft>
              <a:defRPr/>
            </a:pPr>
            <a:r>
              <a:rPr lang="fr-FR" dirty="0"/>
              <a:t>Fermeture de balise</a:t>
            </a:r>
          </a:p>
          <a:p>
            <a:pPr lvl="1" fontAlgn="auto">
              <a:spcAft>
                <a:spcPts val="0"/>
              </a:spcAft>
              <a:defRPr/>
            </a:pPr>
            <a:r>
              <a:rPr lang="fr-FR" dirty="0"/>
              <a:t> …&gt;texte à colorer&lt;/</a:t>
            </a:r>
            <a:r>
              <a:rPr lang="fr-FR" b="1" dirty="0">
                <a:solidFill>
                  <a:schemeClr val="tx2"/>
                </a:solidFill>
              </a:rPr>
              <a:t>font</a:t>
            </a:r>
            <a:r>
              <a:rPr lang="fr-FR" dirty="0"/>
              <a:t>&gt;</a:t>
            </a:r>
          </a:p>
          <a:p>
            <a:pPr fontAlgn="auto">
              <a:spcAft>
                <a:spcPts val="0"/>
              </a:spcAft>
              <a:defRPr/>
            </a:pPr>
            <a:r>
              <a:rPr lang="fr-FR" dirty="0"/>
              <a:t>Entités</a:t>
            </a:r>
          </a:p>
          <a:p>
            <a:pPr lvl="1" fontAlgn="auto">
              <a:spcAft>
                <a:spcPts val="0"/>
              </a:spcAft>
              <a:defRPr/>
            </a:pPr>
            <a:r>
              <a:rPr lang="fr-FR" dirty="0"/>
              <a:t> caractère &amp;</a:t>
            </a:r>
            <a:r>
              <a:rPr lang="fr-FR" dirty="0" err="1"/>
              <a:t>nbsp</a:t>
            </a:r>
            <a:r>
              <a:rPr lang="fr-FR" dirty="0"/>
              <a:t>;</a:t>
            </a:r>
          </a:p>
          <a:p>
            <a:pPr lvl="1" fontAlgn="auto">
              <a:spcAft>
                <a:spcPts val="0"/>
              </a:spcAft>
              <a:defRPr/>
            </a:pPr>
            <a:r>
              <a:rPr lang="fr-FR" dirty="0"/>
              <a:t> paramètre %file;</a:t>
            </a:r>
          </a:p>
          <a:p>
            <a:pPr lvl="1" fontAlgn="auto">
              <a:spcAft>
                <a:spcPts val="0"/>
              </a:spcAft>
              <a:defRPr/>
            </a:pPr>
            <a:r>
              <a:rPr lang="fr-FR" dirty="0"/>
              <a:t> </a:t>
            </a:r>
            <a:r>
              <a:rPr lang="fr-FR" dirty="0" err="1"/>
              <a:t>parsables</a:t>
            </a:r>
            <a:r>
              <a:rPr lang="fr-FR" dirty="0"/>
              <a:t> ou non</a:t>
            </a:r>
          </a:p>
        </p:txBody>
      </p:sp>
      <p:sp>
        <p:nvSpPr>
          <p:cNvPr id="5" name="Rectangle 13">
            <a:extLst>
              <a:ext uri="{FF2B5EF4-FFF2-40B4-BE49-F238E27FC236}">
                <a16:creationId xmlns:a16="http://schemas.microsoft.com/office/drawing/2014/main" id="{5BCE8D15-A471-4340-B697-249E8154D1F8}"/>
              </a:ext>
            </a:extLst>
          </p:cNvPr>
          <p:cNvSpPr>
            <a:spLocks noGrp="1" noChangeArrowheads="1"/>
          </p:cNvSpPr>
          <p:nvPr>
            <p:ph type="sldNum" sz="quarter" idx="12"/>
          </p:nvPr>
        </p:nvSpPr>
        <p:spPr/>
        <p:txBody>
          <a:bodyPr>
            <a:normAutofit/>
          </a:bodyPr>
          <a:lstStyle/>
          <a:p>
            <a:pPr>
              <a:defRPr/>
            </a:pPr>
            <a:fld id="{39A209A0-96DB-442A-82EE-27A090A6F317}" type="slidenum">
              <a:rPr lang="fr-FR"/>
              <a:pPr>
                <a:defRPr/>
              </a:pPr>
              <a:t>78</a:t>
            </a:fld>
            <a:endParaRPr lang="fr-F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a:extLst>
              <a:ext uri="{FF2B5EF4-FFF2-40B4-BE49-F238E27FC236}">
                <a16:creationId xmlns:a16="http://schemas.microsoft.com/office/drawing/2014/main" id="{1B36C32A-E1C6-403D-BAA2-DFC6399C6AF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186373" name="Rectangle 3">
            <a:extLst>
              <a:ext uri="{FF2B5EF4-FFF2-40B4-BE49-F238E27FC236}">
                <a16:creationId xmlns:a16="http://schemas.microsoft.com/office/drawing/2014/main" id="{5F0DEF27-DF05-4E02-9510-E25376EABE7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pPr>
              <a:buFont typeface="Wingdings" panose="05000000000000000000" pitchFamily="2" charset="2"/>
              <a:buChar char="q"/>
            </a:pPr>
            <a:endParaRPr lang="fr-FR" altLang="fr-FR">
              <a:ea typeface="MS Mincho" panose="020B0400000000000000" pitchFamily="49" charset="-128"/>
            </a:endParaRPr>
          </a:p>
          <a:p>
            <a:pPr>
              <a:buFont typeface="Wingdings" panose="05000000000000000000" pitchFamily="2" charset="2"/>
              <a:buChar char="q"/>
            </a:pPr>
            <a:r>
              <a:rPr lang="fr-FR" altLang="fr-FR">
                <a:ea typeface="MS Mincho" panose="020B0400000000000000" pitchFamily="49" charset="-128"/>
              </a:rPr>
              <a:t>Document XML bien formé</a:t>
            </a:r>
          </a:p>
          <a:p>
            <a:pPr>
              <a:buFont typeface="Wingdings" panose="05000000000000000000" pitchFamily="2" charset="2"/>
              <a:buNone/>
            </a:pPr>
            <a:r>
              <a:rPr lang="fr-FR" altLang="fr-FR" sz="1800">
                <a:cs typeface="Courier New" panose="02070309020205020404" pitchFamily="49" charset="0"/>
              </a:rPr>
              <a:t>   - Un document bien formé est un document qui respecte les règles syntaxiques de XML (ex: imbrication des balises, absence de balise ouverte sans fermeture)</a:t>
            </a:r>
          </a:p>
          <a:p>
            <a:pPr>
              <a:buFont typeface="Wingdings" panose="05000000000000000000" pitchFamily="2" charset="2"/>
              <a:buNone/>
            </a:pPr>
            <a:endParaRPr lang="fr-FR" altLang="fr-FR" sz="1800">
              <a:cs typeface="Courier New" panose="02070309020205020404" pitchFamily="49" charset="0"/>
            </a:endParaRPr>
          </a:p>
          <a:p>
            <a:pPr>
              <a:buFont typeface="Wingdings" panose="05000000000000000000" pitchFamily="2" charset="2"/>
              <a:buChar char="q"/>
            </a:pPr>
            <a:endParaRPr lang="fr-FR" altLang="fr-FR">
              <a:ea typeface="MS Mincho" panose="020B0400000000000000" pitchFamily="49" charset="-128"/>
            </a:endParaRPr>
          </a:p>
          <a:p>
            <a:pPr>
              <a:buFont typeface="Wingdings" panose="05000000000000000000" pitchFamily="2" charset="2"/>
              <a:buChar char="q"/>
            </a:pPr>
            <a:r>
              <a:rPr lang="fr-FR" altLang="fr-FR">
                <a:ea typeface="MS Mincho" panose="020B0400000000000000" pitchFamily="49" charset="-128"/>
              </a:rPr>
              <a:t>Document XML valide</a:t>
            </a:r>
          </a:p>
          <a:p>
            <a:pPr>
              <a:buFont typeface="Wingdings" panose="05000000000000000000" pitchFamily="2" charset="2"/>
              <a:buNone/>
            </a:pPr>
            <a:r>
              <a:rPr lang="fr-FR" altLang="fr-FR" sz="1800">
                <a:cs typeface="Courier New" panose="02070309020205020404" pitchFamily="49" charset="0"/>
              </a:rPr>
              <a:t>   - Un document valide est un document qui se conforme à des règles sémantiques précises définies par l’utilisateur ou contenues dans une DTD ou un schéma.</a:t>
            </a:r>
          </a:p>
          <a:p>
            <a:pPr>
              <a:buFont typeface="Wingdings" panose="05000000000000000000" pitchFamily="2" charset="2"/>
              <a:buNone/>
            </a:pPr>
            <a:r>
              <a:rPr lang="fr-FR" altLang="fr-FR" sz="1800">
                <a:cs typeface="Courier New" panose="02070309020205020404" pitchFamily="49" charset="0"/>
              </a:rPr>
              <a:t>   -Il existe des éditeurs et des outils de validation de fichiers XML !</a:t>
            </a:r>
          </a:p>
        </p:txBody>
      </p:sp>
      <p:sp>
        <p:nvSpPr>
          <p:cNvPr id="6" name="Rectangle 13">
            <a:extLst>
              <a:ext uri="{FF2B5EF4-FFF2-40B4-BE49-F238E27FC236}">
                <a16:creationId xmlns:a16="http://schemas.microsoft.com/office/drawing/2014/main" id="{71AA4719-4C28-4EAE-AFA9-1B045450113B}"/>
              </a:ext>
            </a:extLst>
          </p:cNvPr>
          <p:cNvSpPr>
            <a:spLocks noGrp="1" noChangeArrowheads="1"/>
          </p:cNvSpPr>
          <p:nvPr>
            <p:ph type="sldNum" sz="quarter" idx="12"/>
          </p:nvPr>
        </p:nvSpPr>
        <p:spPr/>
        <p:txBody>
          <a:bodyPr>
            <a:normAutofit/>
          </a:bodyPr>
          <a:lstStyle/>
          <a:p>
            <a:pPr>
              <a:defRPr/>
            </a:pPr>
            <a:fld id="{81DB59BE-AC65-480A-988D-CF1D5475B103}" type="slidenum">
              <a:rPr lang="fr-FR"/>
              <a:pPr>
                <a:defRPr/>
              </a:pPr>
              <a:t>79</a:t>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F470B9E-48C1-498C-A2BD-B6A2CB59CAE1}"/>
              </a:ext>
            </a:extLst>
          </p:cNvPr>
          <p:cNvSpPr>
            <a:spLocks noGrp="1"/>
          </p:cNvSpPr>
          <p:nvPr>
            <p:ph type="title"/>
          </p:nvPr>
        </p:nvSpPr>
        <p:spPr>
          <a:xfrm>
            <a:off x="0" y="142852"/>
            <a:ext cx="9144000" cy="785818"/>
          </a:xfrm>
        </p:spPr>
        <p:txBody>
          <a:bodyPr/>
          <a:lstStyle/>
          <a:p>
            <a:pPr fontAlgn="auto">
              <a:spcAft>
                <a:spcPts val="0"/>
              </a:spcAft>
              <a:defRPr/>
            </a:pPr>
            <a:r>
              <a:rPr lang="fr-FR" dirty="0"/>
              <a:t>Client</a:t>
            </a:r>
          </a:p>
        </p:txBody>
      </p:sp>
      <p:sp>
        <p:nvSpPr>
          <p:cNvPr id="5" name="Espace réservé du contenu 4">
            <a:extLst>
              <a:ext uri="{FF2B5EF4-FFF2-40B4-BE49-F238E27FC236}">
                <a16:creationId xmlns:a16="http://schemas.microsoft.com/office/drawing/2014/main" id="{2D451173-41CC-408E-9648-BCB9B18A7135}"/>
              </a:ext>
            </a:extLst>
          </p:cNvPr>
          <p:cNvSpPr>
            <a:spLocks noGrp="1"/>
          </p:cNvSpPr>
          <p:nvPr>
            <p:ph idx="1"/>
          </p:nvPr>
        </p:nvSpPr>
        <p:spPr/>
        <p:txBody>
          <a:bodyPr/>
          <a:lstStyle/>
          <a:p>
            <a:pPr marL="342900" lvl="1" indent="-342900" fontAlgn="auto">
              <a:spcAft>
                <a:spcPts val="0"/>
              </a:spcAft>
              <a:buFont typeface="Arial" panose="020B0604020202020204" pitchFamily="34" charset="0"/>
              <a:buChar char="•"/>
              <a:defRPr/>
            </a:pPr>
            <a:r>
              <a:rPr lang="fr-FR" sz="3200" dirty="0"/>
              <a:t>Un logiciel </a:t>
            </a:r>
            <a:r>
              <a:rPr lang="fr-FR" sz="3200" b="1" u="sng" dirty="0"/>
              <a:t>lambda </a:t>
            </a:r>
          </a:p>
          <a:p>
            <a:pPr marL="742950" lvl="2" indent="-342900" fontAlgn="auto">
              <a:spcAft>
                <a:spcPts val="0"/>
              </a:spcAft>
              <a:defRPr/>
            </a:pPr>
            <a:r>
              <a:rPr lang="fr-FR" dirty="0"/>
              <a:t>échange de flux</a:t>
            </a:r>
          </a:p>
          <a:p>
            <a:pPr fontAlgn="auto">
              <a:spcAft>
                <a:spcPts val="0"/>
              </a:spcAft>
              <a:defRPr/>
            </a:pPr>
            <a:r>
              <a:rPr lang="fr-FR" dirty="0"/>
              <a:t>Un navigateur internet </a:t>
            </a:r>
          </a:p>
          <a:p>
            <a:pPr lvl="1" fontAlgn="auto">
              <a:spcAft>
                <a:spcPts val="0"/>
              </a:spcAft>
              <a:defRPr/>
            </a:pPr>
            <a:r>
              <a:rPr lang="fr-FR" dirty="0"/>
              <a:t>Sur Smartphone</a:t>
            </a:r>
          </a:p>
          <a:p>
            <a:pPr lvl="2" fontAlgn="auto">
              <a:spcAft>
                <a:spcPts val="0"/>
              </a:spcAft>
              <a:defRPr/>
            </a:pPr>
            <a:r>
              <a:rPr lang="fr-FR" dirty="0"/>
              <a:t>Différents Navigateurs</a:t>
            </a:r>
          </a:p>
          <a:p>
            <a:pPr lvl="2" fontAlgn="auto">
              <a:spcAft>
                <a:spcPts val="0"/>
              </a:spcAft>
              <a:defRPr/>
            </a:pPr>
            <a:r>
              <a:rPr lang="fr-FR" dirty="0"/>
              <a:t>Différentes Tailles</a:t>
            </a:r>
          </a:p>
          <a:p>
            <a:pPr lvl="1" fontAlgn="auto">
              <a:spcAft>
                <a:spcPts val="0"/>
              </a:spcAft>
              <a:defRPr/>
            </a:pPr>
            <a:r>
              <a:rPr lang="fr-FR" dirty="0"/>
              <a:t>Sur Ordinateur</a:t>
            </a:r>
          </a:p>
          <a:p>
            <a:pPr lvl="2" fontAlgn="auto">
              <a:spcAft>
                <a:spcPts val="0"/>
              </a:spcAft>
              <a:defRPr/>
            </a:pPr>
            <a:r>
              <a:rPr lang="fr-FR" dirty="0"/>
              <a:t>Différents Navigateurs</a:t>
            </a:r>
          </a:p>
          <a:p>
            <a:pPr lvl="1" fontAlgn="auto">
              <a:spcAft>
                <a:spcPts val="0"/>
              </a:spcAft>
              <a:defRPr/>
            </a:pPr>
            <a:endParaRPr lang="fr-FR" dirty="0"/>
          </a:p>
          <a:p>
            <a:pPr lvl="1" fontAlgn="auto">
              <a:spcAft>
                <a:spcPts val="0"/>
              </a:spcAft>
              <a:defRPr/>
            </a:pPr>
            <a:endParaRPr lang="fr-FR" dirty="0"/>
          </a:p>
          <a:p>
            <a:pPr fontAlgn="auto">
              <a:spcAft>
                <a:spcPts val="0"/>
              </a:spcAft>
              <a:defRPr/>
            </a:pPr>
            <a:endParaRPr lang="fr-FR" dirty="0"/>
          </a:p>
        </p:txBody>
      </p:sp>
      <p:pic>
        <p:nvPicPr>
          <p:cNvPr id="40966" name="Picture 2" descr="C:\Users\Alex\Downloads\if_33_2529960.png">
            <a:extLst>
              <a:ext uri="{FF2B5EF4-FFF2-40B4-BE49-F238E27FC236}">
                <a16:creationId xmlns:a16="http://schemas.microsoft.com/office/drawing/2014/main" id="{387EE513-97B2-4194-AE79-8E018EA8F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1714500"/>
            <a:ext cx="19113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3" descr="C:\Users\Alex\Desktop\opera-o.png">
            <a:extLst>
              <a:ext uri="{FF2B5EF4-FFF2-40B4-BE49-F238E27FC236}">
                <a16:creationId xmlns:a16="http://schemas.microsoft.com/office/drawing/2014/main" id="{FEE9A0BE-4B49-445B-8016-3ED41C12B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5643563"/>
            <a:ext cx="714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5" descr="C:\Users\Alex\Desktop\54538251_c82f8f92e6.png">
            <a:extLst>
              <a:ext uri="{FF2B5EF4-FFF2-40B4-BE49-F238E27FC236}">
                <a16:creationId xmlns:a16="http://schemas.microsoft.com/office/drawing/2014/main" id="{57172E40-91F6-4E02-9F94-B29A47128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938" y="5143500"/>
            <a:ext cx="1285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6" descr="C:\Users\Alex\Desktop\logo-quantum-wordmark-white.bd1944395fb6.png">
            <a:extLst>
              <a:ext uri="{FF2B5EF4-FFF2-40B4-BE49-F238E27FC236}">
                <a16:creationId xmlns:a16="http://schemas.microsoft.com/office/drawing/2014/main" id="{0D7A6F81-1E4E-48AD-9465-18E1076146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4714875"/>
            <a:ext cx="43815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7" descr="C:\Users\Alex\Desktop\Chorme_old_logo.png">
            <a:extLst>
              <a:ext uri="{FF2B5EF4-FFF2-40B4-BE49-F238E27FC236}">
                <a16:creationId xmlns:a16="http://schemas.microsoft.com/office/drawing/2014/main" id="{4785EBA4-226C-47B3-A583-72FC040D5B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5125" y="428625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8" descr="C:\Users\Alex\Downloads\logo.png">
            <a:extLst>
              <a:ext uri="{FF2B5EF4-FFF2-40B4-BE49-F238E27FC236}">
                <a16:creationId xmlns:a16="http://schemas.microsoft.com/office/drawing/2014/main" id="{6DAB5EC7-5FF2-4258-9580-5F7C119D9A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5286375"/>
            <a:ext cx="100965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EE50EF-ABA1-422C-9C52-0EE9B25F98AF}"/>
              </a:ext>
            </a:extLst>
          </p:cNvPr>
          <p:cNvSpPr>
            <a:spLocks noGrp="1"/>
          </p:cNvSpPr>
          <p:nvPr>
            <p:ph type="title"/>
          </p:nvPr>
        </p:nvSpPr>
        <p:spPr/>
        <p:txBody>
          <a:bodyPr>
            <a:normAutofit/>
          </a:bodyPr>
          <a:lstStyle/>
          <a:p>
            <a:pPr fontAlgn="auto">
              <a:spcAft>
                <a:spcPts val="0"/>
              </a:spcAft>
              <a:defRPr/>
            </a:pPr>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a:extLst>
              <a:ext uri="{FF2B5EF4-FFF2-40B4-BE49-F238E27FC236}">
                <a16:creationId xmlns:a16="http://schemas.microsoft.com/office/drawing/2014/main" id="{BFFCB18D-6E80-41EE-8360-8133EAC18320}"/>
              </a:ext>
            </a:extLst>
          </p:cNvPr>
          <p:cNvSpPr>
            <a:spLocks noGrp="1"/>
          </p:cNvSpPr>
          <p:nvPr>
            <p:ph sz="half" idx="1"/>
          </p:nvPr>
        </p:nvSpPr>
        <p:spPr>
          <a:xfrm>
            <a:off x="457200" y="2643188"/>
            <a:ext cx="4038600" cy="3857625"/>
          </a:xfrm>
        </p:spPr>
        <p:txBody>
          <a:bodyPr>
            <a:normAutofit lnSpcReduction="10000"/>
          </a:bodyPr>
          <a:lstStyle/>
          <a:p>
            <a:pPr lvl="1" fontAlgn="auto">
              <a:spcAft>
                <a:spcPts val="0"/>
              </a:spcAft>
              <a:defRPr/>
            </a:pPr>
            <a:endParaRPr lang="fr-FR" dirty="0"/>
          </a:p>
          <a:p>
            <a:pPr lvl="1" fontAlgn="auto">
              <a:spcAft>
                <a:spcPts val="0"/>
              </a:spcAft>
              <a:buFont typeface="Wingdings" pitchFamily="2" charset="2"/>
              <a:buChar char="q"/>
              <a:defRPr/>
            </a:pPr>
            <a:r>
              <a:rPr lang="fr-FR" dirty="0" err="1"/>
              <a:t>Processing</a:t>
            </a:r>
            <a:r>
              <a:rPr lang="fr-FR" dirty="0"/>
              <a:t> instruction XML en 1</a:t>
            </a:r>
            <a:r>
              <a:rPr lang="fr-FR" baseline="30000" dirty="0"/>
              <a:t>er</a:t>
            </a:r>
            <a:r>
              <a:rPr lang="fr-FR" dirty="0"/>
              <a:t> </a:t>
            </a:r>
            <a:r>
              <a:rPr lang="fr-FR" dirty="0" err="1"/>
              <a:t>caractere</a:t>
            </a:r>
            <a:endParaRPr lang="fr-FR" dirty="0"/>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Une seul balise racine</a:t>
            </a:r>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Pas de balise non fermé</a:t>
            </a:r>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Pas de balises croisées</a:t>
            </a:r>
          </a:p>
          <a:p>
            <a:pPr lvl="1" fontAlgn="auto">
              <a:spcAft>
                <a:spcPts val="0"/>
              </a:spcAft>
              <a:buFont typeface="Wingdings" pitchFamily="2" charset="2"/>
              <a:buChar char="q"/>
              <a:defRPr/>
            </a:pPr>
            <a:endParaRPr lang="fr-FR" dirty="0"/>
          </a:p>
          <a:p>
            <a:pPr lvl="1" fontAlgn="auto">
              <a:spcAft>
                <a:spcPts val="0"/>
              </a:spcAft>
              <a:buFont typeface="Wingdings" pitchFamily="2" charset="2"/>
              <a:buChar char="q"/>
              <a:defRPr/>
            </a:pPr>
            <a:r>
              <a:rPr lang="fr-FR" dirty="0"/>
              <a:t>Pas d’attribut sans valeur même </a:t>
            </a:r>
            <a:r>
              <a:rPr lang="fr-FR" dirty="0" err="1"/>
              <a:t>null</a:t>
            </a:r>
            <a:r>
              <a:rPr lang="fr-FR" dirty="0"/>
              <a:t> ( </a:t>
            </a:r>
            <a:r>
              <a:rPr lang="fr-FR" dirty="0" err="1"/>
              <a:t>attr</a:t>
            </a:r>
            <a:r>
              <a:rPr lang="fr-FR" dirty="0"/>
              <a:t>="" )</a:t>
            </a:r>
          </a:p>
        </p:txBody>
      </p:sp>
      <p:sp>
        <p:nvSpPr>
          <p:cNvPr id="188422" name="Espace réservé du contenu 5">
            <a:extLst>
              <a:ext uri="{FF2B5EF4-FFF2-40B4-BE49-F238E27FC236}">
                <a16:creationId xmlns:a16="http://schemas.microsoft.com/office/drawing/2014/main" id="{7BC6E8D6-BB9E-4476-B62D-ED009B0F2304}"/>
              </a:ext>
            </a:extLst>
          </p:cNvPr>
          <p:cNvSpPr>
            <a:spLocks noGrp="1"/>
          </p:cNvSpPr>
          <p:nvPr>
            <p:ph sz="half" idx="2"/>
          </p:nvPr>
        </p:nvSpPr>
        <p:spPr bwMode="auto">
          <a:xfrm>
            <a:off x="4648200" y="2643188"/>
            <a:ext cx="4038600" cy="3857625"/>
          </a:xfrm>
          <a:ln>
            <a:solidFill>
              <a:srgbClr val="D9D9D9"/>
            </a:solidFill>
            <a:miter lim="800000"/>
            <a:headEnd/>
            <a:tailEnd/>
          </a:ln>
        </p:spPr>
        <p:txBody>
          <a:bodyPr wrap="square" numCol="1" anchor="t" anchorCtr="0" compatLnSpc="1">
            <a:prstTxWarp prst="textNoShape">
              <a:avLst/>
            </a:prstTxWarp>
          </a:bodyPr>
          <a:lstStyle/>
          <a:p>
            <a:pPr lvl="1"/>
            <a:endParaRPr lang="fr-FR" altLang="fr-FR"/>
          </a:p>
          <a:p>
            <a:pPr lvl="1">
              <a:buFont typeface="Wingdings" panose="05000000000000000000" pitchFamily="2" charset="2"/>
              <a:buChar char="q"/>
            </a:pPr>
            <a:r>
              <a:rPr lang="fr-FR" altLang="fr-FR"/>
              <a:t>Le nom des balises commencent par une lettre ou ‘_’ </a:t>
            </a:r>
            <a:r>
              <a:rPr lang="fr-FR" altLang="fr-FR" sz="1200"/>
              <a:t>(underscore)</a:t>
            </a:r>
            <a:endParaRPr lang="fr-FR" altLang="fr-FR"/>
          </a:p>
          <a:p>
            <a:pPr lvl="1">
              <a:buFont typeface="Wingdings" panose="05000000000000000000" pitchFamily="2" charset="2"/>
              <a:buChar char="q"/>
            </a:pPr>
            <a:endParaRPr lang="fr-FR" altLang="fr-FR"/>
          </a:p>
          <a:p>
            <a:pPr lvl="1">
              <a:buFont typeface="Wingdings" panose="05000000000000000000" pitchFamily="2" charset="2"/>
              <a:buChar char="q"/>
            </a:pPr>
            <a:r>
              <a:rPr lang="fr-FR" altLang="fr-FR"/>
              <a:t>Le nom des attributs commencent par une lettre ou un ‘_’ </a:t>
            </a:r>
            <a:r>
              <a:rPr lang="fr-FR" altLang="fr-FR" sz="1200"/>
              <a:t>(underscore)</a:t>
            </a:r>
            <a:endParaRPr lang="fr-FR" altLang="fr-FR"/>
          </a:p>
          <a:p>
            <a:pPr lvl="1">
              <a:buFont typeface="Wingdings" panose="05000000000000000000" pitchFamily="2" charset="2"/>
              <a:buChar char="q"/>
            </a:pPr>
            <a:endParaRPr lang="fr-FR" altLang="fr-FR"/>
          </a:p>
          <a:p>
            <a:pPr lvl="1">
              <a:buFont typeface="Wingdings" panose="05000000000000000000" pitchFamily="2" charset="2"/>
              <a:buChar char="q"/>
            </a:pPr>
            <a:r>
              <a:rPr lang="fr-FR" altLang="fr-FR"/>
              <a:t>Les valeurs d’ID commencent par une lettre ou un ‘_’ </a:t>
            </a:r>
            <a:r>
              <a:rPr lang="fr-FR" altLang="fr-FR" sz="1200"/>
              <a:t>(underscore)</a:t>
            </a:r>
            <a:r>
              <a:rPr lang="fr-FR" altLang="fr-FR"/>
              <a:t> necessite un dtd/xsd</a:t>
            </a:r>
          </a:p>
          <a:p>
            <a:pPr lvl="1"/>
            <a:endParaRPr lang="fr-FR" altLang="fr-FR"/>
          </a:p>
        </p:txBody>
      </p:sp>
      <p:sp>
        <p:nvSpPr>
          <p:cNvPr id="4" name="Espace réservé du numéro de diapositive 3">
            <a:extLst>
              <a:ext uri="{FF2B5EF4-FFF2-40B4-BE49-F238E27FC236}">
                <a16:creationId xmlns:a16="http://schemas.microsoft.com/office/drawing/2014/main" id="{4CC16CA3-F927-4DAB-914D-2B08657BF5E4}"/>
              </a:ext>
            </a:extLst>
          </p:cNvPr>
          <p:cNvSpPr>
            <a:spLocks noGrp="1"/>
          </p:cNvSpPr>
          <p:nvPr>
            <p:ph type="sldNum" sz="quarter" idx="14"/>
          </p:nvPr>
        </p:nvSpPr>
        <p:spPr/>
        <p:txBody>
          <a:bodyPr/>
          <a:lstStyle/>
          <a:p>
            <a:pPr>
              <a:defRPr/>
            </a:pPr>
            <a:fld id="{B9FE7D68-3F0C-42EB-B2AD-CA0BE38357BB}" type="slidenum">
              <a:rPr lang="fr-FR"/>
              <a:pPr>
                <a:defRPr/>
              </a:pPr>
              <a:t>80</a:t>
            </a:fld>
            <a:endParaRPr lang="fr-FR"/>
          </a:p>
        </p:txBody>
      </p:sp>
      <p:sp>
        <p:nvSpPr>
          <p:cNvPr id="7" name="Espace réservé du contenu 6">
            <a:extLst>
              <a:ext uri="{FF2B5EF4-FFF2-40B4-BE49-F238E27FC236}">
                <a16:creationId xmlns:a16="http://schemas.microsoft.com/office/drawing/2014/main" id="{1DB44029-A5C2-4DD9-A903-47DFFDB468B9}"/>
              </a:ext>
            </a:extLst>
          </p:cNvPr>
          <p:cNvSpPr>
            <a:spLocks noGrp="1"/>
          </p:cNvSpPr>
          <p:nvPr>
            <p:ph sz="half" idx="13"/>
          </p:nvPr>
        </p:nvSpPr>
        <p:spPr>
          <a:xfrm>
            <a:off x="468313" y="1571625"/>
            <a:ext cx="8280400" cy="936625"/>
          </a:xfrm>
        </p:spPr>
        <p:txBody>
          <a:bodyPr>
            <a:normAutofit fontScale="55000" lnSpcReduction="20000"/>
          </a:bodyPr>
          <a:lstStyle/>
          <a:p>
            <a:pPr fontAlgn="auto">
              <a:spcAft>
                <a:spcPts val="0"/>
              </a:spcAft>
              <a:defRPr/>
            </a:pPr>
            <a:endParaRPr lang="fr-FR" dirty="0"/>
          </a:p>
          <a:p>
            <a:pPr fontAlgn="auto">
              <a:spcAft>
                <a:spcPts val="0"/>
              </a:spcAft>
              <a:defRPr/>
            </a:pPr>
            <a:r>
              <a:rPr lang="fr-FR" dirty="0"/>
              <a:t>Les règles de « </a:t>
            </a:r>
            <a:r>
              <a:rPr lang="fr-FR" dirty="0" err="1"/>
              <a:t>bienformité</a:t>
            </a:r>
            <a:r>
              <a:rPr lang="fr-FR" dirty="0"/>
              <a:t> » sont les règles minimal de syntaxe pour qu’un fichier XML puisse être fonctionnel</a:t>
            </a:r>
          </a:p>
          <a:p>
            <a:pPr fontAlgn="auto">
              <a:spcAft>
                <a:spcPts val="0"/>
              </a:spcAft>
              <a:defRPr/>
            </a:pPr>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pPr fontAlgn="auto">
              <a:spcAft>
                <a:spcPts val="0"/>
              </a:spcAft>
              <a:defRPr/>
            </a:pPr>
            <a:endParaRPr lang="fr-FR" dirty="0"/>
          </a:p>
          <a:p>
            <a:pPr fontAlgn="auto">
              <a:spcAft>
                <a:spcPts val="0"/>
              </a:spcAft>
              <a:defRPr/>
            </a:pPr>
            <a:r>
              <a:rPr lang="fr-FR" dirty="0"/>
              <a:t>Il existe 8 </a:t>
            </a:r>
            <a:r>
              <a:rPr lang="fr-FR" dirty="0" err="1"/>
              <a:t>regles</a:t>
            </a:r>
            <a:r>
              <a:rPr lang="fr-FR" dirty="0"/>
              <a:t> en 1.0 et 6 en 1.1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AutoShape 2">
            <a:extLst>
              <a:ext uri="{FF2B5EF4-FFF2-40B4-BE49-F238E27FC236}">
                <a16:creationId xmlns:a16="http://schemas.microsoft.com/office/drawing/2014/main" id="{42931DB9-24CB-41EA-9D7D-D49643D8609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Structure XML</a:t>
            </a:r>
          </a:p>
        </p:txBody>
      </p:sp>
      <p:sp>
        <p:nvSpPr>
          <p:cNvPr id="2257923" name="Rectangle 3">
            <a:extLst>
              <a:ext uri="{FF2B5EF4-FFF2-40B4-BE49-F238E27FC236}">
                <a16:creationId xmlns:a16="http://schemas.microsoft.com/office/drawing/2014/main" id="{ECA2BBFE-BE4D-4BF3-9CD7-EE1DB629B2F9}"/>
              </a:ext>
            </a:extLst>
          </p:cNvPr>
          <p:cNvSpPr>
            <a:spLocks noGrp="1" noChangeArrowheads="1"/>
          </p:cNvSpPr>
          <p:nvPr>
            <p:ph idx="1"/>
          </p:nvPr>
        </p:nvSpPr>
        <p:spPr/>
        <p:txBody>
          <a:bodyPr>
            <a:normAutofit fontScale="70000" lnSpcReduction="20000"/>
          </a:bodyPr>
          <a:lstStyle/>
          <a:p>
            <a:pPr fontAlgn="auto">
              <a:spcAft>
                <a:spcPts val="0"/>
              </a:spcAft>
              <a:defRPr/>
            </a:pPr>
            <a:r>
              <a:rPr lang="fr-FR" dirty="0"/>
              <a:t>Règles syntaxiques</a:t>
            </a:r>
          </a:p>
          <a:p>
            <a:pPr lvl="1" fontAlgn="auto">
              <a:spcAft>
                <a:spcPts val="0"/>
              </a:spcAft>
              <a:defRPr/>
            </a:pPr>
            <a:r>
              <a:rPr lang="fr-FR" dirty="0">
                <a:cs typeface="Courier New" pitchFamily="49" charset="0"/>
              </a:rPr>
              <a:t> les noms d’attributs (en XML1.0)</a:t>
            </a:r>
          </a:p>
          <a:p>
            <a:pPr lvl="2" fontAlgn="auto">
              <a:spcAft>
                <a:spcPts val="0"/>
              </a:spcAft>
              <a:defRPr/>
            </a:pPr>
            <a:r>
              <a:rPr lang="fr-FR" dirty="0">
                <a:cs typeface="Courier New" pitchFamily="49" charset="0"/>
              </a:rPr>
              <a:t> 1 lettre ou "_" + lettres /   _   .   -   :</a:t>
            </a:r>
          </a:p>
          <a:p>
            <a:pPr lvl="1" fontAlgn="auto">
              <a:spcAft>
                <a:spcPts val="0"/>
              </a:spcAft>
              <a:defRPr/>
            </a:pPr>
            <a:r>
              <a:rPr lang="fr-FR" dirty="0">
                <a:cs typeface="Courier New" pitchFamily="49" charset="0"/>
              </a:rPr>
              <a:t> les valeurs d’attribut</a:t>
            </a:r>
          </a:p>
          <a:p>
            <a:pPr lvl="2" fontAlgn="auto">
              <a:spcAft>
                <a:spcPts val="0"/>
              </a:spcAft>
              <a:defRPr/>
            </a:pPr>
            <a:r>
              <a:rPr lang="fr-FR" dirty="0">
                <a:cs typeface="Courier New" pitchFamily="49" charset="0"/>
              </a:rPr>
              <a:t> entre ‘ (</a:t>
            </a:r>
            <a:r>
              <a:rPr lang="fr-FR" dirty="0" err="1">
                <a:cs typeface="Courier New" pitchFamily="49" charset="0"/>
              </a:rPr>
              <a:t>quote</a:t>
            </a:r>
            <a:r>
              <a:rPr lang="fr-FR" dirty="0">
                <a:cs typeface="Courier New" pitchFamily="49" charset="0"/>
              </a:rPr>
              <a:t> simple) ou " (double </a:t>
            </a:r>
            <a:r>
              <a:rPr lang="fr-FR" dirty="0" err="1">
                <a:cs typeface="Courier New" pitchFamily="49" charset="0"/>
              </a:rPr>
              <a:t>quote</a:t>
            </a:r>
            <a:r>
              <a:rPr lang="fr-FR" dirty="0">
                <a:cs typeface="Courier New" pitchFamily="49" charset="0"/>
              </a:rPr>
              <a:t>)</a:t>
            </a:r>
          </a:p>
          <a:p>
            <a:pPr lvl="1" fontAlgn="auto">
              <a:spcAft>
                <a:spcPts val="0"/>
              </a:spcAft>
              <a:defRPr/>
            </a:pPr>
            <a:r>
              <a:rPr lang="fr-FR" dirty="0">
                <a:cs typeface="Courier New" pitchFamily="49" charset="0"/>
              </a:rPr>
              <a:t> le contenu</a:t>
            </a:r>
          </a:p>
          <a:p>
            <a:pPr lvl="2" fontAlgn="auto">
              <a:spcAft>
                <a:spcPts val="0"/>
              </a:spcAft>
              <a:defRPr/>
            </a:pPr>
            <a:r>
              <a:rPr lang="fr-FR" dirty="0">
                <a:cs typeface="Courier New" pitchFamily="49" charset="0"/>
              </a:rPr>
              <a:t>UTF-8/16, PCDATA…</a:t>
            </a:r>
          </a:p>
          <a:p>
            <a:pPr lvl="1" fontAlgn="auto">
              <a:spcAft>
                <a:spcPts val="0"/>
              </a:spcAft>
              <a:defRPr/>
            </a:pPr>
            <a:r>
              <a:rPr lang="fr-FR" dirty="0">
                <a:cs typeface="Courier New" pitchFamily="49" charset="0"/>
              </a:rPr>
              <a:t> les éléments vides peuvent être notés &lt;</a:t>
            </a:r>
            <a:r>
              <a:rPr lang="fr-FR" b="1" i="1" dirty="0" err="1">
                <a:cs typeface="Courier New" pitchFamily="49" charset="0"/>
              </a:rPr>
              <a:t>name</a:t>
            </a:r>
            <a:r>
              <a:rPr lang="fr-FR" dirty="0">
                <a:cs typeface="Courier New" pitchFamily="49" charset="0"/>
              </a:rPr>
              <a:t> /&gt; </a:t>
            </a:r>
          </a:p>
          <a:p>
            <a:pPr lvl="2" fontAlgn="auto">
              <a:spcAft>
                <a:spcPts val="0"/>
              </a:spcAft>
              <a:defRPr/>
            </a:pPr>
            <a:r>
              <a:rPr lang="fr-FR" dirty="0">
                <a:cs typeface="Courier New" pitchFamily="49" charset="0"/>
              </a:rPr>
              <a:t>(préférez l’espace devant le /)</a:t>
            </a:r>
          </a:p>
          <a:p>
            <a:pPr lvl="1" fontAlgn="auto">
              <a:spcAft>
                <a:spcPts val="0"/>
              </a:spcAft>
              <a:defRPr/>
            </a:pPr>
            <a:r>
              <a:rPr lang="fr-FR" dirty="0">
                <a:cs typeface="Courier New" pitchFamily="49" charset="0"/>
              </a:rPr>
              <a:t> pas de balises croisées </a:t>
            </a:r>
            <a:endParaRPr lang="fr-FR" dirty="0">
              <a:sym typeface="Wingdings" charset="2"/>
            </a:endParaRPr>
          </a:p>
          <a:p>
            <a:pPr lvl="2" fontAlgn="auto">
              <a:spcAft>
                <a:spcPts val="0"/>
              </a:spcAft>
              <a:defRPr/>
            </a:pPr>
            <a:r>
              <a:rPr lang="fr-FR" dirty="0">
                <a:cs typeface="Courier New" pitchFamily="49" charset="0"/>
              </a:rPr>
              <a:t>les documents XML ont une structure arborescente</a:t>
            </a:r>
          </a:p>
          <a:p>
            <a:pPr lvl="1" fontAlgn="auto">
              <a:spcAft>
                <a:spcPts val="0"/>
              </a:spcAft>
              <a:defRPr/>
            </a:pPr>
            <a:r>
              <a:rPr lang="fr-FR" dirty="0">
                <a:cs typeface="Courier New" pitchFamily="49" charset="0"/>
              </a:rPr>
              <a:t> ignore plus d’un espace blanc </a:t>
            </a:r>
          </a:p>
          <a:p>
            <a:pPr lvl="2" fontAlgn="auto">
              <a:spcAft>
                <a:spcPts val="0"/>
              </a:spcAft>
              <a:defRPr/>
            </a:pPr>
            <a:r>
              <a:rPr lang="fr-FR" dirty="0">
                <a:cs typeface="Courier New" pitchFamily="49" charset="0"/>
              </a:rPr>
              <a:t>(</a:t>
            </a:r>
            <a:r>
              <a:rPr lang="fr-FR" dirty="0" err="1">
                <a:cs typeface="Courier New" pitchFamily="49" charset="0"/>
              </a:rPr>
              <a:t>whitespaces</a:t>
            </a:r>
            <a:r>
              <a:rPr lang="fr-FR" dirty="0">
                <a:cs typeface="Courier New" pitchFamily="49" charset="0"/>
              </a:rPr>
              <a:t> : espace, tab, saut/retour de ligne)</a:t>
            </a:r>
            <a:endParaRPr lang="fr-FR" dirty="0"/>
          </a:p>
          <a:p>
            <a:pPr fontAlgn="auto">
              <a:spcAft>
                <a:spcPts val="0"/>
              </a:spcAft>
              <a:defRPr/>
            </a:pPr>
            <a:endParaRPr lang="fr-FR" dirty="0"/>
          </a:p>
          <a:p>
            <a:pPr fontAlgn="auto">
              <a:spcAft>
                <a:spcPts val="0"/>
              </a:spcAft>
              <a:defRPr/>
            </a:pPr>
            <a:r>
              <a:rPr lang="fr-FR" dirty="0"/>
              <a:t>Structure logique d'un document</a:t>
            </a:r>
          </a:p>
          <a:p>
            <a:pPr lvl="1" fontAlgn="auto">
              <a:spcAft>
                <a:spcPts val="0"/>
              </a:spcAft>
              <a:defRPr/>
            </a:pPr>
            <a:r>
              <a:rPr lang="fr-FR" dirty="0"/>
              <a:t> XML est capable de décrire la structure logique des documents</a:t>
            </a:r>
          </a:p>
          <a:p>
            <a:pPr lvl="1" fontAlgn="auto">
              <a:spcAft>
                <a:spcPts val="0"/>
              </a:spcAft>
              <a:defRPr/>
            </a:pPr>
            <a:r>
              <a:rPr lang="fr-FR" dirty="0"/>
              <a:t> En particulier, il est très bien adapté aux livres</a:t>
            </a:r>
          </a:p>
        </p:txBody>
      </p:sp>
      <p:sp>
        <p:nvSpPr>
          <p:cNvPr id="5" name="Rectangle 13">
            <a:extLst>
              <a:ext uri="{FF2B5EF4-FFF2-40B4-BE49-F238E27FC236}">
                <a16:creationId xmlns:a16="http://schemas.microsoft.com/office/drawing/2014/main" id="{F066FDC1-541C-4F96-B845-3156C5B4E854}"/>
              </a:ext>
            </a:extLst>
          </p:cNvPr>
          <p:cNvSpPr>
            <a:spLocks noGrp="1" noChangeArrowheads="1"/>
          </p:cNvSpPr>
          <p:nvPr>
            <p:ph type="sldNum" sz="quarter" idx="12"/>
          </p:nvPr>
        </p:nvSpPr>
        <p:spPr/>
        <p:txBody>
          <a:bodyPr>
            <a:normAutofit/>
          </a:bodyPr>
          <a:lstStyle/>
          <a:p>
            <a:pPr>
              <a:defRPr/>
            </a:pPr>
            <a:fld id="{251F74A9-EF82-4AD3-AC8D-A884BF816415}" type="slidenum">
              <a:rPr lang="fr-FR"/>
              <a:pPr>
                <a:defRPr/>
              </a:pPr>
              <a:t>81</a:t>
            </a:fld>
            <a:endParaRPr lang="fr-F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AutoShape 2">
            <a:extLst>
              <a:ext uri="{FF2B5EF4-FFF2-40B4-BE49-F238E27FC236}">
                <a16:creationId xmlns:a16="http://schemas.microsoft.com/office/drawing/2014/main" id="{F56CFB9D-9BB4-4A04-AF8E-99214D26591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2275" name="Rectangle 3">
            <a:extLst>
              <a:ext uri="{FF2B5EF4-FFF2-40B4-BE49-F238E27FC236}">
                <a16:creationId xmlns:a16="http://schemas.microsoft.com/office/drawing/2014/main" id="{CAA6B856-B123-433B-B68D-F339017495B6}"/>
              </a:ext>
            </a:extLst>
          </p:cNvPr>
          <p:cNvSpPr>
            <a:spLocks noGrp="1" noChangeArrowheads="1"/>
          </p:cNvSpPr>
          <p:nvPr>
            <p:ph idx="1"/>
          </p:nvPr>
        </p:nvSpPr>
        <p:spPr/>
        <p:txBody>
          <a:bodyPr>
            <a:normAutofit lnSpcReduction="10000"/>
          </a:bodyPr>
          <a:lstStyle/>
          <a:p>
            <a:pPr fontAlgn="auto">
              <a:spcAft>
                <a:spcPts val="0"/>
              </a:spcAft>
              <a:defRPr/>
            </a:pPr>
            <a:r>
              <a:rPr lang="fr-FR" dirty="0"/>
              <a:t>DTD (Document Type Définition)</a:t>
            </a:r>
          </a:p>
          <a:p>
            <a:pPr lvl="1" fontAlgn="auto">
              <a:spcAft>
                <a:spcPts val="0"/>
              </a:spcAft>
              <a:defRPr/>
            </a:pPr>
            <a:r>
              <a:rPr lang="fr-FR" b="1" dirty="0">
                <a:solidFill>
                  <a:schemeClr val="tx2"/>
                </a:solidFill>
              </a:rPr>
              <a:t> &lt;!ELEMENT </a:t>
            </a:r>
            <a:r>
              <a:rPr lang="fr-FR" b="1" dirty="0" err="1">
                <a:solidFill>
                  <a:schemeClr val="tx2"/>
                </a:solidFill>
              </a:rPr>
              <a:t>element_racine</a:t>
            </a:r>
            <a:r>
              <a:rPr lang="fr-FR" b="1" dirty="0">
                <a:solidFill>
                  <a:schemeClr val="tx2"/>
                </a:solidFill>
              </a:rPr>
              <a:t> (…)&gt;</a:t>
            </a:r>
          </a:p>
          <a:p>
            <a:pPr fontAlgn="auto">
              <a:spcAft>
                <a:spcPts val="0"/>
              </a:spcAft>
              <a:defRPr/>
            </a:pPr>
            <a:endParaRPr lang="fr-FR" dirty="0"/>
          </a:p>
          <a:p>
            <a:pPr fontAlgn="auto">
              <a:spcAft>
                <a:spcPts val="0"/>
              </a:spcAft>
              <a:defRPr/>
            </a:pPr>
            <a:r>
              <a:rPr lang="fr-FR" dirty="0"/>
              <a:t>XML Schéma</a:t>
            </a:r>
          </a:p>
          <a:p>
            <a:pPr lvl="1" fontAlgn="auto">
              <a:spcAft>
                <a:spcPts val="0"/>
              </a:spcAft>
              <a:defRPr/>
            </a:pPr>
            <a:r>
              <a:rPr lang="fr-FR" dirty="0">
                <a:solidFill>
                  <a:srgbClr val="003300"/>
                </a:solidFill>
              </a:rPr>
              <a:t> &lt;</a:t>
            </a:r>
            <a:r>
              <a:rPr lang="fr-FR" b="1" dirty="0" err="1">
                <a:solidFill>
                  <a:schemeClr val="tx2"/>
                </a:solidFill>
              </a:rPr>
              <a:t>element</a:t>
            </a:r>
            <a:r>
              <a:rPr lang="fr-FR" dirty="0"/>
              <a:t> </a:t>
            </a:r>
            <a:r>
              <a:rPr lang="fr-FR" dirty="0" err="1">
                <a:solidFill>
                  <a:srgbClr val="FF0000"/>
                </a:solidFill>
              </a:rPr>
              <a:t>name</a:t>
            </a:r>
            <a:r>
              <a:rPr lang="fr-FR" dirty="0"/>
              <a:t>="…"&gt;</a:t>
            </a:r>
          </a:p>
          <a:p>
            <a:pPr fontAlgn="auto">
              <a:spcAft>
                <a:spcPts val="0"/>
              </a:spcAft>
              <a:defRPr/>
            </a:pPr>
            <a:endParaRPr lang="fr-FR" dirty="0"/>
          </a:p>
          <a:p>
            <a:pPr fontAlgn="auto">
              <a:spcAft>
                <a:spcPts val="0"/>
              </a:spcAft>
              <a:defRPr/>
            </a:pPr>
            <a:r>
              <a:rPr lang="fr-FR" dirty="0" err="1"/>
              <a:t>Schematron</a:t>
            </a:r>
            <a:endParaRPr lang="fr-FR" dirty="0"/>
          </a:p>
          <a:p>
            <a:pPr lvl="1" fontAlgn="auto">
              <a:spcAft>
                <a:spcPts val="0"/>
              </a:spcAft>
              <a:defRPr/>
            </a:pPr>
            <a:r>
              <a:rPr lang="fr-FR" dirty="0"/>
              <a:t> schéma XML contenant du XSLT</a:t>
            </a:r>
          </a:p>
          <a:p>
            <a:pPr lvl="1" fontAlgn="auto">
              <a:spcAft>
                <a:spcPts val="0"/>
              </a:spcAft>
              <a:defRPr/>
            </a:pPr>
            <a:r>
              <a:rPr lang="fr-FR" dirty="0"/>
              <a:t> utilise des modèles de conception</a:t>
            </a:r>
          </a:p>
          <a:p>
            <a:pPr lvl="1" fontAlgn="auto">
              <a:spcAft>
                <a:spcPts val="0"/>
              </a:spcAft>
              <a:defRPr/>
            </a:pPr>
            <a:r>
              <a:rPr lang="fr-FR" dirty="0"/>
              <a:t> alliance simple et puissante</a:t>
            </a:r>
          </a:p>
        </p:txBody>
      </p:sp>
      <p:sp>
        <p:nvSpPr>
          <p:cNvPr id="5" name="Rectangle 13">
            <a:extLst>
              <a:ext uri="{FF2B5EF4-FFF2-40B4-BE49-F238E27FC236}">
                <a16:creationId xmlns:a16="http://schemas.microsoft.com/office/drawing/2014/main" id="{A22A756C-8716-443D-9BEE-509F3098FFA6}"/>
              </a:ext>
            </a:extLst>
          </p:cNvPr>
          <p:cNvSpPr>
            <a:spLocks noGrp="1" noChangeArrowheads="1"/>
          </p:cNvSpPr>
          <p:nvPr>
            <p:ph type="sldNum" sz="quarter" idx="12"/>
          </p:nvPr>
        </p:nvSpPr>
        <p:spPr/>
        <p:txBody>
          <a:bodyPr>
            <a:normAutofit/>
          </a:bodyPr>
          <a:lstStyle/>
          <a:p>
            <a:pPr>
              <a:defRPr/>
            </a:pPr>
            <a:fld id="{DF2324BA-6006-4D99-982E-20BBD54EFA81}" type="slidenum">
              <a:rPr lang="fr-FR"/>
              <a:pPr>
                <a:defRPr/>
              </a:pPr>
              <a:t>82</a:t>
            </a:fld>
            <a:endParaRPr lang="fr-F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AutoShape 2">
            <a:extLst>
              <a:ext uri="{FF2B5EF4-FFF2-40B4-BE49-F238E27FC236}">
                <a16:creationId xmlns:a16="http://schemas.microsoft.com/office/drawing/2014/main" id="{5E50C80A-348D-4ACD-BAE9-C0AA74E294C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4323" name="Rectangle 3">
            <a:extLst>
              <a:ext uri="{FF2B5EF4-FFF2-40B4-BE49-F238E27FC236}">
                <a16:creationId xmlns:a16="http://schemas.microsoft.com/office/drawing/2014/main" id="{C4D582DA-7A03-493E-B2B1-F36C13586AEE}"/>
              </a:ext>
            </a:extLst>
          </p:cNvPr>
          <p:cNvSpPr>
            <a:spLocks noGrp="1" noChangeArrowheads="1"/>
          </p:cNvSpPr>
          <p:nvPr>
            <p:ph idx="1"/>
          </p:nvPr>
        </p:nvSpPr>
        <p:spPr/>
        <p:txBody>
          <a:bodyPr>
            <a:normAutofit fontScale="92500" lnSpcReduction="20000"/>
          </a:bodyPr>
          <a:lstStyle/>
          <a:p>
            <a:pPr fontAlgn="auto">
              <a:spcAft>
                <a:spcPts val="0"/>
              </a:spcAft>
              <a:defRPr/>
            </a:pPr>
            <a:r>
              <a:rPr lang="fr-FR" dirty="0" err="1">
                <a:ea typeface="MS Mincho" pitchFamily="49" charset="-128"/>
              </a:rPr>
              <a:t>ReLaX</a:t>
            </a:r>
            <a:r>
              <a:rPr lang="fr-FR" dirty="0">
                <a:ea typeface="MS Mincho" pitchFamily="49" charset="-128"/>
              </a:rPr>
              <a:t> NG Compact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err="1">
                <a:cs typeface="Courier New" pitchFamily="49" charset="0"/>
              </a:rPr>
              <a:t>ReLaX</a:t>
            </a:r>
            <a:r>
              <a:rPr lang="fr-FR" dirty="0">
                <a:cs typeface="Courier New" pitchFamily="49" charset="0"/>
              </a:rPr>
              <a:t> NG (</a:t>
            </a:r>
            <a:r>
              <a:rPr lang="en-US" dirty="0" err="1">
                <a:cs typeface="Courier New" pitchFamily="49" charset="0"/>
              </a:rPr>
              <a:t>REgular</a:t>
            </a:r>
            <a:r>
              <a:rPr lang="en-US" dirty="0">
                <a:cs typeface="Courier New" pitchFamily="49" charset="0"/>
              </a:rPr>
              <a:t> </a:t>
            </a:r>
            <a:r>
              <a:rPr lang="en-US" dirty="0" err="1">
                <a:cs typeface="Courier New" pitchFamily="49" charset="0"/>
              </a:rPr>
              <a:t>LAnguage</a:t>
            </a:r>
            <a:r>
              <a:rPr lang="en-US" dirty="0">
                <a:cs typeface="Courier New" pitchFamily="49" charset="0"/>
              </a:rPr>
              <a:t> for XML New Generation</a:t>
            </a:r>
            <a:r>
              <a:rPr lang="fr-FR" dirty="0">
                <a:cs typeface="Courier New" pitchFamily="49" charset="0"/>
              </a:rPr>
              <a:t>) est en </a:t>
            </a:r>
            <a:r>
              <a:rPr lang="fr-FR" dirty="0" err="1">
                <a:cs typeface="Courier New" pitchFamily="49" charset="0"/>
              </a:rPr>
              <a:t>language</a:t>
            </a:r>
            <a:r>
              <a:rPr lang="fr-FR" dirty="0">
                <a:cs typeface="Courier New" pitchFamily="49" charset="0"/>
              </a:rPr>
              <a:t> de définition de schéma pour XML basé sur RELAX et TREX</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Version normale basée sur XML (cf. DTD)</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Version compact proche de la syntaxe de JS est très populaire et peut être extraite et traduite sans ambiguïté d’un fragment XML</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cf. exemple en commentaires ci-dessous !</a:t>
            </a:r>
          </a:p>
        </p:txBody>
      </p:sp>
      <p:sp>
        <p:nvSpPr>
          <p:cNvPr id="5" name="Rectangle 13">
            <a:extLst>
              <a:ext uri="{FF2B5EF4-FFF2-40B4-BE49-F238E27FC236}">
                <a16:creationId xmlns:a16="http://schemas.microsoft.com/office/drawing/2014/main" id="{A6B5D2B1-36C7-4CAC-B2AE-D95D063786C7}"/>
              </a:ext>
            </a:extLst>
          </p:cNvPr>
          <p:cNvSpPr>
            <a:spLocks noGrp="1" noChangeArrowheads="1"/>
          </p:cNvSpPr>
          <p:nvPr>
            <p:ph type="sldNum" sz="quarter" idx="12"/>
          </p:nvPr>
        </p:nvSpPr>
        <p:spPr/>
        <p:txBody>
          <a:bodyPr/>
          <a:lstStyle/>
          <a:p>
            <a:pPr>
              <a:defRPr/>
            </a:pPr>
            <a:fld id="{4FFECFB5-CEB2-4B0D-A3EC-8C261CDDE4CF}" type="slidenum">
              <a:rPr lang="fr-FR"/>
              <a:pPr>
                <a:defRPr/>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a:extLst>
              <a:ext uri="{FF2B5EF4-FFF2-40B4-BE49-F238E27FC236}">
                <a16:creationId xmlns:a16="http://schemas.microsoft.com/office/drawing/2014/main" id="{B9F2BC60-7EB0-4D87-93FB-4F284A607E0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6371" name="Rectangle 3">
            <a:extLst>
              <a:ext uri="{FF2B5EF4-FFF2-40B4-BE49-F238E27FC236}">
                <a16:creationId xmlns:a16="http://schemas.microsoft.com/office/drawing/2014/main" id="{5016EFC2-0607-4327-AA0B-BBBA407EBD03}"/>
              </a:ext>
            </a:extLst>
          </p:cNvPr>
          <p:cNvSpPr>
            <a:spLocks noGrp="1" noChangeArrowheads="1"/>
          </p:cNvSpPr>
          <p:nvPr>
            <p:ph idx="1"/>
          </p:nvPr>
        </p:nvSpPr>
        <p:spPr/>
        <p:txBody>
          <a:bodyPr>
            <a:normAutofit lnSpcReduction="10000"/>
          </a:bodyPr>
          <a:lstStyle/>
          <a:p>
            <a:pPr fontAlgn="auto">
              <a:spcAft>
                <a:spcPts val="0"/>
              </a:spcAft>
              <a:defRPr/>
            </a:pPr>
            <a:r>
              <a:rPr lang="fr-FR" dirty="0"/>
              <a:t>Objectifs des langages de structuration</a:t>
            </a:r>
          </a:p>
          <a:p>
            <a:pPr lvl="1" fontAlgn="auto">
              <a:spcAft>
                <a:spcPts val="0"/>
              </a:spcAft>
              <a:defRPr/>
            </a:pPr>
            <a:r>
              <a:rPr lang="fr-FR" dirty="0"/>
              <a:t> créer une </a:t>
            </a:r>
            <a:r>
              <a:rPr lang="fr-FR" sz="3200" b="1" dirty="0"/>
              <a:t>grammaire</a:t>
            </a:r>
            <a:r>
              <a:rPr lang="fr-FR" sz="3200" dirty="0"/>
              <a:t> </a:t>
            </a:r>
            <a:r>
              <a:rPr lang="fr-FR" dirty="0"/>
              <a:t>à l'attention des documents XML</a:t>
            </a:r>
          </a:p>
          <a:p>
            <a:pPr lvl="1" fontAlgn="auto">
              <a:spcAft>
                <a:spcPts val="0"/>
              </a:spcAft>
              <a:defRPr/>
            </a:pPr>
            <a:r>
              <a:rPr lang="fr-FR" dirty="0"/>
              <a:t> </a:t>
            </a:r>
            <a:r>
              <a:rPr lang="fr-FR" sz="3200" b="1" dirty="0"/>
              <a:t>structurer</a:t>
            </a:r>
            <a:r>
              <a:rPr lang="fr-FR" sz="3200" dirty="0"/>
              <a:t> </a:t>
            </a:r>
            <a:r>
              <a:rPr lang="fr-FR" dirty="0"/>
              <a:t>le contenu (ex: </a:t>
            </a:r>
            <a:r>
              <a:rPr lang="fr-FR" i="1" dirty="0"/>
              <a:t>adaptation BDD</a:t>
            </a:r>
            <a:r>
              <a:rPr lang="fr-FR" dirty="0"/>
              <a:t>)</a:t>
            </a:r>
          </a:p>
          <a:p>
            <a:pPr lvl="1" fontAlgn="auto">
              <a:spcAft>
                <a:spcPts val="0"/>
              </a:spcAft>
              <a:defRPr/>
            </a:pPr>
            <a:r>
              <a:rPr lang="fr-FR" dirty="0"/>
              <a:t> aider à assurer </a:t>
            </a:r>
            <a:r>
              <a:rPr lang="fr-FR" sz="3200" b="1" dirty="0"/>
              <a:t>l'intégrité</a:t>
            </a:r>
            <a:r>
              <a:rPr lang="fr-FR" sz="3200" dirty="0"/>
              <a:t> </a:t>
            </a:r>
            <a:r>
              <a:rPr lang="fr-FR" dirty="0"/>
              <a:t>des données (ex : </a:t>
            </a:r>
            <a:r>
              <a:rPr lang="fr-FR" i="1" dirty="0"/>
              <a:t>contrôle des erreurs de saisie</a:t>
            </a:r>
            <a:r>
              <a:rPr lang="fr-FR" dirty="0"/>
              <a:t>)</a:t>
            </a:r>
          </a:p>
          <a:p>
            <a:pPr lvl="1" fontAlgn="auto">
              <a:spcAft>
                <a:spcPts val="0"/>
              </a:spcAft>
              <a:defRPr/>
            </a:pPr>
            <a:r>
              <a:rPr lang="fr-FR" dirty="0"/>
              <a:t> ainsi que leur </a:t>
            </a:r>
            <a:r>
              <a:rPr lang="fr-FR" sz="3200" b="1" dirty="0"/>
              <a:t>unicité</a:t>
            </a:r>
            <a:r>
              <a:rPr lang="fr-FR" sz="3200" dirty="0"/>
              <a:t> </a:t>
            </a:r>
            <a:r>
              <a:rPr lang="fr-FR" dirty="0"/>
              <a:t>si nécessaire (pas de doublons)</a:t>
            </a:r>
          </a:p>
          <a:p>
            <a:pPr lvl="1" fontAlgn="auto">
              <a:spcAft>
                <a:spcPts val="0"/>
              </a:spcAft>
              <a:defRPr/>
            </a:pPr>
            <a:r>
              <a:rPr lang="fr-FR" dirty="0"/>
              <a:t> </a:t>
            </a:r>
            <a:r>
              <a:rPr lang="fr-FR" b="1" dirty="0"/>
              <a:t>faciliter</a:t>
            </a:r>
            <a:r>
              <a:rPr lang="fr-FR" dirty="0"/>
              <a:t> l'échange de données entre systèmes hétérogènes (</a:t>
            </a:r>
            <a:r>
              <a:rPr lang="fr-FR" i="1" dirty="0"/>
              <a:t>CSV</a:t>
            </a:r>
            <a:r>
              <a:rPr lang="fr-FR" dirty="0"/>
              <a:t>…)</a:t>
            </a:r>
          </a:p>
          <a:p>
            <a:pPr lvl="1" fontAlgn="auto">
              <a:spcAft>
                <a:spcPts val="0"/>
              </a:spcAft>
              <a:defRPr/>
            </a:pPr>
            <a:r>
              <a:rPr lang="fr-FR" dirty="0"/>
              <a:t> aider à l'</a:t>
            </a:r>
            <a:r>
              <a:rPr lang="fr-FR" b="1" dirty="0"/>
              <a:t>automatisation </a:t>
            </a:r>
            <a:r>
              <a:rPr lang="fr-FR" dirty="0"/>
              <a:t>des </a:t>
            </a:r>
            <a:r>
              <a:rPr lang="fr-FR" b="1" dirty="0"/>
              <a:t>traitements</a:t>
            </a:r>
          </a:p>
        </p:txBody>
      </p:sp>
      <p:sp>
        <p:nvSpPr>
          <p:cNvPr id="5" name="Rectangle 13">
            <a:extLst>
              <a:ext uri="{FF2B5EF4-FFF2-40B4-BE49-F238E27FC236}">
                <a16:creationId xmlns:a16="http://schemas.microsoft.com/office/drawing/2014/main" id="{E90A0EB6-788F-484C-A148-9A76AE3037D8}"/>
              </a:ext>
            </a:extLst>
          </p:cNvPr>
          <p:cNvSpPr>
            <a:spLocks noGrp="1" noChangeArrowheads="1"/>
          </p:cNvSpPr>
          <p:nvPr>
            <p:ph type="sldNum" sz="quarter" idx="12"/>
          </p:nvPr>
        </p:nvSpPr>
        <p:spPr/>
        <p:txBody>
          <a:bodyPr>
            <a:normAutofit/>
          </a:bodyPr>
          <a:lstStyle/>
          <a:p>
            <a:pPr>
              <a:defRPr/>
            </a:pPr>
            <a:fld id="{4168E36F-7013-40BC-9E00-28DCAEA2AE54}" type="slidenum">
              <a:rPr lang="fr-FR"/>
              <a:pPr>
                <a:defRPr/>
              </a:pPr>
              <a:t>84</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AutoShape 2">
            <a:extLst>
              <a:ext uri="{FF2B5EF4-FFF2-40B4-BE49-F238E27FC236}">
                <a16:creationId xmlns:a16="http://schemas.microsoft.com/office/drawing/2014/main" id="{28DD4441-97EF-4E8A-B20B-6EA9894D0F21}"/>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68419" name="Rectangle 3">
            <a:extLst>
              <a:ext uri="{FF2B5EF4-FFF2-40B4-BE49-F238E27FC236}">
                <a16:creationId xmlns:a16="http://schemas.microsoft.com/office/drawing/2014/main" id="{4BD6A304-2CEF-40AE-A803-4424D7387B8D}"/>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Pourquoi un schéma est-il nécessaire ?</a:t>
            </a:r>
          </a:p>
          <a:p>
            <a:pPr lvl="1" fontAlgn="auto">
              <a:spcAft>
                <a:spcPts val="0"/>
              </a:spcAft>
              <a:buFontTx/>
              <a:buNone/>
              <a:defRPr/>
            </a:pPr>
            <a:r>
              <a:rPr lang="fr-FR" dirty="0"/>
              <a:t>les schémas, au sens général (DTD, XSD, Relax NG), sont indispensables car :</a:t>
            </a:r>
          </a:p>
          <a:p>
            <a:pPr lvl="1" fontAlgn="auto">
              <a:spcAft>
                <a:spcPts val="0"/>
              </a:spcAft>
              <a:defRPr/>
            </a:pPr>
            <a:r>
              <a:rPr lang="fr-FR" dirty="0"/>
              <a:t> </a:t>
            </a:r>
            <a:r>
              <a:rPr lang="fr-FR" b="1" dirty="0"/>
              <a:t>manque de portabilité </a:t>
            </a:r>
            <a:r>
              <a:rPr lang="fr-FR" dirty="0"/>
              <a:t>des documents</a:t>
            </a:r>
          </a:p>
          <a:p>
            <a:pPr lvl="1" fontAlgn="auto">
              <a:spcAft>
                <a:spcPts val="0"/>
              </a:spcAft>
              <a:defRPr/>
            </a:pPr>
            <a:r>
              <a:rPr lang="fr-FR" dirty="0"/>
              <a:t> sans eux impossible d'échanger des données de BDD </a:t>
            </a:r>
            <a:r>
              <a:rPr lang="fr-FR" b="1" dirty="0"/>
              <a:t>hétérogènes</a:t>
            </a:r>
          </a:p>
          <a:p>
            <a:pPr lvl="1" fontAlgn="auto">
              <a:spcAft>
                <a:spcPts val="0"/>
              </a:spcAft>
              <a:defRPr/>
            </a:pPr>
            <a:r>
              <a:rPr lang="fr-FR" dirty="0"/>
              <a:t> </a:t>
            </a:r>
            <a:r>
              <a:rPr lang="fr-FR" b="1" dirty="0"/>
              <a:t>risque de confusion</a:t>
            </a:r>
            <a:r>
              <a:rPr lang="fr-FR" dirty="0"/>
              <a:t> entre attributs et éléments</a:t>
            </a:r>
          </a:p>
          <a:p>
            <a:pPr lvl="1" fontAlgn="auto">
              <a:spcAft>
                <a:spcPts val="0"/>
              </a:spcAft>
              <a:defRPr/>
            </a:pPr>
            <a:r>
              <a:rPr lang="fr-FR" dirty="0"/>
              <a:t> les mêmes données, issues de la même </a:t>
            </a:r>
            <a:r>
              <a:rPr lang="fr-FR" dirty="0" err="1"/>
              <a:t>BdD</a:t>
            </a:r>
            <a:r>
              <a:rPr lang="fr-FR" dirty="0"/>
              <a:t>, peuvent être exprimées de manières différentes en XML (le schéma lève les incertitudes)</a:t>
            </a:r>
          </a:p>
          <a:p>
            <a:pPr lvl="1" fontAlgn="auto">
              <a:spcAft>
                <a:spcPts val="0"/>
              </a:spcAft>
              <a:defRPr/>
            </a:pPr>
            <a:r>
              <a:rPr lang="fr-FR" dirty="0"/>
              <a:t> sans eux l'automatisation de traitement fait peser un risque sur l'intégrité des données</a:t>
            </a:r>
          </a:p>
        </p:txBody>
      </p:sp>
      <p:sp>
        <p:nvSpPr>
          <p:cNvPr id="5" name="Rectangle 13">
            <a:extLst>
              <a:ext uri="{FF2B5EF4-FFF2-40B4-BE49-F238E27FC236}">
                <a16:creationId xmlns:a16="http://schemas.microsoft.com/office/drawing/2014/main" id="{36CD3ABE-BF04-4201-BE20-1A9B9DCAC066}"/>
              </a:ext>
            </a:extLst>
          </p:cNvPr>
          <p:cNvSpPr>
            <a:spLocks noGrp="1" noChangeArrowheads="1"/>
          </p:cNvSpPr>
          <p:nvPr>
            <p:ph type="sldNum" sz="quarter" idx="12"/>
          </p:nvPr>
        </p:nvSpPr>
        <p:spPr/>
        <p:txBody>
          <a:bodyPr>
            <a:normAutofit/>
          </a:bodyPr>
          <a:lstStyle/>
          <a:p>
            <a:pPr>
              <a:defRPr/>
            </a:pPr>
            <a:fld id="{317A2A01-4DFA-4A82-B8D2-103A9B7E3A32}" type="slidenum">
              <a:rPr lang="fr-FR"/>
              <a:pPr>
                <a:defRPr/>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AutoShape 2">
            <a:extLst>
              <a:ext uri="{FF2B5EF4-FFF2-40B4-BE49-F238E27FC236}">
                <a16:creationId xmlns:a16="http://schemas.microsoft.com/office/drawing/2014/main" id="{3F0FE947-120B-47AC-A6DC-030096B97CEF}"/>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200709" name="Rectangle 3">
            <a:extLst>
              <a:ext uri="{FF2B5EF4-FFF2-40B4-BE49-F238E27FC236}">
                <a16:creationId xmlns:a16="http://schemas.microsoft.com/office/drawing/2014/main" id="{B044B538-819A-4603-8865-AA3AE7CBADA8}"/>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Comment utiliser les schémas ?</a:t>
            </a:r>
          </a:p>
          <a:p>
            <a:pPr lvl="1"/>
            <a:endParaRPr lang="fr-FR" altLang="fr-FR"/>
          </a:p>
          <a:p>
            <a:pPr lvl="1"/>
            <a:r>
              <a:rPr lang="fr-FR" altLang="fr-FR"/>
              <a:t>pour importer des données</a:t>
            </a:r>
          </a:p>
          <a:p>
            <a:pPr lvl="1"/>
            <a:endParaRPr lang="fr-FR" altLang="fr-FR"/>
          </a:p>
          <a:p>
            <a:pPr lvl="1"/>
            <a:r>
              <a:rPr lang="fr-FR" altLang="fr-FR"/>
              <a:t> pour les exporter</a:t>
            </a:r>
          </a:p>
          <a:p>
            <a:pPr lvl="1"/>
            <a:endParaRPr lang="fr-FR" altLang="fr-FR"/>
          </a:p>
          <a:p>
            <a:pPr lvl="1"/>
            <a:r>
              <a:rPr lang="fr-FR" altLang="fr-FR"/>
              <a:t> pour valider un document</a:t>
            </a:r>
          </a:p>
          <a:p>
            <a:pPr lvl="1"/>
            <a:endParaRPr lang="fr-FR" altLang="fr-FR"/>
          </a:p>
          <a:p>
            <a:pPr lvl="1"/>
            <a:r>
              <a:rPr lang="fr-FR" altLang="fr-FR"/>
              <a:t> pour valider directement des données (ex: XForms)</a:t>
            </a:r>
          </a:p>
        </p:txBody>
      </p:sp>
      <p:sp>
        <p:nvSpPr>
          <p:cNvPr id="5" name="Rectangle 13">
            <a:extLst>
              <a:ext uri="{FF2B5EF4-FFF2-40B4-BE49-F238E27FC236}">
                <a16:creationId xmlns:a16="http://schemas.microsoft.com/office/drawing/2014/main" id="{8F6DD034-2D77-4A55-B656-3DF26F431FA7}"/>
              </a:ext>
            </a:extLst>
          </p:cNvPr>
          <p:cNvSpPr>
            <a:spLocks noGrp="1" noChangeArrowheads="1"/>
          </p:cNvSpPr>
          <p:nvPr>
            <p:ph type="sldNum" sz="quarter" idx="12"/>
          </p:nvPr>
        </p:nvSpPr>
        <p:spPr/>
        <p:txBody>
          <a:bodyPr>
            <a:normAutofit/>
          </a:bodyPr>
          <a:lstStyle/>
          <a:p>
            <a:pPr>
              <a:defRPr/>
            </a:pPr>
            <a:fld id="{EA848917-6A1E-4045-8CFE-DB1ADB94D13C}" type="slidenum">
              <a:rPr lang="fr-FR"/>
              <a:pPr>
                <a:defRPr/>
              </a:pPr>
              <a:t>86</a:t>
            </a:fld>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AutoShape 2050">
            <a:extLst>
              <a:ext uri="{FF2B5EF4-FFF2-40B4-BE49-F238E27FC236}">
                <a16:creationId xmlns:a16="http://schemas.microsoft.com/office/drawing/2014/main" id="{99B952C6-80CD-4D07-9048-5F9CE2593BA4}"/>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1472515" name="Rectangle 2051">
            <a:extLst>
              <a:ext uri="{FF2B5EF4-FFF2-40B4-BE49-F238E27FC236}">
                <a16:creationId xmlns:a16="http://schemas.microsoft.com/office/drawing/2014/main" id="{527BB9FB-2ED3-47FF-B9C6-9179C1B26A73}"/>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t>Les principales caractéristiques des schémas</a:t>
            </a:r>
          </a:p>
          <a:p>
            <a:pPr lvl="1" fontAlgn="auto">
              <a:spcAft>
                <a:spcPts val="0"/>
              </a:spcAft>
              <a:defRPr/>
            </a:pPr>
            <a:r>
              <a:rPr lang="fr-FR" dirty="0"/>
              <a:t> </a:t>
            </a:r>
            <a:r>
              <a:rPr lang="fr-FR" b="1" dirty="0"/>
              <a:t>définition</a:t>
            </a:r>
            <a:r>
              <a:rPr lang="fr-FR" dirty="0"/>
              <a:t> des </a:t>
            </a:r>
            <a:r>
              <a:rPr lang="fr-FR" b="1" dirty="0"/>
              <a:t>éléments</a:t>
            </a:r>
          </a:p>
          <a:p>
            <a:pPr lvl="2" fontAlgn="auto">
              <a:spcAft>
                <a:spcPts val="0"/>
              </a:spcAft>
              <a:defRPr/>
            </a:pPr>
            <a:r>
              <a:rPr lang="fr-FR" dirty="0"/>
              <a:t> noms</a:t>
            </a:r>
          </a:p>
          <a:p>
            <a:pPr lvl="2" fontAlgn="auto">
              <a:spcAft>
                <a:spcPts val="0"/>
              </a:spcAft>
              <a:defRPr/>
            </a:pPr>
            <a:r>
              <a:rPr lang="fr-FR" dirty="0"/>
              <a:t> types et restrictions</a:t>
            </a:r>
          </a:p>
          <a:p>
            <a:pPr lvl="2" fontAlgn="auto">
              <a:spcAft>
                <a:spcPts val="0"/>
              </a:spcAft>
              <a:defRPr/>
            </a:pPr>
            <a:r>
              <a:rPr lang="fr-FR" dirty="0"/>
              <a:t> imbrication des éléments</a:t>
            </a:r>
          </a:p>
          <a:p>
            <a:pPr lvl="1" fontAlgn="auto">
              <a:spcAft>
                <a:spcPts val="0"/>
              </a:spcAft>
              <a:defRPr/>
            </a:pPr>
            <a:r>
              <a:rPr lang="fr-FR" dirty="0"/>
              <a:t> </a:t>
            </a:r>
            <a:r>
              <a:rPr lang="fr-FR" sz="3000" b="1" dirty="0"/>
              <a:t>définition</a:t>
            </a:r>
            <a:r>
              <a:rPr lang="fr-FR" sz="3000" dirty="0"/>
              <a:t> </a:t>
            </a:r>
            <a:r>
              <a:rPr lang="fr-FR" dirty="0"/>
              <a:t>des </a:t>
            </a:r>
            <a:r>
              <a:rPr lang="fr-FR" sz="3000" b="1" dirty="0"/>
              <a:t>attributs</a:t>
            </a:r>
            <a:endParaRPr lang="fr-FR" b="1" dirty="0"/>
          </a:p>
          <a:p>
            <a:pPr lvl="2" fontAlgn="auto">
              <a:spcAft>
                <a:spcPts val="0"/>
              </a:spcAft>
              <a:defRPr/>
            </a:pPr>
            <a:r>
              <a:rPr lang="fr-FR" dirty="0"/>
              <a:t> noms</a:t>
            </a:r>
          </a:p>
          <a:p>
            <a:pPr lvl="2" fontAlgn="auto">
              <a:spcAft>
                <a:spcPts val="0"/>
              </a:spcAft>
              <a:defRPr/>
            </a:pPr>
            <a:r>
              <a:rPr lang="fr-FR" dirty="0"/>
              <a:t> types et restrictions</a:t>
            </a:r>
          </a:p>
          <a:p>
            <a:pPr lvl="2" fontAlgn="auto">
              <a:spcAft>
                <a:spcPts val="0"/>
              </a:spcAft>
              <a:defRPr/>
            </a:pPr>
            <a:r>
              <a:rPr lang="fr-FR" dirty="0"/>
              <a:t> unicité</a:t>
            </a:r>
          </a:p>
          <a:p>
            <a:pPr lvl="1" fontAlgn="auto">
              <a:spcAft>
                <a:spcPts val="0"/>
              </a:spcAft>
              <a:defRPr/>
            </a:pPr>
            <a:r>
              <a:rPr lang="fr-FR" dirty="0"/>
              <a:t> </a:t>
            </a:r>
            <a:r>
              <a:rPr lang="fr-FR" b="1" dirty="0"/>
              <a:t>définition</a:t>
            </a:r>
            <a:r>
              <a:rPr lang="fr-FR" dirty="0"/>
              <a:t> des </a:t>
            </a:r>
            <a:r>
              <a:rPr lang="fr-FR" b="1" dirty="0"/>
              <a:t>annexes</a:t>
            </a:r>
          </a:p>
          <a:p>
            <a:pPr lvl="2" fontAlgn="auto">
              <a:spcAft>
                <a:spcPts val="0"/>
              </a:spcAft>
              <a:defRPr/>
            </a:pPr>
            <a:r>
              <a:rPr lang="fr-FR" dirty="0"/>
              <a:t> entités</a:t>
            </a:r>
          </a:p>
          <a:p>
            <a:pPr lvl="2" fontAlgn="auto">
              <a:spcAft>
                <a:spcPts val="0"/>
              </a:spcAft>
              <a:defRPr/>
            </a:pPr>
            <a:r>
              <a:rPr lang="fr-FR" dirty="0"/>
              <a:t> CDATA</a:t>
            </a:r>
          </a:p>
          <a:p>
            <a:pPr lvl="1" fontAlgn="auto">
              <a:spcAft>
                <a:spcPts val="0"/>
              </a:spcAft>
              <a:defRPr/>
            </a:pPr>
            <a:r>
              <a:rPr lang="fr-FR" dirty="0"/>
              <a:t> définition du niveau de souplesse</a:t>
            </a:r>
          </a:p>
        </p:txBody>
      </p:sp>
      <p:sp>
        <p:nvSpPr>
          <p:cNvPr id="5" name="Rectangle 13">
            <a:extLst>
              <a:ext uri="{FF2B5EF4-FFF2-40B4-BE49-F238E27FC236}">
                <a16:creationId xmlns:a16="http://schemas.microsoft.com/office/drawing/2014/main" id="{F8E02FCA-9CFD-4C4A-AA24-B223FA6EB645}"/>
              </a:ext>
            </a:extLst>
          </p:cNvPr>
          <p:cNvSpPr>
            <a:spLocks noGrp="1" noChangeArrowheads="1"/>
          </p:cNvSpPr>
          <p:nvPr>
            <p:ph type="sldNum" sz="quarter" idx="12"/>
          </p:nvPr>
        </p:nvSpPr>
        <p:spPr/>
        <p:txBody>
          <a:bodyPr>
            <a:normAutofit/>
          </a:bodyPr>
          <a:lstStyle/>
          <a:p>
            <a:pPr>
              <a:defRPr/>
            </a:pPr>
            <a:fld id="{6C517D2A-0056-4804-9DEF-3D481F44E3D7}" type="slidenum">
              <a:rPr lang="fr-FR"/>
              <a:pPr>
                <a:defRPr/>
              </a:pPr>
              <a:t>87</a:t>
            </a:fld>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AutoShape 2">
            <a:extLst>
              <a:ext uri="{FF2B5EF4-FFF2-40B4-BE49-F238E27FC236}">
                <a16:creationId xmlns:a16="http://schemas.microsoft.com/office/drawing/2014/main" id="{4EAF4B00-D7A5-4BAD-BFBF-969626E3A7F7}"/>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Langages de structuration</a:t>
            </a:r>
          </a:p>
        </p:txBody>
      </p:sp>
      <p:sp>
        <p:nvSpPr>
          <p:cNvPr id="204805" name="Rectangle 3">
            <a:extLst>
              <a:ext uri="{FF2B5EF4-FFF2-40B4-BE49-F238E27FC236}">
                <a16:creationId xmlns:a16="http://schemas.microsoft.com/office/drawing/2014/main" id="{60356FCB-7F74-427F-A23D-FE3A5D17CED5}"/>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Les différentes parties d'un schéma</a:t>
            </a:r>
          </a:p>
          <a:p>
            <a:pPr lvl="1"/>
            <a:r>
              <a:rPr lang="fr-FR" altLang="fr-FR"/>
              <a:t> type de schéma </a:t>
            </a:r>
            <a:r>
              <a:rPr lang="fr-FR" altLang="fr-FR" b="1">
                <a:solidFill>
                  <a:schemeClr val="tx2"/>
                </a:solidFill>
              </a:rPr>
              <a:t>DTD</a:t>
            </a:r>
            <a:r>
              <a:rPr lang="fr-FR" altLang="fr-FR"/>
              <a:t> / </a:t>
            </a:r>
            <a:r>
              <a:rPr lang="fr-FR" altLang="fr-FR" b="1">
                <a:solidFill>
                  <a:srgbClr val="C00000"/>
                </a:solidFill>
              </a:rPr>
              <a:t>XSD</a:t>
            </a:r>
            <a:r>
              <a:rPr lang="fr-FR" altLang="fr-FR"/>
              <a:t>…</a:t>
            </a:r>
          </a:p>
          <a:p>
            <a:pPr lvl="1"/>
            <a:r>
              <a:rPr lang="fr-FR" altLang="fr-FR"/>
              <a:t> Version, encoding, entités caractères</a:t>
            </a:r>
          </a:p>
          <a:p>
            <a:pPr lvl="1"/>
            <a:r>
              <a:rPr lang="fr-FR" altLang="fr-FR"/>
              <a:t> Les entités paramétrables </a:t>
            </a:r>
            <a:r>
              <a:rPr lang="fr-FR" altLang="fr-FR" b="1">
                <a:solidFill>
                  <a:schemeClr val="tx2"/>
                </a:solidFill>
              </a:rPr>
              <a:t>&lt;!ENTITY %</a:t>
            </a:r>
          </a:p>
          <a:p>
            <a:pPr lvl="1"/>
            <a:r>
              <a:rPr lang="fr-FR" altLang="fr-FR"/>
              <a:t> L'élément racine</a:t>
            </a:r>
          </a:p>
          <a:p>
            <a:pPr lvl="2"/>
            <a:r>
              <a:rPr lang="fr-FR" altLang="fr-FR"/>
              <a:t> élément principal</a:t>
            </a:r>
          </a:p>
          <a:p>
            <a:pPr lvl="2"/>
            <a:r>
              <a:rPr lang="fr-FR" altLang="fr-FR"/>
              <a:t> unique</a:t>
            </a:r>
          </a:p>
          <a:p>
            <a:pPr lvl="2"/>
            <a:r>
              <a:rPr lang="fr-FR" altLang="fr-FR"/>
              <a:t> à définir en premier</a:t>
            </a:r>
          </a:p>
          <a:p>
            <a:pPr lvl="1"/>
            <a:r>
              <a:rPr lang="fr-FR" altLang="fr-FR"/>
              <a:t> Les autres éléments</a:t>
            </a:r>
          </a:p>
          <a:p>
            <a:pPr lvl="1"/>
            <a:r>
              <a:rPr lang="fr-FR" altLang="fr-FR"/>
              <a:t> Les attributs (ou listes d'attributs)</a:t>
            </a:r>
          </a:p>
        </p:txBody>
      </p:sp>
      <p:sp>
        <p:nvSpPr>
          <p:cNvPr id="5" name="Rectangle 13">
            <a:extLst>
              <a:ext uri="{FF2B5EF4-FFF2-40B4-BE49-F238E27FC236}">
                <a16:creationId xmlns:a16="http://schemas.microsoft.com/office/drawing/2014/main" id="{207986C5-CC04-425B-A0AF-4620024A524F}"/>
              </a:ext>
            </a:extLst>
          </p:cNvPr>
          <p:cNvSpPr>
            <a:spLocks noGrp="1" noChangeArrowheads="1"/>
          </p:cNvSpPr>
          <p:nvPr>
            <p:ph type="sldNum" sz="quarter" idx="12"/>
          </p:nvPr>
        </p:nvSpPr>
        <p:spPr/>
        <p:txBody>
          <a:bodyPr>
            <a:normAutofit/>
          </a:bodyPr>
          <a:lstStyle/>
          <a:p>
            <a:pPr>
              <a:defRPr/>
            </a:pPr>
            <a:fld id="{03E6DC5E-0E3F-443F-AACF-042104F1F545}" type="slidenum">
              <a:rPr lang="fr-FR"/>
              <a:pPr>
                <a:defRPr/>
              </a:pPr>
              <a:t>88</a:t>
            </a:fld>
            <a:endParaRPr lang="fr-F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a:extLst>
              <a:ext uri="{FF2B5EF4-FFF2-40B4-BE49-F238E27FC236}">
                <a16:creationId xmlns:a16="http://schemas.microsoft.com/office/drawing/2014/main" id="{64329F32-9050-4A71-9071-C4E78F2B223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5043" name="Rectangle 3">
            <a:extLst>
              <a:ext uri="{FF2B5EF4-FFF2-40B4-BE49-F238E27FC236}">
                <a16:creationId xmlns:a16="http://schemas.microsoft.com/office/drawing/2014/main" id="{EC2B1D04-065C-4157-94C2-D054AB72ED1A}"/>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Définition et déclaration</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a:cs typeface="Courier New" pitchFamily="49" charset="0"/>
              </a:rPr>
              <a:t>La DTD (Document Type </a:t>
            </a:r>
            <a:r>
              <a:rPr lang="fr-FR" dirty="0" err="1">
                <a:cs typeface="Courier New" pitchFamily="49" charset="0"/>
              </a:rPr>
              <a:t>Definition</a:t>
            </a:r>
            <a:r>
              <a:rPr lang="fr-FR" dirty="0">
                <a:cs typeface="Courier New" pitchFamily="49" charset="0"/>
              </a:rPr>
              <a:t>) est un jeu de règles simples</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Elle peut être déclarée en </a:t>
            </a:r>
            <a:r>
              <a:rPr lang="fr-FR" dirty="0" err="1">
                <a:cs typeface="Courier New" pitchFamily="49" charset="0"/>
              </a:rPr>
              <a:t>standalone</a:t>
            </a:r>
            <a:r>
              <a:rPr lang="fr-FR" dirty="0">
                <a:cs typeface="Courier New" pitchFamily="49" charset="0"/>
              </a:rPr>
              <a:t> ou dans un fichier « .</a:t>
            </a:r>
            <a:r>
              <a:rPr lang="fr-FR" dirty="0" err="1">
                <a:cs typeface="Courier New" pitchFamily="49" charset="0"/>
              </a:rPr>
              <a:t>dtd</a:t>
            </a:r>
            <a:r>
              <a:rPr lang="fr-FR" dirty="0">
                <a:cs typeface="Courier New" pitchFamily="49" charset="0"/>
              </a:rPr>
              <a:t> »</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On y fait référence par :</a:t>
            </a:r>
            <a:br>
              <a:rPr lang="fr-FR" dirty="0">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PUBLIC|SYSTEM + "</a:t>
            </a:r>
            <a:r>
              <a:rPr lang="fr-FR" sz="2600" b="1" i="1" dirty="0">
                <a:solidFill>
                  <a:schemeClr val="tx2"/>
                </a:solidFill>
                <a:cs typeface="Courier New" pitchFamily="49" charset="0"/>
              </a:rPr>
              <a:t>fichier</a:t>
            </a:r>
            <a:r>
              <a:rPr lang="fr-FR" sz="2600" b="1" dirty="0">
                <a:solidFill>
                  <a:schemeClr val="tx2"/>
                </a:solidFill>
                <a:cs typeface="Courier New" pitchFamily="49" charset="0"/>
              </a:rPr>
              <a:t>.dtd"&gt;</a:t>
            </a:r>
            <a:br>
              <a:rPr lang="fr-FR" sz="2600" b="1" dirty="0">
                <a:solidFill>
                  <a:schemeClr val="tx2"/>
                </a:solidFill>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a:t>
            </a:r>
            <a:r>
              <a:rPr lang="fr-FR" sz="2600" b="1" i="1" dirty="0">
                <a:solidFill>
                  <a:schemeClr val="tx2"/>
                </a:solidFill>
                <a:cs typeface="Courier New" pitchFamily="49" charset="0"/>
              </a:rPr>
              <a:t>définition</a:t>
            </a:r>
            <a:r>
              <a:rPr lang="fr-FR" sz="2600" b="1" dirty="0">
                <a:solidFill>
                  <a:schemeClr val="tx2"/>
                </a:solidFill>
                <a:cs typeface="Courier New" pitchFamily="49" charset="0"/>
              </a:rPr>
              <a:t>]&gt; </a:t>
            </a:r>
            <a:r>
              <a:rPr lang="fr-FR" dirty="0">
                <a:cs typeface="Courier New" pitchFamily="49" charset="0"/>
              </a:rPr>
              <a:t>(mettre </a:t>
            </a:r>
            <a:r>
              <a:rPr lang="fr-FR" b="1" dirty="0" err="1">
                <a:cs typeface="Courier New" pitchFamily="49" charset="0"/>
              </a:rPr>
              <a:t>standalone</a:t>
            </a:r>
            <a:r>
              <a:rPr lang="fr-FR" b="1" dirty="0">
                <a:cs typeface="Courier New" pitchFamily="49" charset="0"/>
              </a:rPr>
              <a:t>="</a:t>
            </a:r>
            <a:r>
              <a:rPr lang="fr-FR" b="1" dirty="0" err="1">
                <a:cs typeface="Courier New" pitchFamily="49" charset="0"/>
              </a:rPr>
              <a:t>yes</a:t>
            </a:r>
            <a:r>
              <a:rPr lang="fr-FR" b="1" dirty="0">
                <a:cs typeface="Courier New" pitchFamily="49" charset="0"/>
              </a:rPr>
              <a:t>"</a:t>
            </a:r>
            <a:r>
              <a:rPr lang="fr-FR" dirty="0">
                <a:cs typeface="Courier New" pitchFamily="49" charset="0"/>
              </a:rPr>
              <a:t> dans le .</a:t>
            </a:r>
            <a:r>
              <a:rPr lang="fr-FR" dirty="0" err="1">
                <a:cs typeface="Courier New" pitchFamily="49" charset="0"/>
              </a:rPr>
              <a:t>xml</a:t>
            </a:r>
            <a:r>
              <a:rPr lang="fr-FR" dirty="0">
                <a:cs typeface="Courier New" pitchFamily="49" charset="0"/>
              </a:rPr>
              <a:t>)</a:t>
            </a:r>
          </a:p>
        </p:txBody>
      </p:sp>
      <p:sp>
        <p:nvSpPr>
          <p:cNvPr id="5" name="Rectangle 13">
            <a:extLst>
              <a:ext uri="{FF2B5EF4-FFF2-40B4-BE49-F238E27FC236}">
                <a16:creationId xmlns:a16="http://schemas.microsoft.com/office/drawing/2014/main" id="{AED75C91-DE4C-4A21-981D-9CC5FDF5810D}"/>
              </a:ext>
            </a:extLst>
          </p:cNvPr>
          <p:cNvSpPr>
            <a:spLocks noGrp="1" noChangeArrowheads="1"/>
          </p:cNvSpPr>
          <p:nvPr>
            <p:ph type="sldNum" sz="quarter" idx="12"/>
          </p:nvPr>
        </p:nvSpPr>
        <p:spPr/>
        <p:txBody>
          <a:bodyPr>
            <a:normAutofit/>
          </a:bodyPr>
          <a:lstStyle/>
          <a:p>
            <a:pPr>
              <a:defRPr/>
            </a:pPr>
            <a:fld id="{DBEFFFE9-C269-4E80-88A6-2495BE1A1625}" type="slidenum">
              <a:rPr lang="fr-FR"/>
              <a:pPr>
                <a:defRPr/>
              </a:pPr>
              <a:t>89</a:t>
            </a:fld>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0C8484-4A1F-493F-B792-47BDEA1F28DF}"/>
              </a:ext>
            </a:extLst>
          </p:cNvPr>
          <p:cNvSpPr>
            <a:spLocks noGrp="1"/>
          </p:cNvSpPr>
          <p:nvPr>
            <p:ph type="title"/>
          </p:nvPr>
        </p:nvSpPr>
        <p:spPr>
          <a:xfrm>
            <a:off x="0" y="142852"/>
            <a:ext cx="9144000" cy="785818"/>
          </a:xfrm>
        </p:spPr>
        <p:txBody>
          <a:bodyPr/>
          <a:lstStyle/>
          <a:p>
            <a:pPr fontAlgn="auto">
              <a:spcAft>
                <a:spcPts val="0"/>
              </a:spcAft>
              <a:defRPr/>
            </a:pPr>
            <a:r>
              <a:rPr lang="fr-FR" dirty="0"/>
              <a:t>Serveur</a:t>
            </a:r>
          </a:p>
        </p:txBody>
      </p:sp>
      <p:sp>
        <p:nvSpPr>
          <p:cNvPr id="3" name="Espace réservé du contenu 2">
            <a:extLst>
              <a:ext uri="{FF2B5EF4-FFF2-40B4-BE49-F238E27FC236}">
                <a16:creationId xmlns:a16="http://schemas.microsoft.com/office/drawing/2014/main" id="{9C8BFE3F-9262-4ACA-81CF-A76C04690474}"/>
              </a:ext>
            </a:extLst>
          </p:cNvPr>
          <p:cNvSpPr>
            <a:spLocks noGrp="1"/>
          </p:cNvSpPr>
          <p:nvPr>
            <p:ph idx="1"/>
          </p:nvPr>
        </p:nvSpPr>
        <p:spPr/>
        <p:txBody>
          <a:bodyPr>
            <a:normAutofit fontScale="92500" lnSpcReduction="20000"/>
          </a:bodyPr>
          <a:lstStyle/>
          <a:p>
            <a:pPr fontAlgn="auto">
              <a:spcAft>
                <a:spcPts val="0"/>
              </a:spcAft>
              <a:defRPr/>
            </a:pPr>
            <a:r>
              <a:rPr lang="fr-FR" b="1" u="sng" dirty="0"/>
              <a:t>Une machine </a:t>
            </a:r>
            <a:r>
              <a:rPr lang="fr-FR" dirty="0"/>
              <a:t>avec </a:t>
            </a:r>
          </a:p>
          <a:p>
            <a:pPr lvl="1" fontAlgn="auto">
              <a:spcAft>
                <a:spcPts val="0"/>
              </a:spcAft>
              <a:defRPr/>
            </a:pPr>
            <a:r>
              <a:rPr lang="fr-FR" dirty="0"/>
              <a:t>Un logiciel serveur</a:t>
            </a:r>
          </a:p>
          <a:p>
            <a:pPr lvl="2" fontAlgn="auto">
              <a:spcAft>
                <a:spcPts val="0"/>
              </a:spcAft>
              <a:defRPr/>
            </a:pPr>
            <a:r>
              <a:rPr lang="fr-FR" dirty="0"/>
              <a:t>ex : REST, SOAP, …</a:t>
            </a:r>
          </a:p>
          <a:p>
            <a:pPr lvl="1" fontAlgn="auto">
              <a:spcAft>
                <a:spcPts val="0"/>
              </a:spcAft>
              <a:defRPr/>
            </a:pPr>
            <a:endParaRPr lang="fr-FR" dirty="0"/>
          </a:p>
          <a:p>
            <a:pPr lvl="1" fontAlgn="auto">
              <a:spcAft>
                <a:spcPts val="0"/>
              </a:spcAft>
              <a:defRPr/>
            </a:pPr>
            <a:r>
              <a:rPr lang="fr-FR" dirty="0"/>
              <a:t>Les 3</a:t>
            </a:r>
            <a:r>
              <a:rPr lang="fr-FR" sz="2200" dirty="0"/>
              <a:t>*</a:t>
            </a:r>
            <a:r>
              <a:rPr lang="fr-FR" dirty="0"/>
              <a:t> logiciels serveurs actif </a:t>
            </a:r>
          </a:p>
          <a:p>
            <a:pPr lvl="1" fontAlgn="auto">
              <a:spcAft>
                <a:spcPts val="0"/>
              </a:spcAft>
              <a:buFont typeface="Arial" panose="020B0604020202020204" pitchFamily="34" charset="0"/>
              <a:buNone/>
              <a:defRPr/>
            </a:pPr>
            <a:r>
              <a:rPr lang="fr-FR" dirty="0"/>
              <a:t>pour un site web</a:t>
            </a:r>
          </a:p>
          <a:p>
            <a:pPr lvl="2" fontAlgn="auto">
              <a:spcAft>
                <a:spcPts val="0"/>
              </a:spcAft>
              <a:defRPr/>
            </a:pPr>
            <a:r>
              <a:rPr lang="fr-FR" dirty="0"/>
              <a:t>Apache / IIS / …</a:t>
            </a:r>
          </a:p>
          <a:p>
            <a:pPr lvl="2" fontAlgn="auto">
              <a:spcAft>
                <a:spcPts val="0"/>
              </a:spcAft>
              <a:defRPr/>
            </a:pPr>
            <a:r>
              <a:rPr lang="fr-FR" dirty="0"/>
              <a:t>PHP / asp.</a:t>
            </a:r>
          </a:p>
          <a:p>
            <a:pPr lvl="2" fontAlgn="auto">
              <a:spcAft>
                <a:spcPts val="0"/>
              </a:spcAft>
              <a:defRPr/>
            </a:pPr>
            <a:r>
              <a:rPr lang="fr-FR" dirty="0"/>
              <a:t>MySQL/mysqli/pgsql</a:t>
            </a:r>
          </a:p>
          <a:p>
            <a:pPr lvl="2" fontAlgn="auto">
              <a:spcAft>
                <a:spcPts val="0"/>
              </a:spcAft>
              <a:defRPr/>
            </a:pPr>
            <a:endParaRPr lang="fr-FR" dirty="0"/>
          </a:p>
          <a:p>
            <a:pPr lvl="1" fontAlgn="auto">
              <a:spcAft>
                <a:spcPts val="0"/>
              </a:spcAft>
              <a:defRPr/>
            </a:pPr>
            <a:endParaRPr lang="fr-FR" dirty="0"/>
          </a:p>
          <a:p>
            <a:pPr lvl="1" fontAlgn="auto">
              <a:spcAft>
                <a:spcPts val="0"/>
              </a:spcAft>
              <a:defRPr/>
            </a:pPr>
            <a:r>
              <a:rPr lang="fr-FR" dirty="0"/>
              <a:t>Répondant a une IP </a:t>
            </a:r>
          </a:p>
          <a:p>
            <a:pPr lvl="1" fontAlgn="auto">
              <a:spcAft>
                <a:spcPts val="0"/>
              </a:spcAft>
              <a:buFont typeface="Arial" panose="020B0604020202020204" pitchFamily="34" charset="0"/>
              <a:buNone/>
              <a:defRPr/>
            </a:pPr>
            <a:r>
              <a:rPr lang="fr-FR" dirty="0"/>
              <a:t>ou une adresse</a:t>
            </a:r>
            <a:endParaRPr lang="fr-FR" dirty="0">
              <a:hlinkClick r:id="rId3"/>
            </a:endParaRPr>
          </a:p>
          <a:p>
            <a:pPr lvl="3" fontAlgn="auto">
              <a:spcAft>
                <a:spcPts val="0"/>
              </a:spcAft>
              <a:buFont typeface="Arial" panose="020B0604020202020204" pitchFamily="34" charset="0"/>
              <a:buNone/>
              <a:defRPr/>
            </a:pPr>
            <a:endParaRPr lang="fr-FR" dirty="0"/>
          </a:p>
          <a:p>
            <a:pPr fontAlgn="auto">
              <a:spcAft>
                <a:spcPts val="0"/>
              </a:spcAft>
              <a:defRPr/>
            </a:pPr>
            <a:endParaRPr lang="fr-FR" dirty="0"/>
          </a:p>
        </p:txBody>
      </p:sp>
      <p:graphicFrame>
        <p:nvGraphicFramePr>
          <p:cNvPr id="4" name="Tableau 3">
            <a:extLst>
              <a:ext uri="{FF2B5EF4-FFF2-40B4-BE49-F238E27FC236}">
                <a16:creationId xmlns:a16="http://schemas.microsoft.com/office/drawing/2014/main" id="{6C945F44-A20D-4BDA-A68F-5E4B86A7C0F4}"/>
              </a:ext>
            </a:extLst>
          </p:cNvPr>
          <p:cNvGraphicFramePr>
            <a:graphicFrameLocks noGrp="1"/>
          </p:cNvGraphicFramePr>
          <p:nvPr/>
        </p:nvGraphicFramePr>
        <p:xfrm>
          <a:off x="4572000" y="4857750"/>
          <a:ext cx="4214814" cy="1482724"/>
        </p:xfrm>
        <a:graphic>
          <a:graphicData uri="http://schemas.openxmlformats.org/drawingml/2006/table">
            <a:tbl>
              <a:tblPr firstRow="1" bandRow="1">
                <a:tableStyleId>{5C22544A-7EE6-4342-B048-85BDC9FD1C3A}</a:tableStyleId>
              </a:tblPr>
              <a:tblGrid>
                <a:gridCol w="2107407">
                  <a:extLst>
                    <a:ext uri="{9D8B030D-6E8A-4147-A177-3AD203B41FA5}">
                      <a16:colId xmlns:a16="http://schemas.microsoft.com/office/drawing/2014/main" val="20000"/>
                    </a:ext>
                  </a:extLst>
                </a:gridCol>
                <a:gridCol w="2107407">
                  <a:extLst>
                    <a:ext uri="{9D8B030D-6E8A-4147-A177-3AD203B41FA5}">
                      <a16:colId xmlns:a16="http://schemas.microsoft.com/office/drawing/2014/main" val="20001"/>
                    </a:ext>
                  </a:extLst>
                </a:gridCol>
              </a:tblGrid>
              <a:tr h="370681">
                <a:tc>
                  <a:txBody>
                    <a:bodyPr/>
                    <a:lstStyle/>
                    <a:p>
                      <a:pPr algn="ctr"/>
                      <a:r>
                        <a:rPr lang="fr-FR" sz="1400" dirty="0"/>
                        <a:t>En interne</a:t>
                      </a:r>
                    </a:p>
                  </a:txBody>
                  <a:tcPr marL="91439" marR="91439" marT="45700" marB="45700"/>
                </a:tc>
                <a:tc>
                  <a:txBody>
                    <a:bodyPr/>
                    <a:lstStyle/>
                    <a:p>
                      <a:pPr algn="ctr"/>
                      <a:r>
                        <a:rPr lang="fr-FR" sz="1400" dirty="0"/>
                        <a:t>Sur le net </a:t>
                      </a:r>
                    </a:p>
                  </a:txBody>
                  <a:tcPr marL="91439" marR="91439" marT="45700" marB="45700"/>
                </a:tc>
                <a:extLst>
                  <a:ext uri="{0D108BD9-81ED-4DB2-BD59-A6C34878D82A}">
                    <a16:rowId xmlns:a16="http://schemas.microsoft.com/office/drawing/2014/main" val="10000"/>
                  </a:ext>
                </a:extLst>
              </a:tr>
              <a:tr h="370681">
                <a:tc>
                  <a:txBody>
                    <a:bodyPr/>
                    <a:lstStyle/>
                    <a:p>
                      <a:r>
                        <a:rPr lang="fr-FR" sz="1400" dirty="0"/>
                        <a:t>http://localhost/</a:t>
                      </a:r>
                    </a:p>
                  </a:txBody>
                  <a:tcPr marL="91439" marR="91439" marT="45700" marB="45700"/>
                </a:tc>
                <a:tc>
                  <a:txBody>
                    <a:bodyPr/>
                    <a:lstStyle/>
                    <a:p>
                      <a:r>
                        <a:rPr lang="fr-FR" sz="1400" dirty="0"/>
                        <a:t>http://83.23.43.56/</a:t>
                      </a:r>
                    </a:p>
                  </a:txBody>
                  <a:tcPr marL="91439" marR="91439" marT="45700" marB="45700"/>
                </a:tc>
                <a:extLst>
                  <a:ext uri="{0D108BD9-81ED-4DB2-BD59-A6C34878D82A}">
                    <a16:rowId xmlns:a16="http://schemas.microsoft.com/office/drawing/2014/main" val="10001"/>
                  </a:ext>
                </a:extLst>
              </a:tr>
              <a:tr h="370681">
                <a:tc>
                  <a:txBody>
                    <a:bodyPr/>
                    <a:lstStyle/>
                    <a:p>
                      <a:r>
                        <a:rPr lang="fr-FR" sz="1400" dirty="0"/>
                        <a:t>http://192.168.54.100/</a:t>
                      </a:r>
                    </a:p>
                  </a:txBody>
                  <a:tcPr marL="91439" marR="91439" marT="45700" marB="45700"/>
                </a:tc>
                <a:tc>
                  <a:txBody>
                    <a:bodyPr/>
                    <a:lstStyle/>
                    <a:p>
                      <a:r>
                        <a:rPr lang="fr-FR" sz="1400" dirty="0"/>
                        <a:t>http://qqch.free.fr/</a:t>
                      </a:r>
                    </a:p>
                  </a:txBody>
                  <a:tcPr marL="91439" marR="91439" marT="45700" marB="45700"/>
                </a:tc>
                <a:extLst>
                  <a:ext uri="{0D108BD9-81ED-4DB2-BD59-A6C34878D82A}">
                    <a16:rowId xmlns:a16="http://schemas.microsoft.com/office/drawing/2014/main" val="10002"/>
                  </a:ext>
                </a:extLst>
              </a:tr>
              <a:tr h="370681">
                <a:tc>
                  <a:txBody>
                    <a:bodyPr/>
                    <a:lstStyle/>
                    <a:p>
                      <a:r>
                        <a:rPr lang="fr-FR" sz="1400" dirty="0">
                          <a:hlinkClick r:id="" action="ppaction://noaction"/>
                        </a:rPr>
                        <a:t>http://mamachine:2345</a:t>
                      </a:r>
                      <a:endParaRPr lang="fr-FR" sz="1400" dirty="0"/>
                    </a:p>
                  </a:txBody>
                  <a:tcPr marL="91439" marR="91439" marT="45700" marB="45700"/>
                </a:tc>
                <a:tc>
                  <a:txBody>
                    <a:bodyPr/>
                    <a:lstStyle/>
                    <a:p>
                      <a:r>
                        <a:rPr lang="fr-FR" sz="1400" dirty="0"/>
                        <a:t>http://www.qqch.free.fr</a:t>
                      </a:r>
                    </a:p>
                  </a:txBody>
                  <a:tcPr marL="91439" marR="91439" marT="45700" marB="45700"/>
                </a:tc>
                <a:extLst>
                  <a:ext uri="{0D108BD9-81ED-4DB2-BD59-A6C34878D82A}">
                    <a16:rowId xmlns:a16="http://schemas.microsoft.com/office/drawing/2014/main" val="10003"/>
                  </a:ext>
                </a:extLst>
              </a:tr>
            </a:tbl>
          </a:graphicData>
        </a:graphic>
      </p:graphicFrame>
      <p:pic>
        <p:nvPicPr>
          <p:cNvPr id="43031" name="Picture 2" descr="C:\Users\Alex\Desktop\apache_software_foundation_logo_3074.gif">
            <a:extLst>
              <a:ext uri="{FF2B5EF4-FFF2-40B4-BE49-F238E27FC236}">
                <a16:creationId xmlns:a16="http://schemas.microsoft.com/office/drawing/2014/main" id="{20CBF516-FD5E-4F19-B056-ACEE62F93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2141538"/>
            <a:ext cx="257175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2" name="Picture 3" descr="C:\Users\Alex\Desktop\php-logo-ADE513E748-seeklogo.com.png">
            <a:extLst>
              <a:ext uri="{FF2B5EF4-FFF2-40B4-BE49-F238E27FC236}">
                <a16:creationId xmlns:a16="http://schemas.microsoft.com/office/drawing/2014/main" id="{606403A7-4E86-4E78-8717-8A062ABC6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5" y="3536950"/>
            <a:ext cx="17145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3" name="Picture 4" descr="C:\Users\Alex\Desktop\logo-mysql-170x115.png">
            <a:extLst>
              <a:ext uri="{FF2B5EF4-FFF2-40B4-BE49-F238E27FC236}">
                <a16:creationId xmlns:a16="http://schemas.microsoft.com/office/drawing/2014/main" id="{53157AB5-0508-4867-AD76-B0AE2332D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6563" y="3581400"/>
            <a:ext cx="16764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a:extLst>
              <a:ext uri="{FF2B5EF4-FFF2-40B4-BE49-F238E27FC236}">
                <a16:creationId xmlns:a16="http://schemas.microsoft.com/office/drawing/2014/main" id="{6B0542B9-0DE0-440F-A750-3A9A0DE0E765}"/>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7091" name="Rectangle 3">
            <a:extLst>
              <a:ext uri="{FF2B5EF4-FFF2-40B4-BE49-F238E27FC236}">
                <a16:creationId xmlns:a16="http://schemas.microsoft.com/office/drawing/2014/main" id="{6DA39DAB-A0B8-4B2A-A5AE-18203FB17F83}"/>
              </a:ext>
            </a:extLst>
          </p:cNvPr>
          <p:cNvSpPr>
            <a:spLocks noGrp="1" noChangeArrowheads="1"/>
          </p:cNvSpPr>
          <p:nvPr>
            <p:ph idx="1"/>
          </p:nvPr>
        </p:nvSpPr>
        <p:spPr>
          <a:xfrm>
            <a:off x="285750" y="1143000"/>
            <a:ext cx="5000625" cy="5286375"/>
          </a:xfrm>
        </p:spPr>
        <p:txBody>
          <a:bodyPr>
            <a:normAutofit fontScale="85000" lnSpcReduction="10000"/>
          </a:bodyPr>
          <a:lstStyle/>
          <a:p>
            <a:pPr fontAlgn="auto">
              <a:spcAft>
                <a:spcPts val="0"/>
              </a:spcAft>
              <a:defRPr/>
            </a:pPr>
            <a:r>
              <a:rPr lang="fr-FR" dirty="0">
                <a:ea typeface="MS Mincho" pitchFamily="49" charset="-128"/>
              </a:rPr>
              <a:t>ELEMENT</a:t>
            </a:r>
          </a:p>
          <a:p>
            <a:pPr fontAlgn="auto">
              <a:spcAft>
                <a:spcPts val="0"/>
              </a:spcAft>
              <a:buFont typeface="Wingdings" charset="2"/>
              <a:buNone/>
              <a:defRPr/>
            </a:pPr>
            <a:r>
              <a:rPr lang="fr-FR" sz="1800" dirty="0">
                <a:cs typeface="Courier New" pitchFamily="49" charset="0"/>
              </a:rPr>
              <a:t>On déclare chaque élément qu’on compte utiliser par :</a:t>
            </a:r>
          </a:p>
          <a:p>
            <a:pPr fontAlgn="auto">
              <a:spcAft>
                <a:spcPts val="0"/>
              </a:spcAft>
              <a:buFont typeface="Wingdings" charset="2"/>
              <a:buNone/>
              <a:defRPr/>
            </a:pPr>
            <a:endParaRPr lang="fr-FR" sz="1800" dirty="0">
              <a:cs typeface="Courier New" pitchFamily="49" charset="0"/>
            </a:endParaRPr>
          </a:p>
          <a:p>
            <a:pPr fontAlgn="auto">
              <a:spcAft>
                <a:spcPts val="0"/>
              </a:spcAft>
              <a:buFont typeface="Wingdings" charset="2"/>
              <a:buNone/>
              <a:defRPr/>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emtRoot</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la racine) ou</a:t>
            </a:r>
          </a:p>
          <a:p>
            <a:pPr fontAlgn="auto">
              <a:spcAft>
                <a:spcPts val="0"/>
              </a:spcAft>
              <a:buFont typeface="Wingdings" charset="2"/>
              <a:buNone/>
              <a:defRPr/>
            </a:pPr>
            <a:endParaRPr lang="fr-FR" sz="1800" dirty="0">
              <a:cs typeface="Courier New" pitchFamily="49" charset="0"/>
            </a:endParaRPr>
          </a:p>
          <a:p>
            <a:pPr fontAlgn="auto">
              <a:spcAft>
                <a:spcPts val="0"/>
              </a:spcAft>
              <a:buFont typeface="Wingdings" charset="2"/>
              <a:buNone/>
              <a:defRPr/>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emtNom</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un autre élément)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a:cs typeface="Courier New" pitchFamily="49" charset="0"/>
              </a:rPr>
              <a:t>où contenu est une combinaison d’autres éléments (emt1, emt2…) de</a:t>
            </a:r>
            <a:br>
              <a:rPr lang="fr-FR" dirty="0">
                <a:cs typeface="Courier New" pitchFamily="49" charset="0"/>
              </a:rPr>
            </a:br>
            <a:r>
              <a:rPr lang="fr-FR" dirty="0">
                <a:cs typeface="Courier New" pitchFamily="49" charset="0"/>
              </a:rPr>
              <a:t>« </a:t>
            </a:r>
            <a:r>
              <a:rPr lang="fr-FR" b="1" dirty="0">
                <a:solidFill>
                  <a:schemeClr val="tx2"/>
                </a:solidFill>
                <a:cs typeface="Courier New" pitchFamily="49" charset="0"/>
              </a:rPr>
              <a:t>#PCDATA</a:t>
            </a:r>
            <a:r>
              <a:rPr lang="fr-FR" dirty="0">
                <a:cs typeface="Courier New" pitchFamily="49" charset="0"/>
              </a:rPr>
              <a:t>, </a:t>
            </a:r>
            <a:r>
              <a:rPr lang="fr-FR" b="1" dirty="0">
                <a:solidFill>
                  <a:schemeClr val="tx2"/>
                </a:solidFill>
                <a:cs typeface="Courier New" pitchFamily="49" charset="0"/>
              </a:rPr>
              <a:t>ANY</a:t>
            </a:r>
            <a:r>
              <a:rPr lang="fr-FR" dirty="0">
                <a:cs typeface="Courier New" pitchFamily="49" charset="0"/>
              </a:rPr>
              <a:t> ou </a:t>
            </a:r>
            <a:r>
              <a:rPr lang="fr-FR" b="1" dirty="0">
                <a:solidFill>
                  <a:schemeClr val="tx2"/>
                </a:solidFill>
                <a:cs typeface="Courier New" pitchFamily="49" charset="0"/>
              </a:rPr>
              <a:t>EMPTY</a:t>
            </a:r>
            <a:r>
              <a:rPr lang="fr-FR" dirty="0">
                <a:cs typeface="Courier New" pitchFamily="49" charset="0"/>
              </a:rPr>
              <a:t> » *</a:t>
            </a:r>
            <a:r>
              <a:rPr lang="fr-FR" sz="1900" dirty="0">
                <a:cs typeface="Courier New" pitchFamily="49" charset="0"/>
              </a:rPr>
              <a:t>(pour les types natifs)</a:t>
            </a:r>
            <a:br>
              <a:rPr lang="fr-FR" dirty="0">
                <a:cs typeface="Courier New" pitchFamily="49" charset="0"/>
              </a:rPr>
            </a:br>
            <a:endParaRPr lang="fr-FR" dirty="0">
              <a:cs typeface="Courier New" pitchFamily="49" charset="0"/>
            </a:endParaRPr>
          </a:p>
          <a:p>
            <a:pPr lvl="1" fontAlgn="auto">
              <a:spcAft>
                <a:spcPts val="0"/>
              </a:spcAft>
              <a:defRPr/>
            </a:pPr>
            <a:r>
              <a:rPr lang="fr-FR" dirty="0">
                <a:cs typeface="Courier New" pitchFamily="49" charset="0"/>
              </a:rPr>
              <a:t>« </a:t>
            </a:r>
            <a:r>
              <a:rPr lang="fr-FR" b="1" dirty="0">
                <a:solidFill>
                  <a:schemeClr val="tx2"/>
                </a:solidFill>
                <a:cs typeface="Courier New" pitchFamily="49" charset="0"/>
              </a:rPr>
              <a:t>? + * | , ()</a:t>
            </a:r>
            <a:r>
              <a:rPr lang="fr-FR" dirty="0">
                <a:cs typeface="Courier New" pitchFamily="49" charset="0"/>
              </a:rPr>
              <a:t> » pour indiquer la relation entre un élément et son/ses fils</a:t>
            </a:r>
          </a:p>
        </p:txBody>
      </p:sp>
      <p:sp>
        <p:nvSpPr>
          <p:cNvPr id="5" name="Rectangle 13">
            <a:extLst>
              <a:ext uri="{FF2B5EF4-FFF2-40B4-BE49-F238E27FC236}">
                <a16:creationId xmlns:a16="http://schemas.microsoft.com/office/drawing/2014/main" id="{BDDDD12A-37C2-4E3B-ACAA-D4804EF6B83A}"/>
              </a:ext>
            </a:extLst>
          </p:cNvPr>
          <p:cNvSpPr>
            <a:spLocks noGrp="1" noChangeArrowheads="1"/>
          </p:cNvSpPr>
          <p:nvPr>
            <p:ph type="sldNum" sz="quarter" idx="17"/>
          </p:nvPr>
        </p:nvSpPr>
        <p:spPr/>
        <p:txBody>
          <a:bodyPr>
            <a:normAutofit/>
          </a:bodyPr>
          <a:lstStyle/>
          <a:p>
            <a:pPr>
              <a:defRPr/>
            </a:pPr>
            <a:fld id="{40F5A084-A067-408C-8B78-36F5D3D84A07}" type="slidenum">
              <a:rPr lang="fr-FR"/>
              <a:pPr>
                <a:defRPr/>
              </a:pPr>
              <a:t>90</a:t>
            </a:fld>
            <a:endParaRPr lang="fr-FR"/>
          </a:p>
        </p:txBody>
      </p:sp>
      <p:sp>
        <p:nvSpPr>
          <p:cNvPr id="11" name="Espace réservé du contenu 10">
            <a:extLst>
              <a:ext uri="{FF2B5EF4-FFF2-40B4-BE49-F238E27FC236}">
                <a16:creationId xmlns:a16="http://schemas.microsoft.com/office/drawing/2014/main" id="{C49A23F9-2EEA-40F8-A105-17947D89DCE6}"/>
              </a:ext>
            </a:extLst>
          </p:cNvPr>
          <p:cNvSpPr>
            <a:spLocks noGrp="1"/>
          </p:cNvSpPr>
          <p:nvPr>
            <p:ph sz="quarter" idx="14"/>
          </p:nvPr>
        </p:nvSpPr>
        <p:spPr>
          <a:xfrm>
            <a:off x="5359400" y="2214563"/>
            <a:ext cx="3498850" cy="2857500"/>
          </a:xfrm>
        </p:spPr>
        <p:txBody>
          <a:bodyPr>
            <a:normAutofit fontScale="85000" lnSpcReduction="20000"/>
          </a:bodyPr>
          <a:lstStyle/>
          <a:p>
            <a:pPr algn="ctr" fontAlgn="auto">
              <a:spcAft>
                <a:spcPts val="0"/>
              </a:spcAft>
              <a:buFont typeface="Arial" panose="020B0604020202020204" pitchFamily="34" charset="0"/>
              <a:buNone/>
              <a:defRPr/>
            </a:pPr>
            <a:r>
              <a:rPr lang="fr-FR" sz="4800" u="sng" dirty="0"/>
              <a:t>Cardinalités</a:t>
            </a:r>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endParaRPr lang="fr-FR" dirty="0"/>
          </a:p>
          <a:p>
            <a:pPr fontAlgn="auto">
              <a:spcAft>
                <a:spcPts val="0"/>
              </a:spcAft>
              <a:defRPr/>
            </a:pPr>
            <a:r>
              <a:rPr lang="fr-FR" sz="2800" dirty="0"/>
              <a:t>ex :balise 1,3</a:t>
            </a:r>
          </a:p>
          <a:p>
            <a:pPr algn="ctr" fontAlgn="auto">
              <a:spcAft>
                <a:spcPts val="0"/>
              </a:spcAft>
              <a:buFont typeface="Arial" panose="020B0604020202020204" pitchFamily="34" charset="0"/>
              <a:buNone/>
              <a:defRPr/>
            </a:pPr>
            <a:r>
              <a:rPr lang="fr-FR" sz="2800" b="1" dirty="0">
                <a:solidFill>
                  <a:schemeClr val="tx2"/>
                </a:solidFill>
              </a:rPr>
              <a:t>(balise, balise?, balise?)</a:t>
            </a:r>
          </a:p>
          <a:p>
            <a:pPr fontAlgn="auto">
              <a:spcAft>
                <a:spcPts val="0"/>
              </a:spcAft>
              <a:defRPr/>
            </a:pPr>
            <a:r>
              <a:rPr lang="fr-FR" sz="2800" dirty="0"/>
              <a:t>ex :balise 2,3</a:t>
            </a:r>
          </a:p>
          <a:p>
            <a:pPr algn="ctr" fontAlgn="auto">
              <a:spcAft>
                <a:spcPts val="0"/>
              </a:spcAft>
              <a:buFont typeface="Arial" panose="020B0604020202020204" pitchFamily="34" charset="0"/>
              <a:buNone/>
              <a:defRPr/>
            </a:pPr>
            <a:r>
              <a:rPr lang="fr-FR" sz="2800" b="1" dirty="0">
                <a:solidFill>
                  <a:schemeClr val="tx2"/>
                </a:solidFill>
              </a:rPr>
              <a:t>(balise, balise, balise?)</a:t>
            </a:r>
          </a:p>
          <a:p>
            <a:pPr fontAlgn="auto">
              <a:spcAft>
                <a:spcPts val="0"/>
              </a:spcAft>
              <a:defRPr/>
            </a:pPr>
            <a:endParaRPr lang="fr-FR" b="1" dirty="0">
              <a:solidFill>
                <a:schemeClr val="tx2"/>
              </a:solidFill>
            </a:endParaRPr>
          </a:p>
        </p:txBody>
      </p:sp>
      <p:graphicFrame>
        <p:nvGraphicFramePr>
          <p:cNvPr id="12" name="Espace réservé du contenu 9">
            <a:extLst>
              <a:ext uri="{FF2B5EF4-FFF2-40B4-BE49-F238E27FC236}">
                <a16:creationId xmlns:a16="http://schemas.microsoft.com/office/drawing/2014/main" id="{4FA1A558-7790-4D70-AE2C-57E9DEBF84A9}"/>
              </a:ext>
            </a:extLst>
          </p:cNvPr>
          <p:cNvGraphicFramePr>
            <a:graphicFrameLocks/>
          </p:cNvGraphicFramePr>
          <p:nvPr/>
        </p:nvGraphicFramePr>
        <p:xfrm>
          <a:off x="5359400" y="2500313"/>
          <a:ext cx="3498850" cy="1371600"/>
        </p:xfrm>
        <a:graphic>
          <a:graphicData uri="http://schemas.openxmlformats.org/drawingml/2006/table">
            <a:tbl>
              <a:tblPr firstRow="1" bandRow="1">
                <a:tableStyleId>{2D5ABB26-0587-4C30-8999-92F81FD0307C}</a:tableStyleId>
              </a:tblPr>
              <a:tblGrid>
                <a:gridCol w="1749425">
                  <a:extLst>
                    <a:ext uri="{9D8B030D-6E8A-4147-A177-3AD203B41FA5}">
                      <a16:colId xmlns:a16="http://schemas.microsoft.com/office/drawing/2014/main" val="20000"/>
                    </a:ext>
                  </a:extLst>
                </a:gridCol>
                <a:gridCol w="1749425">
                  <a:extLst>
                    <a:ext uri="{9D8B030D-6E8A-4147-A177-3AD203B41FA5}">
                      <a16:colId xmlns:a16="http://schemas.microsoft.com/office/drawing/2014/main" val="20001"/>
                    </a:ext>
                  </a:extLst>
                </a:gridCol>
              </a:tblGrid>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1</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0"/>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 </a:t>
                      </a:r>
                      <a:r>
                        <a:rPr lang="fr-FR" sz="2400" dirty="0">
                          <a:latin typeface="Permanent Marker" pitchFamily="2" charset="0"/>
                          <a:ea typeface="Permanent Marker" pitchFamily="2" charset="0"/>
                          <a:sym typeface="Wingdings" pitchFamily="2" charset="2"/>
                        </a:rPr>
                        <a:t> 1</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AutoShape 2">
            <a:extLst>
              <a:ext uri="{FF2B5EF4-FFF2-40B4-BE49-F238E27FC236}">
                <a16:creationId xmlns:a16="http://schemas.microsoft.com/office/drawing/2014/main" id="{150D53EF-AAFC-42E0-A67A-42BC4C01170E}"/>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9139" name="Rectangle 3">
            <a:extLst>
              <a:ext uri="{FF2B5EF4-FFF2-40B4-BE49-F238E27FC236}">
                <a16:creationId xmlns:a16="http://schemas.microsoft.com/office/drawing/2014/main" id="{B87346CC-5359-4D1B-8CDD-6510E925EC5E}"/>
              </a:ext>
            </a:extLst>
          </p:cNvPr>
          <p:cNvSpPr>
            <a:spLocks noGrp="1" noChangeArrowheads="1"/>
          </p:cNvSpPr>
          <p:nvPr>
            <p:ph idx="1"/>
          </p:nvPr>
        </p:nvSpPr>
        <p:spPr/>
        <p:txBody>
          <a:bodyPr>
            <a:normAutofit fontScale="92500" lnSpcReduction="10000"/>
          </a:bodyPr>
          <a:lstStyle/>
          <a:p>
            <a:pPr fontAlgn="auto">
              <a:spcAft>
                <a:spcPts val="0"/>
              </a:spcAft>
              <a:defRPr/>
            </a:pPr>
            <a:r>
              <a:rPr lang="fr-FR" dirty="0">
                <a:ea typeface="MS Mincho" pitchFamily="49" charset="-128"/>
              </a:rPr>
              <a:t>ATTLIST</a:t>
            </a:r>
          </a:p>
          <a:p>
            <a:pPr fontAlgn="auto">
              <a:spcAft>
                <a:spcPts val="0"/>
              </a:spcAft>
              <a:buFont typeface="Wingdings" charset="2"/>
              <a:buNone/>
              <a:defRPr/>
            </a:pPr>
            <a:r>
              <a:rPr lang="fr-FR" sz="1800" dirty="0">
                <a:cs typeface="Courier New" pitchFamily="49" charset="0"/>
              </a:rPr>
              <a:t>On déclare les attributs des éléments par :</a:t>
            </a:r>
          </a:p>
          <a:p>
            <a:pPr fontAlgn="auto">
              <a:spcAft>
                <a:spcPts val="0"/>
              </a:spcAft>
              <a:buFont typeface="Wingdings" charset="2"/>
              <a:buNone/>
              <a:defRPr/>
            </a:pPr>
            <a:endParaRPr lang="fr-FR" sz="1800" dirty="0">
              <a:cs typeface="Courier New" pitchFamily="49" charset="0"/>
            </a:endParaRPr>
          </a:p>
          <a:p>
            <a:pPr fontAlgn="auto">
              <a:spcAft>
                <a:spcPts val="0"/>
              </a:spcAft>
              <a:buFont typeface="Wingdings" charset="2"/>
              <a:buNone/>
              <a:defRPr/>
            </a:pPr>
            <a:r>
              <a:rPr lang="fr-FR" sz="3000" b="1" dirty="0">
                <a:solidFill>
                  <a:schemeClr val="tx2"/>
                </a:solidFill>
                <a:cs typeface="Courier New" pitchFamily="49" charset="0"/>
              </a:rPr>
              <a:t>   &lt;!ATTLIST </a:t>
            </a:r>
            <a:r>
              <a:rPr lang="fr-FR" sz="3000" b="1" i="1" dirty="0" err="1">
                <a:solidFill>
                  <a:schemeClr val="tx2"/>
                </a:solidFill>
                <a:cs typeface="Courier New" pitchFamily="49" charset="0"/>
              </a:rPr>
              <a:t>emtCible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atrNom</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atrType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atrObl</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valDefaut</a:t>
            </a:r>
            <a:r>
              <a:rPr lang="fr-FR" sz="3000" b="1" dirty="0">
                <a:solidFill>
                  <a:schemeClr val="tx2"/>
                </a:solidFill>
                <a:cs typeface="Courier New" pitchFamily="49" charset="0"/>
              </a:rPr>
              <a:t>&gt;</a:t>
            </a:r>
          </a:p>
          <a:p>
            <a:pPr lvl="1" fontAlgn="auto">
              <a:spcAft>
                <a:spcPts val="0"/>
              </a:spcAft>
              <a:defRPr/>
            </a:pPr>
            <a:endParaRPr lang="fr-FR" dirty="0">
              <a:ea typeface="MS Mincho" pitchFamily="49" charset="-128"/>
            </a:endParaRPr>
          </a:p>
          <a:p>
            <a:pPr lvl="1" fontAlgn="auto">
              <a:spcAft>
                <a:spcPts val="0"/>
              </a:spcAft>
              <a:defRPr/>
            </a:pPr>
            <a:r>
              <a:rPr lang="fr-FR" dirty="0">
                <a:ea typeface="MS Mincho" pitchFamily="49" charset="-128"/>
              </a:rPr>
              <a:t> </a:t>
            </a:r>
            <a:r>
              <a:rPr lang="fr-FR" dirty="0">
                <a:cs typeface="Courier New" pitchFamily="49" charset="0"/>
              </a:rPr>
              <a:t>où </a:t>
            </a:r>
            <a:r>
              <a:rPr lang="fr-FR" dirty="0" err="1">
                <a:cs typeface="Courier New" pitchFamily="49" charset="0"/>
              </a:rPr>
              <a:t>emtCible</a:t>
            </a:r>
            <a:r>
              <a:rPr lang="fr-FR" dirty="0">
                <a:cs typeface="Courier New" pitchFamily="49" charset="0"/>
              </a:rPr>
              <a:t> est l’élément auquel s’applique l’attribut</a:t>
            </a:r>
            <a:br>
              <a:rPr lang="fr-FR" dirty="0">
                <a:cs typeface="Courier New" pitchFamily="49" charset="0"/>
              </a:rPr>
            </a:br>
            <a:r>
              <a:rPr lang="fr-FR" dirty="0" err="1">
                <a:cs typeface="Courier New" pitchFamily="49" charset="0"/>
              </a:rPr>
              <a:t>atrNom</a:t>
            </a:r>
            <a:r>
              <a:rPr lang="fr-FR" dirty="0">
                <a:cs typeface="Courier New" pitchFamily="49" charset="0"/>
              </a:rPr>
              <a:t> est le nom de l’attribut (fixé selon les règles XML)</a:t>
            </a:r>
            <a:br>
              <a:rPr lang="fr-FR" dirty="0">
                <a:cs typeface="Courier New" pitchFamily="49" charset="0"/>
              </a:rPr>
            </a:br>
            <a:r>
              <a:rPr lang="fr-FR" dirty="0" err="1">
                <a:cs typeface="Courier New" pitchFamily="49" charset="0"/>
              </a:rPr>
              <a:t>atrType</a:t>
            </a:r>
            <a:r>
              <a:rPr lang="fr-FR" dirty="0">
                <a:cs typeface="Courier New" pitchFamily="49" charset="0"/>
              </a:rPr>
              <a:t> est le type de donnée de l’attribut (</a:t>
            </a:r>
            <a:r>
              <a:rPr lang="fr-FR" b="1" dirty="0">
                <a:solidFill>
                  <a:schemeClr val="tx2"/>
                </a:solidFill>
                <a:cs typeface="Courier New" pitchFamily="49" charset="0"/>
              </a:rPr>
              <a:t>ID</a:t>
            </a:r>
            <a:r>
              <a:rPr lang="fr-FR" dirty="0">
                <a:cs typeface="Courier New" pitchFamily="49" charset="0"/>
              </a:rPr>
              <a:t>, </a:t>
            </a:r>
            <a:r>
              <a:rPr lang="fr-FR" b="1" dirty="0">
                <a:solidFill>
                  <a:schemeClr val="tx2"/>
                </a:solidFill>
                <a:cs typeface="Courier New" pitchFamily="49" charset="0"/>
              </a:rPr>
              <a:t>IDREF[S]</a:t>
            </a:r>
            <a:r>
              <a:rPr lang="fr-FR" dirty="0">
                <a:cs typeface="Courier New" pitchFamily="49" charset="0"/>
              </a:rPr>
              <a:t>, | énuméré, </a:t>
            </a:r>
            <a:r>
              <a:rPr lang="fr-FR" b="1" dirty="0">
                <a:solidFill>
                  <a:schemeClr val="tx2"/>
                </a:solidFill>
                <a:cs typeface="Courier New" pitchFamily="49" charset="0"/>
              </a:rPr>
              <a:t>CDATA</a:t>
            </a:r>
            <a:r>
              <a:rPr lang="fr-FR" dirty="0">
                <a:cs typeface="Courier New" pitchFamily="49" charset="0"/>
              </a:rPr>
              <a:t>…)</a:t>
            </a:r>
            <a:br>
              <a:rPr lang="fr-FR" dirty="0">
                <a:cs typeface="Courier New" pitchFamily="49" charset="0"/>
              </a:rPr>
            </a:br>
            <a:r>
              <a:rPr lang="fr-FR" dirty="0" err="1">
                <a:cs typeface="Courier New" pitchFamily="49" charset="0"/>
              </a:rPr>
              <a:t>atrObl</a:t>
            </a:r>
            <a:r>
              <a:rPr lang="fr-FR" dirty="0">
                <a:cs typeface="Courier New" pitchFamily="49" charset="0"/>
              </a:rPr>
              <a:t> définit si l’attribut est </a:t>
            </a:r>
            <a:r>
              <a:rPr lang="fr-FR" b="1" dirty="0">
                <a:solidFill>
                  <a:schemeClr val="tx2"/>
                </a:solidFill>
                <a:cs typeface="Courier New" pitchFamily="49" charset="0"/>
              </a:rPr>
              <a:t>#IMPLIED</a:t>
            </a:r>
            <a:r>
              <a:rPr lang="fr-FR" dirty="0">
                <a:cs typeface="Courier New" pitchFamily="49" charset="0"/>
              </a:rPr>
              <a:t> (</a:t>
            </a:r>
            <a:r>
              <a:rPr lang="fr-FR" dirty="0" err="1">
                <a:cs typeface="Courier New" pitchFamily="49" charset="0"/>
              </a:rPr>
              <a:t>opt</a:t>
            </a:r>
            <a:r>
              <a:rPr lang="fr-FR" dirty="0">
                <a:cs typeface="Courier New" pitchFamily="49" charset="0"/>
              </a:rPr>
              <a:t>), </a:t>
            </a:r>
            <a:r>
              <a:rPr lang="fr-FR" b="1" dirty="0">
                <a:solidFill>
                  <a:schemeClr val="tx2"/>
                </a:solidFill>
                <a:cs typeface="Courier New" pitchFamily="49" charset="0"/>
              </a:rPr>
              <a:t>#REQUIRED</a:t>
            </a:r>
            <a:r>
              <a:rPr lang="fr-FR" dirty="0">
                <a:cs typeface="Courier New" pitchFamily="49" charset="0"/>
              </a:rPr>
              <a:t> (</a:t>
            </a:r>
            <a:r>
              <a:rPr lang="fr-FR" dirty="0" err="1">
                <a:cs typeface="Courier New" pitchFamily="49" charset="0"/>
              </a:rPr>
              <a:t>obl</a:t>
            </a:r>
            <a:r>
              <a:rPr lang="fr-FR" dirty="0">
                <a:cs typeface="Courier New" pitchFamily="49" charset="0"/>
              </a:rPr>
              <a:t>), </a:t>
            </a:r>
            <a:r>
              <a:rPr lang="fr-FR" b="1" dirty="0">
                <a:solidFill>
                  <a:schemeClr val="tx2"/>
                </a:solidFill>
                <a:cs typeface="Courier New" pitchFamily="49" charset="0"/>
              </a:rPr>
              <a:t>#FIXED</a:t>
            </a:r>
            <a:r>
              <a:rPr lang="fr-FR" dirty="0">
                <a:cs typeface="Courier New" pitchFamily="49" charset="0"/>
              </a:rPr>
              <a:t> (fixe)</a:t>
            </a:r>
            <a:br>
              <a:rPr lang="fr-FR" dirty="0">
                <a:cs typeface="Courier New" pitchFamily="49" charset="0"/>
              </a:rPr>
            </a:br>
            <a:r>
              <a:rPr lang="fr-FR" dirty="0" err="1">
                <a:cs typeface="Courier New" pitchFamily="49" charset="0"/>
              </a:rPr>
              <a:t>valDefaut</a:t>
            </a:r>
            <a:r>
              <a:rPr lang="fr-FR" dirty="0">
                <a:cs typeface="Courier New" pitchFamily="49" charset="0"/>
              </a:rPr>
              <a:t> définit la valeur par défaut entre "</a:t>
            </a:r>
          </a:p>
        </p:txBody>
      </p:sp>
      <p:sp>
        <p:nvSpPr>
          <p:cNvPr id="5" name="Rectangle 13">
            <a:extLst>
              <a:ext uri="{FF2B5EF4-FFF2-40B4-BE49-F238E27FC236}">
                <a16:creationId xmlns:a16="http://schemas.microsoft.com/office/drawing/2014/main" id="{C2C0F4C7-510C-4891-9D5C-BFAB8EBB8348}"/>
              </a:ext>
            </a:extLst>
          </p:cNvPr>
          <p:cNvSpPr>
            <a:spLocks noGrp="1" noChangeArrowheads="1"/>
          </p:cNvSpPr>
          <p:nvPr>
            <p:ph type="sldNum" sz="quarter" idx="12"/>
          </p:nvPr>
        </p:nvSpPr>
        <p:spPr/>
        <p:txBody>
          <a:bodyPr>
            <a:normAutofit/>
          </a:bodyPr>
          <a:lstStyle/>
          <a:p>
            <a:pPr>
              <a:defRPr/>
            </a:pPr>
            <a:fld id="{9D63A631-521D-47EC-9EEF-A54EF760C745}" type="slidenum">
              <a:rPr lang="fr-FR"/>
              <a:pPr>
                <a:defRPr/>
              </a:pPr>
              <a:t>91</a:t>
            </a:fld>
            <a:endParaRPr lang="fr-F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a:extLst>
              <a:ext uri="{FF2B5EF4-FFF2-40B4-BE49-F238E27FC236}">
                <a16:creationId xmlns:a16="http://schemas.microsoft.com/office/drawing/2014/main" id="{F2923C7A-D98D-4D6E-9213-1AC90D9F86A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501187" name="Rectangle 3">
            <a:extLst>
              <a:ext uri="{FF2B5EF4-FFF2-40B4-BE49-F238E27FC236}">
                <a16:creationId xmlns:a16="http://schemas.microsoft.com/office/drawing/2014/main" id="{59930BF0-4923-46EC-8A9F-11236347F881}"/>
              </a:ext>
            </a:extLst>
          </p:cNvPr>
          <p:cNvSpPr>
            <a:spLocks noGrp="1" noChangeArrowheads="1"/>
          </p:cNvSpPr>
          <p:nvPr>
            <p:ph idx="1"/>
          </p:nvPr>
        </p:nvSpPr>
        <p:spPr>
          <a:xfrm>
            <a:off x="285750" y="1143000"/>
            <a:ext cx="5000625" cy="5286375"/>
          </a:xfrm>
        </p:spPr>
        <p:txBody>
          <a:bodyPr>
            <a:normAutofit fontScale="62500" lnSpcReduction="20000"/>
          </a:bodyPr>
          <a:lstStyle/>
          <a:p>
            <a:pPr fontAlgn="auto">
              <a:spcAft>
                <a:spcPts val="0"/>
              </a:spcAft>
              <a:defRPr/>
            </a:pPr>
            <a:r>
              <a:rPr lang="fr-FR" dirty="0">
                <a:ea typeface="MS Mincho" pitchFamily="49" charset="-128"/>
              </a:rPr>
              <a:t>Entité XML</a:t>
            </a:r>
          </a:p>
          <a:p>
            <a:pPr lvl="1" fontAlgn="auto">
              <a:spcAft>
                <a:spcPts val="0"/>
              </a:spcAft>
              <a:defRPr/>
            </a:pPr>
            <a:r>
              <a:rPr lang="fr-FR" dirty="0">
                <a:ea typeface="MS Mincho" pitchFamily="49" charset="-128"/>
              </a:rPr>
              <a:t> </a:t>
            </a:r>
            <a:r>
              <a:rPr lang="fr-FR" dirty="0">
                <a:cs typeface="Courier New" pitchFamily="49" charset="0"/>
              </a:rPr>
              <a:t>Une entité XML est un corps nommé de donnés (habituellement texte / </a:t>
            </a:r>
            <a:r>
              <a:rPr lang="fr-FR" dirty="0" err="1">
                <a:cs typeface="Courier New" pitchFamily="49" charset="0"/>
              </a:rPr>
              <a:t>bin</a:t>
            </a:r>
            <a:r>
              <a:rPr lang="fr-FR" dirty="0">
                <a:cs typeface="Courier New" pitchFamily="49" charset="0"/>
              </a:rPr>
              <a:t> OK !)</a:t>
            </a:r>
          </a:p>
          <a:p>
            <a:pPr lvl="1" fontAlgn="auto">
              <a:spcAft>
                <a:spcPts val="0"/>
              </a:spcAft>
              <a:defRPr/>
            </a:pPr>
            <a:r>
              <a:rPr lang="fr-FR" dirty="0">
                <a:cs typeface="Courier New" pitchFamily="49" charset="0"/>
              </a:rPr>
              <a:t> Elle est utilisée pour préciser un caractère spécial ou se substituer à un texte qui apparaît souvent et peut/doit être remplacé (au moins de temps en temps)</a:t>
            </a:r>
          </a:p>
          <a:p>
            <a:pPr lvl="1" fontAlgn="auto">
              <a:spcAft>
                <a:spcPts val="0"/>
              </a:spcAft>
              <a:defRPr/>
            </a:pPr>
            <a:r>
              <a:rPr lang="fr-FR" dirty="0">
                <a:cs typeface="Courier New" pitchFamily="49" charset="0"/>
              </a:rPr>
              <a:t> Par exemple, dans les DTD, elle permet de faire référence à des blocs de règles</a:t>
            </a:r>
          </a:p>
          <a:p>
            <a:pPr lvl="1" fontAlgn="auto">
              <a:spcAft>
                <a:spcPts val="0"/>
              </a:spcAft>
              <a:defRPr/>
            </a:pPr>
            <a:r>
              <a:rPr lang="fr-FR" dirty="0">
                <a:cs typeface="Courier New" pitchFamily="49" charset="0"/>
              </a:rPr>
              <a:t> On peut utiliser leur référence d’entité (dans la DTD) ou leur notation numérique</a:t>
            </a:r>
          </a:p>
          <a:p>
            <a:pPr lvl="1" fontAlgn="auto">
              <a:spcAft>
                <a:spcPts val="0"/>
              </a:spcAft>
              <a:defRPr/>
            </a:pPr>
            <a:r>
              <a:rPr lang="fr-FR" dirty="0">
                <a:cs typeface="Courier New" pitchFamily="49" charset="0"/>
              </a:rPr>
              <a:t> Une entité générale ne peut qu’être définie dans le contenu du document</a:t>
            </a:r>
          </a:p>
          <a:p>
            <a:pPr lvl="1" fontAlgn="auto">
              <a:spcAft>
                <a:spcPts val="0"/>
              </a:spcAft>
              <a:defRPr/>
            </a:pPr>
            <a:r>
              <a:rPr lang="fr-FR" dirty="0">
                <a:cs typeface="Courier New" pitchFamily="49" charset="0"/>
              </a:rPr>
              <a:t> Elle peut être « </a:t>
            </a:r>
            <a:r>
              <a:rPr lang="fr-FR" dirty="0" err="1">
                <a:cs typeface="Courier New" pitchFamily="49" charset="0"/>
              </a:rPr>
              <a:t>parsable</a:t>
            </a:r>
            <a:r>
              <a:rPr lang="fr-FR" dirty="0">
                <a:cs typeface="Courier New" pitchFamily="49" charset="0"/>
              </a:rPr>
              <a:t> » (</a:t>
            </a:r>
            <a:r>
              <a:rPr lang="fr-FR" dirty="0" err="1">
                <a:cs typeface="Courier New" pitchFamily="49" charset="0"/>
              </a:rPr>
              <a:t>parsed</a:t>
            </a:r>
            <a:r>
              <a:rPr lang="fr-FR" dirty="0">
                <a:cs typeface="Courier New" pitchFamily="49" charset="0"/>
              </a:rPr>
              <a:t>) ou non (</a:t>
            </a:r>
            <a:r>
              <a:rPr lang="fr-FR" dirty="0" err="1">
                <a:cs typeface="Courier New" pitchFamily="49" charset="0"/>
              </a:rPr>
              <a:t>unparsed</a:t>
            </a:r>
            <a:r>
              <a:rPr lang="fr-FR" dirty="0">
                <a:cs typeface="Courier New" pitchFamily="49" charset="0"/>
              </a:rPr>
              <a:t>) (interprété ou notifiée)</a:t>
            </a:r>
          </a:p>
          <a:p>
            <a:pPr lvl="1" fontAlgn="auto">
              <a:spcAft>
                <a:spcPts val="0"/>
              </a:spcAft>
              <a:defRPr/>
            </a:pPr>
            <a:r>
              <a:rPr lang="fr-FR" dirty="0">
                <a:cs typeface="Courier New" pitchFamily="49" charset="0"/>
              </a:rPr>
              <a:t> Une entité paramètre (</a:t>
            </a:r>
            <a:r>
              <a:rPr lang="fr-FR" dirty="0" err="1">
                <a:cs typeface="Courier New" pitchFamily="49" charset="0"/>
              </a:rPr>
              <a:t>parameter</a:t>
            </a:r>
            <a:r>
              <a:rPr lang="fr-FR" dirty="0">
                <a:cs typeface="Courier New" pitchFamily="49" charset="0"/>
              </a:rPr>
              <a:t>) doit être définie dans la DTD « &lt;!ENTITY »,</a:t>
            </a:r>
            <a:br>
              <a:rPr lang="fr-FR" dirty="0">
                <a:cs typeface="Courier New" pitchFamily="49" charset="0"/>
              </a:rPr>
            </a:br>
            <a:r>
              <a:rPr lang="fr-FR" dirty="0">
                <a:cs typeface="Courier New" pitchFamily="49" charset="0"/>
              </a:rPr>
              <a:t>elle est forcément </a:t>
            </a:r>
            <a:r>
              <a:rPr lang="fr-FR" dirty="0" err="1">
                <a:cs typeface="Courier New" pitchFamily="49" charset="0"/>
              </a:rPr>
              <a:t>parsable</a:t>
            </a:r>
            <a:endParaRPr lang="fr-FR" dirty="0">
              <a:cs typeface="Courier New" pitchFamily="49" charset="0"/>
            </a:endParaRPr>
          </a:p>
          <a:p>
            <a:pPr lvl="1" fontAlgn="auto">
              <a:spcAft>
                <a:spcPts val="0"/>
              </a:spcAft>
              <a:defRPr/>
            </a:pPr>
            <a:r>
              <a:rPr lang="fr-FR" dirty="0">
                <a:cs typeface="Courier New" pitchFamily="49" charset="0"/>
              </a:rPr>
              <a:t> Elle peut être externe ou interne (portée limitée au document courant ou </a:t>
            </a:r>
            <a:r>
              <a:rPr lang="fr-FR" dirty="0" err="1">
                <a:cs typeface="Courier New" pitchFamily="49" charset="0"/>
              </a:rPr>
              <a:t>ext</a:t>
            </a:r>
            <a:r>
              <a:rPr lang="fr-FR" dirty="0">
                <a:cs typeface="Courier New" pitchFamily="49" charset="0"/>
              </a:rPr>
              <a:t>)</a:t>
            </a:r>
          </a:p>
        </p:txBody>
      </p:sp>
      <p:sp>
        <p:nvSpPr>
          <p:cNvPr id="5" name="Rectangle 13">
            <a:extLst>
              <a:ext uri="{FF2B5EF4-FFF2-40B4-BE49-F238E27FC236}">
                <a16:creationId xmlns:a16="http://schemas.microsoft.com/office/drawing/2014/main" id="{1AE34D13-EB23-40C9-9310-4ACA4BD9CDB6}"/>
              </a:ext>
            </a:extLst>
          </p:cNvPr>
          <p:cNvSpPr>
            <a:spLocks noGrp="1" noChangeArrowheads="1"/>
          </p:cNvSpPr>
          <p:nvPr>
            <p:ph type="sldNum" sz="quarter" idx="17"/>
          </p:nvPr>
        </p:nvSpPr>
        <p:spPr/>
        <p:txBody>
          <a:bodyPr>
            <a:normAutofit/>
          </a:bodyPr>
          <a:lstStyle/>
          <a:p>
            <a:pPr>
              <a:defRPr/>
            </a:pPr>
            <a:fld id="{D820065C-85E4-493A-87F4-5DE662E7D104}" type="slidenum">
              <a:rPr lang="fr-FR"/>
              <a:pPr>
                <a:defRPr/>
              </a:pPr>
              <a:t>92</a:t>
            </a:fld>
            <a:endParaRPr lang="fr-FR"/>
          </a:p>
        </p:txBody>
      </p:sp>
      <p:sp>
        <p:nvSpPr>
          <p:cNvPr id="6" name="Espace réservé du contenu 5">
            <a:extLst>
              <a:ext uri="{FF2B5EF4-FFF2-40B4-BE49-F238E27FC236}">
                <a16:creationId xmlns:a16="http://schemas.microsoft.com/office/drawing/2014/main" id="{092FD5FB-20EE-4C97-BCDB-E177E7D708EC}"/>
              </a:ext>
            </a:extLst>
          </p:cNvPr>
          <p:cNvSpPr>
            <a:spLocks noGrp="1"/>
          </p:cNvSpPr>
          <p:nvPr>
            <p:ph sz="quarter" idx="14"/>
          </p:nvPr>
        </p:nvSpPr>
        <p:spPr/>
        <p:txBody>
          <a:bodyPr>
            <a:normAutofit fontScale="85000" lnSpcReduction="20000"/>
          </a:bodyPr>
          <a:lstStyle/>
          <a:p>
            <a:pPr marL="342900" lvl="1" indent="-342900" fontAlgn="auto">
              <a:spcAft>
                <a:spcPts val="0"/>
              </a:spcAft>
              <a:buFont typeface="Arial" panose="020B0604020202020204" pitchFamily="34" charset="0"/>
              <a:buChar char="•"/>
              <a:defRPr/>
            </a:pPr>
            <a:r>
              <a:rPr lang="fr-FR" dirty="0">
                <a:cs typeface="Courier New" pitchFamily="49" charset="0"/>
              </a:rPr>
              <a:t> XML contient 5 références d’entités prédéfinies :</a:t>
            </a:r>
          </a:p>
          <a:p>
            <a:pPr marL="342900" lvl="1" indent="-342900" fontAlgn="auto">
              <a:spcAft>
                <a:spcPts val="0"/>
              </a:spcAft>
              <a:buFont typeface="Arial" panose="020B0604020202020204" pitchFamily="34" charset="0"/>
              <a:buChar char="•"/>
              <a:defRPr/>
            </a:pPr>
            <a:endParaRPr lang="fr-FR" b="1" i="1" dirty="0">
              <a:latin typeface="Aharoni" pitchFamily="2" charset="-79"/>
              <a:cs typeface="Aharoni" pitchFamily="2" charset="-79"/>
            </a:endParaRPr>
          </a:p>
          <a:p>
            <a:pPr marL="342900" lvl="1" indent="-342900" fontAlgn="auto">
              <a:spcAft>
                <a:spcPts val="0"/>
              </a:spcAft>
              <a:buFont typeface="Arial" panose="020B0604020202020204" pitchFamily="34" charset="0"/>
              <a:buChar char="•"/>
              <a:defRPr/>
            </a:pPr>
            <a:endParaRPr lang="fr-FR" b="1" i="1" dirty="0">
              <a:latin typeface="Aharoni" pitchFamily="2" charset="-79"/>
              <a:cs typeface="Aharoni" pitchFamily="2" charset="-79"/>
            </a:endParaRPr>
          </a:p>
          <a:p>
            <a:pPr marL="728663" lvl="2" indent="-166688" fontAlgn="auto">
              <a:spcAft>
                <a:spcPts val="0"/>
              </a:spcAft>
              <a:buFont typeface="Arial" panose="020B0604020202020204" pitchFamily="34" charset="0"/>
              <a:buNone/>
              <a:defRPr/>
            </a:pPr>
            <a:r>
              <a:rPr lang="fr-FR" sz="1900" b="1" i="1" dirty="0">
                <a:latin typeface="Aharoni" pitchFamily="2" charset="-79"/>
                <a:cs typeface="Aharoni" pitchFamily="2" charset="-79"/>
              </a:rPr>
              <a:t>&amp;</a:t>
            </a:r>
            <a:r>
              <a:rPr lang="fr-FR" sz="1900" b="1" i="1" dirty="0" err="1">
                <a:cs typeface="Courier New" pitchFamily="49" charset="0"/>
              </a:rPr>
              <a:t>amp</a:t>
            </a:r>
            <a:r>
              <a:rPr lang="fr-FR" sz="1900" b="1" i="1" dirty="0">
                <a:cs typeface="Courier New" pitchFamily="49" charset="0"/>
              </a:rPr>
              <a:t>;</a:t>
            </a:r>
            <a:r>
              <a:rPr lang="fr-FR" sz="1900" dirty="0">
                <a:cs typeface="Courier New" pitchFamily="49" charset="0"/>
              </a:rPr>
              <a:t> = </a:t>
            </a:r>
            <a:r>
              <a:rPr lang="fr-FR" sz="1900" dirty="0">
                <a:latin typeface="Aharoni" pitchFamily="2" charset="-79"/>
                <a:cs typeface="Aharoni" pitchFamily="2" charset="-79"/>
              </a:rPr>
              <a:t>&amp;</a:t>
            </a:r>
            <a:endParaRPr lang="fr-FR" sz="1900" dirty="0">
              <a:cs typeface="Courier New" pitchFamily="49" charset="0"/>
            </a:endParaRP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err="1">
                <a:cs typeface="Courier New" pitchFamily="49" charset="0"/>
              </a:rPr>
              <a:t>lt</a:t>
            </a:r>
            <a:r>
              <a:rPr lang="fr-FR" sz="2200" b="1" i="1" dirty="0">
                <a:cs typeface="Courier New" pitchFamily="49" charset="0"/>
              </a:rPr>
              <a:t>;</a:t>
            </a:r>
            <a:r>
              <a:rPr lang="fr-FR" sz="2200" dirty="0">
                <a:cs typeface="Courier New" pitchFamily="49" charset="0"/>
              </a:rPr>
              <a:t> = &lt;</a:t>
            </a: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a:cs typeface="Courier New" pitchFamily="49" charset="0"/>
              </a:rPr>
              <a:t>gt;</a:t>
            </a:r>
            <a:r>
              <a:rPr lang="fr-FR" sz="2200" dirty="0">
                <a:cs typeface="Courier New" pitchFamily="49" charset="0"/>
              </a:rPr>
              <a:t> = &gt;</a:t>
            </a: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err="1">
                <a:cs typeface="Courier New" pitchFamily="49" charset="0"/>
              </a:rPr>
              <a:t>apos</a:t>
            </a:r>
            <a:r>
              <a:rPr lang="fr-FR" sz="2200" b="1" i="1" dirty="0">
                <a:cs typeface="Courier New" pitchFamily="49" charset="0"/>
              </a:rPr>
              <a:t>;</a:t>
            </a:r>
            <a:r>
              <a:rPr lang="fr-FR" sz="2200" dirty="0">
                <a:cs typeface="Courier New" pitchFamily="49" charset="0"/>
              </a:rPr>
              <a:t> = ‘ </a:t>
            </a:r>
          </a:p>
          <a:p>
            <a:pPr marL="728663" lvl="1" indent="-166688" fontAlgn="auto">
              <a:spcAft>
                <a:spcPts val="0"/>
              </a:spcAft>
              <a:buFont typeface="Arial" panose="020B0604020202020204" pitchFamily="34" charset="0"/>
              <a:buNone/>
              <a:defRPr/>
            </a:pPr>
            <a:endParaRPr lang="fr-FR" sz="2200" b="1" i="1" dirty="0">
              <a:latin typeface="Aharoni" pitchFamily="2" charset="-79"/>
              <a:cs typeface="Aharoni" pitchFamily="2" charset="-79"/>
            </a:endParaRPr>
          </a:p>
          <a:p>
            <a:pPr marL="728663" lvl="1" indent="-166688" fontAlgn="auto">
              <a:spcAft>
                <a:spcPts val="0"/>
              </a:spcAft>
              <a:buFont typeface="Arial" panose="020B0604020202020204" pitchFamily="34" charset="0"/>
              <a:buNone/>
              <a:defRPr/>
            </a:pPr>
            <a:r>
              <a:rPr lang="fr-FR" sz="2200" b="1" i="1" dirty="0">
                <a:latin typeface="Aharoni" pitchFamily="2" charset="-79"/>
                <a:cs typeface="Aharoni" pitchFamily="2" charset="-79"/>
              </a:rPr>
              <a:t>&amp;</a:t>
            </a:r>
            <a:r>
              <a:rPr lang="fr-FR" sz="2200" b="1" i="1" dirty="0" err="1">
                <a:cs typeface="Courier New" pitchFamily="49" charset="0"/>
              </a:rPr>
              <a:t>quot</a:t>
            </a:r>
            <a:r>
              <a:rPr lang="fr-FR" sz="2200" b="1" i="1" dirty="0">
                <a:cs typeface="Courier New" pitchFamily="49" charset="0"/>
              </a:rPr>
              <a:t>;</a:t>
            </a:r>
            <a:r>
              <a:rPr lang="fr-FR" sz="2200" dirty="0">
                <a:cs typeface="Courier New" pitchFamily="49" charset="0"/>
              </a:rPr>
              <a:t> = "</a:t>
            </a:r>
          </a:p>
          <a:p>
            <a:pPr fontAlgn="auto">
              <a:spcAft>
                <a:spcPts val="0"/>
              </a:spcAft>
              <a:defRPr/>
            </a:pPr>
            <a:endParaRPr lang="fr-F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AutoShape 2">
            <a:extLst>
              <a:ext uri="{FF2B5EF4-FFF2-40B4-BE49-F238E27FC236}">
                <a16:creationId xmlns:a16="http://schemas.microsoft.com/office/drawing/2014/main" id="{FE44F176-3DCB-43C1-A0CB-1D8F692CC27D}"/>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503235" name="Rectangle 3">
            <a:extLst>
              <a:ext uri="{FF2B5EF4-FFF2-40B4-BE49-F238E27FC236}">
                <a16:creationId xmlns:a16="http://schemas.microsoft.com/office/drawing/2014/main" id="{C0215BDA-B72F-4C33-B5B1-81C90E10D43B}"/>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ea typeface="MS Mincho" pitchFamily="49" charset="-128"/>
              </a:rPr>
              <a:t>Elément ou attribut ?</a:t>
            </a:r>
          </a:p>
          <a:p>
            <a:pPr lvl="1" fontAlgn="auto">
              <a:spcAft>
                <a:spcPts val="0"/>
              </a:spcAft>
              <a:defRPr/>
            </a:pPr>
            <a:r>
              <a:rPr lang="fr-FR" dirty="0">
                <a:ea typeface="MS Mincho" pitchFamily="49" charset="-128"/>
              </a:rPr>
              <a:t> </a:t>
            </a:r>
            <a:r>
              <a:rPr lang="fr-FR" dirty="0">
                <a:cs typeface="Courier New" pitchFamily="49" charset="0"/>
              </a:rPr>
              <a:t>Il faut plutôt utiliser un élément :</a:t>
            </a:r>
            <a:br>
              <a:rPr lang="fr-FR" dirty="0">
                <a:cs typeface="Courier New" pitchFamily="49" charset="0"/>
              </a:rPr>
            </a:br>
            <a:endParaRPr lang="fr-FR" dirty="0">
              <a:cs typeface="Courier New" pitchFamily="49" charset="0"/>
            </a:endParaRPr>
          </a:p>
          <a:p>
            <a:pPr lvl="2" fontAlgn="auto">
              <a:spcAft>
                <a:spcPts val="0"/>
              </a:spcAft>
              <a:defRPr/>
            </a:pPr>
            <a:r>
              <a:rPr lang="fr-FR" dirty="0">
                <a:cs typeface="Courier New" pitchFamily="49" charset="0"/>
              </a:rPr>
              <a:t>quand </a:t>
            </a:r>
            <a:r>
              <a:rPr lang="fr-FR" b="1" dirty="0">
                <a:cs typeface="Courier New" pitchFamily="49" charset="0"/>
              </a:rPr>
              <a:t>l'ordre est important </a:t>
            </a:r>
            <a:r>
              <a:rPr lang="fr-FR" dirty="0">
                <a:cs typeface="Courier New" pitchFamily="49" charset="0"/>
              </a:rPr>
              <a:t>(les attributs ne sont pas ordonnés)</a:t>
            </a:r>
            <a:br>
              <a:rPr lang="fr-FR" dirty="0">
                <a:cs typeface="Courier New" pitchFamily="49" charset="0"/>
              </a:rPr>
            </a:br>
            <a:endParaRPr lang="fr-FR" dirty="0">
              <a:cs typeface="Courier New" pitchFamily="49" charset="0"/>
            </a:endParaRPr>
          </a:p>
          <a:p>
            <a:pPr lvl="2" fontAlgn="auto">
              <a:spcAft>
                <a:spcPts val="0"/>
              </a:spcAft>
              <a:defRPr/>
            </a:pPr>
            <a:r>
              <a:rPr lang="fr-FR" dirty="0">
                <a:cs typeface="Courier New" pitchFamily="49" charset="0"/>
              </a:rPr>
              <a:t>quand on veut </a:t>
            </a:r>
            <a:r>
              <a:rPr lang="fr-FR" b="1" dirty="0">
                <a:cs typeface="Courier New" pitchFamily="49" charset="0"/>
              </a:rPr>
              <a:t>réutiliser</a:t>
            </a:r>
            <a:r>
              <a:rPr lang="fr-FR" dirty="0">
                <a:cs typeface="Courier New" pitchFamily="49" charset="0"/>
              </a:rPr>
              <a:t> un élément </a:t>
            </a:r>
            <a:r>
              <a:rPr lang="fr-FR" b="1" dirty="0">
                <a:cs typeface="Courier New" pitchFamily="49" charset="0"/>
              </a:rPr>
              <a:t>plusieurs fois avec le même parent</a:t>
            </a:r>
            <a:br>
              <a:rPr lang="fr-FR" dirty="0">
                <a:cs typeface="Courier New" pitchFamily="49" charset="0"/>
              </a:rPr>
            </a:br>
            <a:endParaRPr lang="fr-FR" dirty="0">
              <a:cs typeface="Courier New" pitchFamily="49" charset="0"/>
            </a:endParaRPr>
          </a:p>
          <a:p>
            <a:pPr lvl="2" fontAlgn="auto">
              <a:spcAft>
                <a:spcPts val="0"/>
              </a:spcAft>
              <a:defRPr/>
            </a:pPr>
            <a:r>
              <a:rPr lang="fr-FR" dirty="0">
                <a:cs typeface="Courier New" pitchFamily="49" charset="0"/>
              </a:rPr>
              <a:t>quand on veut </a:t>
            </a:r>
            <a:r>
              <a:rPr lang="fr-FR" b="1" dirty="0">
                <a:cs typeface="Courier New" pitchFamily="49" charset="0"/>
              </a:rPr>
              <a:t>spécifier</a:t>
            </a:r>
            <a:r>
              <a:rPr lang="fr-FR" dirty="0">
                <a:cs typeface="Courier New" pitchFamily="49" charset="0"/>
              </a:rPr>
              <a:t> des </a:t>
            </a:r>
            <a:r>
              <a:rPr lang="fr-FR" b="1" dirty="0">
                <a:cs typeface="Courier New" pitchFamily="49" charset="0"/>
              </a:rPr>
              <a:t>descendants</a:t>
            </a:r>
            <a:r>
              <a:rPr lang="fr-FR" dirty="0">
                <a:cs typeface="Courier New" pitchFamily="49" charset="0"/>
              </a:rPr>
              <a:t> ou une structure interne pour un type de données (objet) plutôt que son usage</a:t>
            </a:r>
            <a:br>
              <a:rPr lang="fr-FR" dirty="0">
                <a:cs typeface="Courier New" pitchFamily="49" charset="0"/>
              </a:rPr>
            </a:br>
            <a:r>
              <a:rPr lang="fr-FR" dirty="0">
                <a:cs typeface="Courier New" pitchFamily="49" charset="0"/>
              </a:rPr>
              <a:t>quand XML sert de balisage pour du texte à publier (l’information essentielle est le contenu de l’élément, ses attributs la méta-information)</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Il faut plutôt utiliser un attribut :</a:t>
            </a:r>
            <a:br>
              <a:rPr lang="fr-FR" dirty="0">
                <a:cs typeface="Courier New" pitchFamily="49" charset="0"/>
              </a:rPr>
            </a:br>
            <a:r>
              <a:rPr lang="fr-FR" dirty="0">
                <a:cs typeface="Courier New" pitchFamily="49" charset="0"/>
              </a:rPr>
              <a:t>quand on désire faire </a:t>
            </a:r>
            <a:r>
              <a:rPr lang="fr-FR" b="1" dirty="0">
                <a:cs typeface="Courier New" pitchFamily="49" charset="0"/>
              </a:rPr>
              <a:t>référence</a:t>
            </a:r>
            <a:r>
              <a:rPr lang="fr-FR" dirty="0">
                <a:cs typeface="Courier New" pitchFamily="49" charset="0"/>
              </a:rPr>
              <a:t> à un autre élément</a:t>
            </a:r>
            <a:br>
              <a:rPr lang="fr-FR" dirty="0">
                <a:cs typeface="Courier New" pitchFamily="49" charset="0"/>
              </a:rPr>
            </a:br>
            <a:r>
              <a:rPr lang="fr-FR" dirty="0">
                <a:cs typeface="Courier New" pitchFamily="49" charset="0"/>
              </a:rPr>
              <a:t>quand on veut préciser des </a:t>
            </a:r>
            <a:r>
              <a:rPr lang="fr-FR" b="1" dirty="0">
                <a:cs typeface="Courier New" pitchFamily="49" charset="0"/>
              </a:rPr>
              <a:t>valeurs par défaut</a:t>
            </a:r>
            <a:br>
              <a:rPr lang="fr-FR" dirty="0">
                <a:cs typeface="Courier New" pitchFamily="49" charset="0"/>
              </a:rPr>
            </a:br>
            <a:r>
              <a:rPr lang="fr-FR" dirty="0">
                <a:cs typeface="Courier New" pitchFamily="49" charset="0"/>
              </a:rPr>
              <a:t>quand veut préciser le </a:t>
            </a:r>
            <a:r>
              <a:rPr lang="fr-FR" b="1" dirty="0">
                <a:cs typeface="Courier New" pitchFamily="49" charset="0"/>
              </a:rPr>
              <a:t>type de données</a:t>
            </a:r>
          </a:p>
        </p:txBody>
      </p:sp>
      <p:sp>
        <p:nvSpPr>
          <p:cNvPr id="5" name="Rectangle 13">
            <a:extLst>
              <a:ext uri="{FF2B5EF4-FFF2-40B4-BE49-F238E27FC236}">
                <a16:creationId xmlns:a16="http://schemas.microsoft.com/office/drawing/2014/main" id="{35CB7D3C-DAC8-45EF-B0C2-969A51E9837E}"/>
              </a:ext>
            </a:extLst>
          </p:cNvPr>
          <p:cNvSpPr>
            <a:spLocks noGrp="1" noChangeArrowheads="1"/>
          </p:cNvSpPr>
          <p:nvPr>
            <p:ph type="sldNum" sz="quarter" idx="12"/>
          </p:nvPr>
        </p:nvSpPr>
        <p:spPr/>
        <p:txBody>
          <a:bodyPr>
            <a:normAutofit/>
          </a:bodyPr>
          <a:lstStyle/>
          <a:p>
            <a:pPr>
              <a:defRPr/>
            </a:pPr>
            <a:fld id="{B1DE1082-59D0-4897-99C6-F305B8B3BDEF}" type="slidenum">
              <a:rPr lang="fr-FR"/>
              <a:pPr>
                <a:defRPr/>
              </a:pPr>
              <a:t>93</a:t>
            </a:fld>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AutoShape 2">
            <a:extLst>
              <a:ext uri="{FF2B5EF4-FFF2-40B4-BE49-F238E27FC236}">
                <a16:creationId xmlns:a16="http://schemas.microsoft.com/office/drawing/2014/main" id="{C1988B08-3AD1-4DCA-B652-12D936AA6560}"/>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217093" name="Rectangle 3">
            <a:extLst>
              <a:ext uri="{FF2B5EF4-FFF2-40B4-BE49-F238E27FC236}">
                <a16:creationId xmlns:a16="http://schemas.microsoft.com/office/drawing/2014/main" id="{E3D0DA00-9555-4795-98BD-D0A5E176893A}"/>
              </a:ext>
            </a:extLst>
          </p:cNvPr>
          <p:cNvSpPr>
            <a:spLocks noGrp="1"/>
          </p:cNvSpPr>
          <p:nvPr>
            <p:ph idx="1"/>
          </p:nvPr>
        </p:nvSpPr>
        <p:spPr bwMode="auto">
          <a:ln>
            <a:solidFill>
              <a:srgbClr val="D9D9D9"/>
            </a:solidFill>
            <a:miter lim="800000"/>
            <a:headEnd/>
            <a:tailEnd/>
          </a:ln>
        </p:spPr>
        <p:txBody>
          <a:bodyPr wrap="square" numCol="1" anchor="t" anchorCtr="0" compatLnSpc="1">
            <a:prstTxWarp prst="textNoShape">
              <a:avLst/>
            </a:prstTxWarp>
          </a:bodyPr>
          <a:lstStyle/>
          <a:p>
            <a:r>
              <a:rPr lang="fr-FR" altLang="fr-FR"/>
              <a:t>Utilisation de la DTD</a:t>
            </a:r>
          </a:p>
          <a:p>
            <a:pPr lvl="1"/>
            <a:r>
              <a:rPr lang="fr-FR" altLang="fr-FR"/>
              <a:t> On spécifie la DTD utilisée dans le </a:t>
            </a:r>
            <a:r>
              <a:rPr lang="fr-FR" altLang="fr-FR">
                <a:solidFill>
                  <a:schemeClr val="tx2"/>
                </a:solidFill>
              </a:rPr>
              <a:t>&lt;!</a:t>
            </a:r>
            <a:r>
              <a:rPr lang="fr-FR" altLang="fr-FR" b="1">
                <a:solidFill>
                  <a:schemeClr val="tx2"/>
                </a:solidFill>
              </a:rPr>
              <a:t>DOCTYPE</a:t>
            </a:r>
            <a:r>
              <a:rPr lang="fr-FR" altLang="fr-FR"/>
              <a:t> du document XML</a:t>
            </a:r>
          </a:p>
          <a:p>
            <a:pPr lvl="1"/>
            <a:endParaRPr lang="fr-FR" altLang="fr-FR"/>
          </a:p>
          <a:p>
            <a:r>
              <a:rPr lang="fr-FR" altLang="fr-FR"/>
              <a:t>Validation par une DTD</a:t>
            </a:r>
          </a:p>
          <a:p>
            <a:pPr lvl="1"/>
            <a:r>
              <a:rPr lang="fr-FR" altLang="fr-FR"/>
              <a:t> On peut valider le fichier XML à l'aide d'un validateur en ligne (ex: w3.org)</a:t>
            </a:r>
          </a:p>
          <a:p>
            <a:pPr lvl="1"/>
            <a:r>
              <a:rPr lang="fr-FR" altLang="fr-FR"/>
              <a:t> Ou à l'aide d'un outil adapté (XML Spy, eclipse, w3c validator)</a:t>
            </a:r>
          </a:p>
          <a:p>
            <a:pPr lvl="1"/>
            <a:endParaRPr lang="fr-FR" altLang="fr-FR"/>
          </a:p>
        </p:txBody>
      </p:sp>
      <p:sp>
        <p:nvSpPr>
          <p:cNvPr id="5" name="Rectangle 13">
            <a:extLst>
              <a:ext uri="{FF2B5EF4-FFF2-40B4-BE49-F238E27FC236}">
                <a16:creationId xmlns:a16="http://schemas.microsoft.com/office/drawing/2014/main" id="{B8423EAA-43DF-415B-9B15-59F422CE28D6}"/>
              </a:ext>
            </a:extLst>
          </p:cNvPr>
          <p:cNvSpPr>
            <a:spLocks noGrp="1" noChangeArrowheads="1"/>
          </p:cNvSpPr>
          <p:nvPr>
            <p:ph type="sldNum" sz="quarter" idx="12"/>
          </p:nvPr>
        </p:nvSpPr>
        <p:spPr/>
        <p:txBody>
          <a:bodyPr>
            <a:normAutofit/>
          </a:bodyPr>
          <a:lstStyle/>
          <a:p>
            <a:pPr>
              <a:defRPr/>
            </a:pPr>
            <a:fld id="{71A271D8-993A-41B6-B606-67A90C91CF1F}" type="slidenum">
              <a:rPr lang="fr-FR"/>
              <a:pPr>
                <a:defRPr/>
              </a:pPr>
              <a:t>94</a:t>
            </a:fld>
            <a:endParaRPr lang="fr-F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a:extLst>
              <a:ext uri="{FF2B5EF4-FFF2-40B4-BE49-F238E27FC236}">
                <a16:creationId xmlns:a16="http://schemas.microsoft.com/office/drawing/2014/main" id="{01392833-3E06-44F9-9D00-066F9BACB75B}"/>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0947" name="Rectangle 3">
            <a:extLst>
              <a:ext uri="{FF2B5EF4-FFF2-40B4-BE49-F238E27FC236}">
                <a16:creationId xmlns:a16="http://schemas.microsoft.com/office/drawing/2014/main" id="{134EDBB2-A842-4E6A-A59D-9970D6657412}"/>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DTD à racines multiples</a:t>
            </a:r>
          </a:p>
          <a:p>
            <a:pPr lvl="1" fontAlgn="auto">
              <a:spcAft>
                <a:spcPts val="0"/>
              </a:spcAft>
              <a:defRPr/>
            </a:pPr>
            <a:r>
              <a:rPr lang="fr-FR" dirty="0"/>
              <a:t> Pourquoi plusieurs DTD dans un même doc</a:t>
            </a:r>
          </a:p>
          <a:p>
            <a:pPr lvl="1" fontAlgn="auto">
              <a:spcAft>
                <a:spcPts val="0"/>
              </a:spcAft>
              <a:defRPr/>
            </a:pPr>
            <a:r>
              <a:rPr lang="fr-FR" dirty="0"/>
              <a:t> Entités "INCLUDE" et </a:t>
            </a:r>
            <a:r>
              <a:rPr lang="fr-FR" b="1" dirty="0">
                <a:solidFill>
                  <a:schemeClr val="tx2"/>
                </a:solidFill>
              </a:rPr>
              <a:t>SYSTEM</a:t>
            </a:r>
          </a:p>
          <a:p>
            <a:pPr lvl="1" fontAlgn="auto">
              <a:spcAft>
                <a:spcPts val="0"/>
              </a:spcAft>
              <a:defRPr/>
            </a:pPr>
            <a:r>
              <a:rPr lang="fr-FR" dirty="0"/>
              <a:t> Attention aux conflits entre éléments de DTD</a:t>
            </a:r>
          </a:p>
          <a:p>
            <a:pPr fontAlgn="auto">
              <a:spcAft>
                <a:spcPts val="0"/>
              </a:spcAft>
              <a:defRPr/>
            </a:pPr>
            <a:endParaRPr lang="fr-FR" dirty="0"/>
          </a:p>
          <a:p>
            <a:pPr fontAlgn="auto">
              <a:spcAft>
                <a:spcPts val="0"/>
              </a:spcAft>
              <a:defRPr/>
            </a:pPr>
            <a:r>
              <a:rPr lang="fr-FR" dirty="0"/>
              <a:t>Extensibilité de la DTD</a:t>
            </a:r>
          </a:p>
          <a:p>
            <a:pPr lvl="1" fontAlgn="auto">
              <a:spcAft>
                <a:spcPts val="0"/>
              </a:spcAft>
              <a:defRPr/>
            </a:pPr>
            <a:r>
              <a:rPr lang="fr-FR" dirty="0"/>
              <a:t> Grâce à la modularité basée sur les entités, la DTD devient extensible</a:t>
            </a:r>
          </a:p>
          <a:p>
            <a:pPr lvl="1" fontAlgn="auto">
              <a:spcAft>
                <a:spcPts val="0"/>
              </a:spcAft>
              <a:defRPr/>
            </a:pPr>
            <a:r>
              <a:rPr lang="fr-FR" dirty="0"/>
              <a:t> On peut étendre une DTD à l'aide d'une DTD qui la complète</a:t>
            </a:r>
          </a:p>
          <a:p>
            <a:pPr fontAlgn="auto">
              <a:spcAft>
                <a:spcPts val="0"/>
              </a:spcAft>
              <a:defRPr/>
            </a:pPr>
            <a:endParaRPr lang="fr-FR" dirty="0"/>
          </a:p>
          <a:p>
            <a:pPr fontAlgn="auto">
              <a:spcAft>
                <a:spcPts val="0"/>
              </a:spcAft>
              <a:defRPr/>
            </a:pPr>
            <a:r>
              <a:rPr lang="fr-FR" dirty="0"/>
              <a:t>Réutilisabilité de la DTD</a:t>
            </a:r>
          </a:p>
          <a:p>
            <a:pPr lvl="1" fontAlgn="auto">
              <a:spcAft>
                <a:spcPts val="0"/>
              </a:spcAft>
              <a:defRPr/>
            </a:pPr>
            <a:r>
              <a:rPr lang="fr-FR" dirty="0"/>
              <a:t> Grâce à la modularité basée sur les entités, la DTD devient réutilisable</a:t>
            </a:r>
          </a:p>
          <a:p>
            <a:pPr lvl="1" fontAlgn="auto">
              <a:spcAft>
                <a:spcPts val="0"/>
              </a:spcAft>
              <a:defRPr/>
            </a:pPr>
            <a:r>
              <a:rPr lang="fr-FR" dirty="0"/>
              <a:t> On peut réutiliser nos DTD pour en compléter d'autres</a:t>
            </a:r>
          </a:p>
          <a:p>
            <a:pPr lvl="1" fontAlgn="auto">
              <a:spcAft>
                <a:spcPts val="0"/>
              </a:spcAft>
              <a:defRPr/>
            </a:pPr>
            <a:r>
              <a:rPr lang="fr-FR" dirty="0"/>
              <a:t> Il faut repenser la création de DTD comme un système modulaire</a:t>
            </a:r>
          </a:p>
        </p:txBody>
      </p:sp>
      <p:sp>
        <p:nvSpPr>
          <p:cNvPr id="5" name="Rectangle 13">
            <a:extLst>
              <a:ext uri="{FF2B5EF4-FFF2-40B4-BE49-F238E27FC236}">
                <a16:creationId xmlns:a16="http://schemas.microsoft.com/office/drawing/2014/main" id="{60075B6F-0757-4C84-B375-F3931CCCD97D}"/>
              </a:ext>
            </a:extLst>
          </p:cNvPr>
          <p:cNvSpPr>
            <a:spLocks noGrp="1" noChangeArrowheads="1"/>
          </p:cNvSpPr>
          <p:nvPr>
            <p:ph type="sldNum" sz="quarter" idx="12"/>
          </p:nvPr>
        </p:nvSpPr>
        <p:spPr/>
        <p:txBody>
          <a:bodyPr>
            <a:normAutofit/>
          </a:bodyPr>
          <a:lstStyle/>
          <a:p>
            <a:pPr>
              <a:defRPr/>
            </a:pPr>
            <a:fld id="{D3E92B47-0E8C-4E5F-95A4-ECD5D88020C5}" type="slidenum">
              <a:rPr lang="fr-FR"/>
              <a:pPr>
                <a:defRPr/>
              </a:pPr>
              <a:t>95</a:t>
            </a:fld>
            <a:endParaRPr lang="fr-F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AutoShape 2">
            <a:extLst>
              <a:ext uri="{FF2B5EF4-FFF2-40B4-BE49-F238E27FC236}">
                <a16:creationId xmlns:a16="http://schemas.microsoft.com/office/drawing/2014/main" id="{EA25240C-8609-4EB6-9F1B-C6105710F5D6}"/>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505283" name="Rectangle 3">
            <a:extLst>
              <a:ext uri="{FF2B5EF4-FFF2-40B4-BE49-F238E27FC236}">
                <a16:creationId xmlns:a16="http://schemas.microsoft.com/office/drawing/2014/main" id="{0CC56105-62BA-4BBC-A482-A1439EDE55EE}"/>
              </a:ext>
            </a:extLst>
          </p:cNvPr>
          <p:cNvSpPr>
            <a:spLocks noGrp="1" noChangeArrowheads="1"/>
          </p:cNvSpPr>
          <p:nvPr>
            <p:ph idx="1"/>
          </p:nvPr>
        </p:nvSpPr>
        <p:spPr/>
        <p:txBody>
          <a:bodyPr>
            <a:normAutofit fontScale="92500" lnSpcReduction="20000"/>
          </a:bodyPr>
          <a:lstStyle/>
          <a:p>
            <a:pPr fontAlgn="auto">
              <a:spcAft>
                <a:spcPts val="0"/>
              </a:spcAft>
              <a:defRPr/>
            </a:pPr>
            <a:r>
              <a:rPr lang="fr-FR"/>
              <a:t>Il existe des DTD spécialisées pour l'édition</a:t>
            </a:r>
          </a:p>
          <a:p>
            <a:pPr fontAlgn="auto">
              <a:spcAft>
                <a:spcPts val="0"/>
              </a:spcAft>
              <a:defRPr/>
            </a:pPr>
            <a:r>
              <a:rPr lang="fr-FR"/>
              <a:t>DTD TEI (Text Encoding Initiative)</a:t>
            </a:r>
          </a:p>
          <a:p>
            <a:pPr lvl="1" fontAlgn="auto">
              <a:spcAft>
                <a:spcPts val="0"/>
              </a:spcAft>
              <a:defRPr/>
            </a:pPr>
            <a:r>
              <a:rPr lang="fr-FR"/>
              <a:t> Pour les textes numérisés on a inventé le format TEI qui permet le balisage de texte afin d'en faciliter le traitement par un ordinateur</a:t>
            </a:r>
          </a:p>
          <a:p>
            <a:pPr lvl="1" fontAlgn="auto">
              <a:spcAft>
                <a:spcPts val="0"/>
              </a:spcAft>
              <a:defRPr/>
            </a:pPr>
            <a:r>
              <a:rPr lang="fr-FR"/>
              <a:t> Cela a conduit à l'élaboration d'une DTD TEI et de lignes directrices</a:t>
            </a:r>
          </a:p>
          <a:p>
            <a:pPr lvl="1" fontAlgn="auto">
              <a:spcAft>
                <a:spcPts val="0"/>
              </a:spcAft>
              <a:defRPr/>
            </a:pPr>
            <a:r>
              <a:rPr lang="fr-FR"/>
              <a:t> Il s'agit d'un système de DTD modulaire constituée par blocs</a:t>
            </a:r>
          </a:p>
          <a:p>
            <a:pPr fontAlgn="auto">
              <a:spcAft>
                <a:spcPts val="0"/>
              </a:spcAft>
              <a:defRPr/>
            </a:pPr>
            <a:r>
              <a:rPr lang="fr-FR"/>
              <a:t>DTD MARC (MAchine-Readable Catalogging)</a:t>
            </a:r>
          </a:p>
          <a:p>
            <a:pPr lvl="1" fontAlgn="auto">
              <a:spcAft>
                <a:spcPts val="0"/>
              </a:spcAft>
              <a:defRPr/>
            </a:pPr>
            <a:r>
              <a:rPr lang="fr-FR"/>
              <a:t> Le format MARC permet d'informatiser les catalogues de bibliothèques</a:t>
            </a:r>
          </a:p>
          <a:p>
            <a:pPr lvl="1" fontAlgn="auto">
              <a:spcAft>
                <a:spcPts val="0"/>
              </a:spcAft>
              <a:defRPr/>
            </a:pPr>
            <a:r>
              <a:rPr lang="fr-FR"/>
              <a:t> D'abord DTD SGML (comme pour TEI) elle est devenue une spécification XML avec MARCXML</a:t>
            </a:r>
          </a:p>
        </p:txBody>
      </p:sp>
      <p:sp>
        <p:nvSpPr>
          <p:cNvPr id="5" name="Rectangle 13">
            <a:extLst>
              <a:ext uri="{FF2B5EF4-FFF2-40B4-BE49-F238E27FC236}">
                <a16:creationId xmlns:a16="http://schemas.microsoft.com/office/drawing/2014/main" id="{F0F161FA-D1AD-442A-B5F6-E00123E0F78D}"/>
              </a:ext>
            </a:extLst>
          </p:cNvPr>
          <p:cNvSpPr>
            <a:spLocks noGrp="1" noChangeArrowheads="1"/>
          </p:cNvSpPr>
          <p:nvPr>
            <p:ph type="sldNum" sz="quarter" idx="12"/>
          </p:nvPr>
        </p:nvSpPr>
        <p:spPr/>
        <p:txBody>
          <a:bodyPr>
            <a:normAutofit/>
          </a:bodyPr>
          <a:lstStyle/>
          <a:p>
            <a:pPr>
              <a:defRPr/>
            </a:pPr>
            <a:fld id="{46C1F47A-34E2-4535-872B-CDC2C6C651BF}" type="slidenum">
              <a:rPr lang="fr-FR"/>
              <a:pPr>
                <a:defRPr/>
              </a:pPr>
              <a:t>96</a:t>
            </a:fld>
            <a:endParaRPr lang="fr-F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AutoShape 2">
            <a:extLst>
              <a:ext uri="{FF2B5EF4-FFF2-40B4-BE49-F238E27FC236}">
                <a16:creationId xmlns:a16="http://schemas.microsoft.com/office/drawing/2014/main" id="{70D6D3CA-9445-4254-B4C3-AE0DE9221BF9}"/>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La DTD</a:t>
            </a:r>
          </a:p>
        </p:txBody>
      </p:sp>
      <p:sp>
        <p:nvSpPr>
          <p:cNvPr id="1492995" name="Rectangle 3">
            <a:extLst>
              <a:ext uri="{FF2B5EF4-FFF2-40B4-BE49-F238E27FC236}">
                <a16:creationId xmlns:a16="http://schemas.microsoft.com/office/drawing/2014/main" id="{0520AF07-0E28-408B-86AA-F3F82ADF753C}"/>
              </a:ext>
            </a:extLst>
          </p:cNvPr>
          <p:cNvSpPr>
            <a:spLocks noGrp="1" noChangeArrowheads="1"/>
          </p:cNvSpPr>
          <p:nvPr>
            <p:ph idx="1"/>
          </p:nvPr>
        </p:nvSpPr>
        <p:spPr/>
        <p:txBody>
          <a:bodyPr>
            <a:normAutofit fontScale="77500" lnSpcReduction="20000"/>
          </a:bodyPr>
          <a:lstStyle/>
          <a:p>
            <a:pPr fontAlgn="auto">
              <a:spcAft>
                <a:spcPts val="0"/>
              </a:spcAft>
              <a:defRPr/>
            </a:pPr>
            <a:r>
              <a:rPr lang="fr-FR" dirty="0"/>
              <a:t>Les limites de la DTD</a:t>
            </a:r>
          </a:p>
          <a:p>
            <a:pPr lvl="1" fontAlgn="auto">
              <a:spcAft>
                <a:spcPts val="0"/>
              </a:spcAft>
              <a:defRPr/>
            </a:pPr>
            <a:endParaRPr lang="fr-FR" dirty="0"/>
          </a:p>
          <a:p>
            <a:pPr lvl="1" fontAlgn="auto">
              <a:spcAft>
                <a:spcPts val="0"/>
              </a:spcAft>
              <a:defRPr/>
            </a:pPr>
            <a:r>
              <a:rPr lang="fr-FR" dirty="0"/>
              <a:t> Typage limité</a:t>
            </a:r>
          </a:p>
          <a:p>
            <a:pPr lvl="2" fontAlgn="auto">
              <a:spcAft>
                <a:spcPts val="0"/>
              </a:spcAft>
              <a:defRPr/>
            </a:pPr>
            <a:r>
              <a:rPr lang="fr-FR" dirty="0"/>
              <a:t> Le </a:t>
            </a:r>
            <a:r>
              <a:rPr lang="fr-FR" b="1" dirty="0"/>
              <a:t>typage</a:t>
            </a:r>
            <a:r>
              <a:rPr lang="fr-FR" dirty="0"/>
              <a:t> de données à l'aide de </a:t>
            </a:r>
            <a:r>
              <a:rPr lang="fr-FR" b="1" dirty="0"/>
              <a:t>DTD</a:t>
            </a:r>
            <a:r>
              <a:rPr lang="fr-FR" dirty="0"/>
              <a:t> est </a:t>
            </a:r>
            <a:r>
              <a:rPr lang="fr-FR" b="1" dirty="0"/>
              <a:t>limité</a:t>
            </a:r>
          </a:p>
          <a:p>
            <a:pPr lvl="2" fontAlgn="auto">
              <a:spcAft>
                <a:spcPts val="0"/>
              </a:spcAft>
              <a:defRPr/>
            </a:pPr>
            <a:r>
              <a:rPr lang="fr-FR" dirty="0"/>
              <a:t> seuls les </a:t>
            </a:r>
            <a:r>
              <a:rPr lang="fr-FR" b="1" dirty="0"/>
              <a:t>attributs</a:t>
            </a:r>
            <a:r>
              <a:rPr lang="fr-FR" dirty="0"/>
              <a:t> peuvent être </a:t>
            </a:r>
            <a:r>
              <a:rPr lang="fr-FR" b="1" dirty="0"/>
              <a:t>typés</a:t>
            </a:r>
            <a:r>
              <a:rPr lang="fr-FR" dirty="0"/>
              <a:t> et </a:t>
            </a:r>
            <a:r>
              <a:rPr lang="fr-FR" b="1" dirty="0"/>
              <a:t>pas</a:t>
            </a:r>
            <a:r>
              <a:rPr lang="fr-FR" dirty="0"/>
              <a:t> très </a:t>
            </a:r>
            <a:r>
              <a:rPr lang="fr-FR" b="1" dirty="0"/>
              <a:t>fortement</a:t>
            </a:r>
            <a:r>
              <a:rPr lang="fr-FR" dirty="0"/>
              <a:t>( </a:t>
            </a:r>
            <a:r>
              <a:rPr lang="fr-FR" dirty="0" err="1"/>
              <a:t>enum</a:t>
            </a:r>
            <a:r>
              <a:rPr lang="fr-FR" dirty="0"/>
              <a:t>)</a:t>
            </a:r>
          </a:p>
          <a:p>
            <a:pPr lvl="2" fontAlgn="auto">
              <a:spcAft>
                <a:spcPts val="0"/>
              </a:spcAft>
              <a:defRPr/>
            </a:pPr>
            <a:r>
              <a:rPr lang="fr-FR" dirty="0"/>
              <a:t> le contenu des éléments est élément ou texte (</a:t>
            </a:r>
            <a:r>
              <a:rPr lang="fr-FR" b="1" dirty="0">
                <a:solidFill>
                  <a:schemeClr val="tx2"/>
                </a:solidFill>
              </a:rPr>
              <a:t>#PCDATA</a:t>
            </a:r>
            <a:r>
              <a:rPr lang="fr-FR" dirty="0"/>
              <a:t>)</a:t>
            </a:r>
          </a:p>
          <a:p>
            <a:pPr lvl="2" fontAlgn="auto">
              <a:spcAft>
                <a:spcPts val="0"/>
              </a:spcAft>
              <a:defRPr/>
            </a:pPr>
            <a:r>
              <a:rPr lang="fr-FR" dirty="0"/>
              <a:t> </a:t>
            </a:r>
            <a:r>
              <a:rPr lang="fr-FR" b="1" dirty="0"/>
              <a:t>impossible de définir des plages </a:t>
            </a:r>
            <a:r>
              <a:rPr lang="fr-FR" dirty="0"/>
              <a:t>(ex: 18-60 ans)</a:t>
            </a:r>
          </a:p>
          <a:p>
            <a:pPr lvl="1" fontAlgn="auto">
              <a:spcAft>
                <a:spcPts val="0"/>
              </a:spcAft>
              <a:defRPr/>
            </a:pPr>
            <a:endParaRPr lang="fr-FR" dirty="0"/>
          </a:p>
          <a:p>
            <a:pPr lvl="1" fontAlgn="auto">
              <a:spcAft>
                <a:spcPts val="0"/>
              </a:spcAft>
              <a:defRPr/>
            </a:pPr>
            <a:r>
              <a:rPr lang="fr-FR" dirty="0"/>
              <a:t> Structuration problématique</a:t>
            </a:r>
          </a:p>
          <a:p>
            <a:pPr lvl="2" fontAlgn="auto">
              <a:spcAft>
                <a:spcPts val="0"/>
              </a:spcAft>
              <a:defRPr/>
            </a:pPr>
            <a:r>
              <a:rPr lang="fr-FR" dirty="0"/>
              <a:t> de plus, il est </a:t>
            </a:r>
            <a:r>
              <a:rPr lang="fr-FR" b="1" dirty="0"/>
              <a:t>difficile </a:t>
            </a:r>
            <a:r>
              <a:rPr lang="fr-FR" dirty="0"/>
              <a:t>de </a:t>
            </a:r>
            <a:r>
              <a:rPr lang="fr-FR" b="1" dirty="0"/>
              <a:t>relier </a:t>
            </a:r>
            <a:r>
              <a:rPr lang="fr-FR" dirty="0"/>
              <a:t>des éléments </a:t>
            </a:r>
            <a:r>
              <a:rPr lang="fr-FR" b="1" dirty="0"/>
              <a:t>non-parent/enfants</a:t>
            </a:r>
            <a:r>
              <a:rPr lang="fr-FR" dirty="0"/>
              <a:t> entre eux</a:t>
            </a:r>
          </a:p>
          <a:p>
            <a:pPr lvl="2" fontAlgn="auto">
              <a:spcAft>
                <a:spcPts val="0"/>
              </a:spcAft>
              <a:defRPr/>
            </a:pPr>
            <a:r>
              <a:rPr lang="fr-FR" dirty="0"/>
              <a:t> et il est </a:t>
            </a:r>
            <a:r>
              <a:rPr lang="fr-FR" b="1" dirty="0"/>
              <a:t>impossible</a:t>
            </a:r>
            <a:r>
              <a:rPr lang="fr-FR" dirty="0"/>
              <a:t> de </a:t>
            </a:r>
            <a:r>
              <a:rPr lang="fr-FR" b="1" dirty="0"/>
              <a:t>nommer 2 éléments</a:t>
            </a:r>
            <a:r>
              <a:rPr lang="fr-FR" dirty="0"/>
              <a:t> de la même </a:t>
            </a:r>
            <a:r>
              <a:rPr lang="fr-FR" b="1" dirty="0"/>
              <a:t>manière</a:t>
            </a:r>
            <a:br>
              <a:rPr lang="fr-FR" dirty="0"/>
            </a:br>
            <a:r>
              <a:rPr lang="fr-FR" dirty="0"/>
              <a:t>même s'ils font partie de structures différentes</a:t>
            </a:r>
          </a:p>
          <a:p>
            <a:pPr lvl="2" fontAlgn="auto">
              <a:spcAft>
                <a:spcPts val="0"/>
              </a:spcAft>
              <a:defRPr/>
            </a:pPr>
            <a:r>
              <a:rPr lang="fr-FR" dirty="0"/>
              <a:t> par exemple, les lignes suivantes ne peuvent être définies dans une DTD :</a:t>
            </a:r>
            <a:br>
              <a:rPr lang="fr-FR" dirty="0"/>
            </a:br>
            <a:r>
              <a:rPr lang="fr-FR" dirty="0"/>
              <a:t>&lt;parent&gt;&lt;nom value="…" </a:t>
            </a:r>
            <a:r>
              <a:rPr lang="fr-FR" dirty="0" err="1"/>
              <a:t>nom_jf</a:t>
            </a:r>
            <a:r>
              <a:rPr lang="fr-FR" dirty="0"/>
              <a:t>="…" /&gt;&lt;</a:t>
            </a:r>
            <a:r>
              <a:rPr lang="fr-FR" dirty="0" err="1"/>
              <a:t>prenom</a:t>
            </a:r>
            <a:r>
              <a:rPr lang="fr-FR" dirty="0"/>
              <a:t> value="…" /&gt;&lt;/parent&gt;</a:t>
            </a:r>
            <a:br>
              <a:rPr lang="fr-FR" dirty="0"/>
            </a:br>
            <a:r>
              <a:rPr lang="fr-FR" dirty="0"/>
              <a:t>&lt;enfant&gt;&lt;nom value="…" /&gt;&lt;</a:t>
            </a:r>
            <a:r>
              <a:rPr lang="fr-FR" dirty="0" err="1"/>
              <a:t>prenom</a:t>
            </a:r>
            <a:r>
              <a:rPr lang="fr-FR" dirty="0"/>
              <a:t> value="…" /&gt;&lt;/enfant&gt;</a:t>
            </a:r>
          </a:p>
        </p:txBody>
      </p:sp>
      <p:sp>
        <p:nvSpPr>
          <p:cNvPr id="5" name="Rectangle 13">
            <a:extLst>
              <a:ext uri="{FF2B5EF4-FFF2-40B4-BE49-F238E27FC236}">
                <a16:creationId xmlns:a16="http://schemas.microsoft.com/office/drawing/2014/main" id="{B107AA6B-897C-434E-A5A8-B5E7706709FF}"/>
              </a:ext>
            </a:extLst>
          </p:cNvPr>
          <p:cNvSpPr>
            <a:spLocks noGrp="1" noChangeArrowheads="1"/>
          </p:cNvSpPr>
          <p:nvPr>
            <p:ph type="sldNum" sz="quarter" idx="12"/>
          </p:nvPr>
        </p:nvSpPr>
        <p:spPr/>
        <p:txBody>
          <a:bodyPr>
            <a:normAutofit/>
          </a:bodyPr>
          <a:lstStyle/>
          <a:p>
            <a:pPr>
              <a:defRPr/>
            </a:pPr>
            <a:fld id="{E6216C67-02CB-4531-983B-2CF1F6718BE2}" type="slidenum">
              <a:rPr lang="fr-FR"/>
              <a:pPr>
                <a:defRPr/>
              </a:pPr>
              <a:t>97</a:t>
            </a:fld>
            <a:endParaRPr lang="fr-F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AutoShape 2">
            <a:extLst>
              <a:ext uri="{FF2B5EF4-FFF2-40B4-BE49-F238E27FC236}">
                <a16:creationId xmlns:a16="http://schemas.microsoft.com/office/drawing/2014/main" id="{0926EAAC-3136-4BD2-B64E-F56B940C7FD8}"/>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456131" name="Rectangle 3">
            <a:extLst>
              <a:ext uri="{FF2B5EF4-FFF2-40B4-BE49-F238E27FC236}">
                <a16:creationId xmlns:a16="http://schemas.microsoft.com/office/drawing/2014/main" id="{48B77067-C5D4-4358-A389-E5B0726D78BA}"/>
              </a:ext>
            </a:extLst>
          </p:cNvPr>
          <p:cNvSpPr>
            <a:spLocks noGrp="1" noChangeArrowheads="1"/>
          </p:cNvSpPr>
          <p:nvPr>
            <p:ph idx="1"/>
          </p:nvPr>
        </p:nvSpPr>
        <p:spPr/>
        <p:txBody>
          <a:bodyPr>
            <a:normAutofit fontScale="62500" lnSpcReduction="20000"/>
          </a:bodyPr>
          <a:lstStyle/>
          <a:p>
            <a:pPr fontAlgn="auto">
              <a:spcAft>
                <a:spcPts val="0"/>
              </a:spcAft>
              <a:defRPr/>
            </a:pPr>
            <a:r>
              <a:rPr lang="fr-FR" dirty="0">
                <a:ea typeface="MS Mincho" pitchFamily="49" charset="-128"/>
              </a:rPr>
              <a:t>Définition du XML </a:t>
            </a:r>
            <a:r>
              <a:rPr lang="fr-FR" dirty="0" err="1">
                <a:ea typeface="MS Mincho" pitchFamily="49" charset="-128"/>
              </a:rPr>
              <a:t>Schema</a:t>
            </a:r>
            <a:r>
              <a:rPr lang="fr-FR" dirty="0">
                <a:ea typeface="MS Mincho" pitchFamily="49" charset="-128"/>
              </a:rPr>
              <a:t> (XSD)</a:t>
            </a:r>
          </a:p>
          <a:p>
            <a:pPr lvl="1" fontAlgn="auto">
              <a:spcAft>
                <a:spcPts val="0"/>
              </a:spcAft>
              <a:defRPr/>
            </a:pPr>
            <a:r>
              <a:rPr lang="fr-FR" dirty="0">
                <a:cs typeface="Courier New" pitchFamily="49" charset="0"/>
              </a:rPr>
              <a:t> Un </a:t>
            </a:r>
            <a:r>
              <a:rPr lang="fr-FR" dirty="0">
                <a:solidFill>
                  <a:srgbClr val="FF0000"/>
                </a:solidFill>
                <a:cs typeface="Courier New" pitchFamily="49" charset="0"/>
              </a:rPr>
              <a:t>XSD</a:t>
            </a:r>
            <a:r>
              <a:rPr lang="fr-FR" dirty="0">
                <a:cs typeface="Courier New" pitchFamily="49" charset="0"/>
              </a:rPr>
              <a:t> (XML </a:t>
            </a:r>
            <a:r>
              <a:rPr lang="fr-FR" dirty="0" err="1">
                <a:cs typeface="Courier New" pitchFamily="49" charset="0"/>
              </a:rPr>
              <a:t>Schema</a:t>
            </a:r>
            <a:r>
              <a:rPr lang="fr-FR" dirty="0">
                <a:cs typeface="Courier New" pitchFamily="49" charset="0"/>
              </a:rPr>
              <a:t> </a:t>
            </a:r>
            <a:r>
              <a:rPr lang="fr-FR" dirty="0" err="1">
                <a:cs typeface="Courier New" pitchFamily="49" charset="0"/>
              </a:rPr>
              <a:t>Definition</a:t>
            </a:r>
            <a:r>
              <a:rPr lang="fr-FR" dirty="0">
                <a:cs typeface="Courier New" pitchFamily="49" charset="0"/>
              </a:rPr>
              <a:t>) ou </a:t>
            </a:r>
            <a:r>
              <a:rPr lang="fr-FR" b="1" dirty="0">
                <a:cs typeface="Courier New" pitchFamily="49" charset="0"/>
              </a:rPr>
              <a:t>XML </a:t>
            </a:r>
            <a:r>
              <a:rPr lang="fr-FR" b="1" dirty="0" err="1">
                <a:cs typeface="Courier New" pitchFamily="49" charset="0"/>
              </a:rPr>
              <a:t>schema</a:t>
            </a:r>
            <a:r>
              <a:rPr lang="fr-FR" dirty="0">
                <a:cs typeface="Courier New" pitchFamily="49" charset="0"/>
              </a:rPr>
              <a:t>, </a:t>
            </a:r>
            <a:r>
              <a:rPr lang="fr-FR" dirty="0"/>
              <a:t>fournit, tout comme la </a:t>
            </a:r>
            <a:r>
              <a:rPr lang="fr-FR" dirty="0">
                <a:solidFill>
                  <a:schemeClr val="tx2"/>
                </a:solidFill>
              </a:rPr>
              <a:t>DTD</a:t>
            </a:r>
            <a:r>
              <a:rPr lang="fr-FR" dirty="0"/>
              <a:t>, des règles prompt à valider un document</a:t>
            </a:r>
          </a:p>
          <a:p>
            <a:pPr lvl="1" fontAlgn="auto">
              <a:spcAft>
                <a:spcPts val="0"/>
              </a:spcAft>
              <a:defRPr/>
            </a:pPr>
            <a:endParaRPr lang="fr-FR" dirty="0"/>
          </a:p>
          <a:p>
            <a:pPr lvl="1" fontAlgn="auto">
              <a:spcAft>
                <a:spcPts val="0"/>
              </a:spcAft>
              <a:defRPr/>
            </a:pPr>
            <a:r>
              <a:rPr lang="fr-FR" dirty="0"/>
              <a:t>il est </a:t>
            </a:r>
            <a:r>
              <a:rPr lang="fr-FR" b="1" dirty="0"/>
              <a:t>extensible</a:t>
            </a:r>
            <a:r>
              <a:rPr lang="fr-FR" dirty="0"/>
              <a:t> pour extension future, </a:t>
            </a:r>
          </a:p>
          <a:p>
            <a:pPr lvl="1" fontAlgn="auto">
              <a:spcAft>
                <a:spcPts val="0"/>
              </a:spcAft>
              <a:defRPr/>
            </a:pPr>
            <a:endParaRPr lang="fr-FR" dirty="0"/>
          </a:p>
          <a:p>
            <a:pPr lvl="1" fontAlgn="auto">
              <a:spcAft>
                <a:spcPts val="0"/>
              </a:spcAft>
              <a:defRPr/>
            </a:pPr>
            <a:r>
              <a:rPr lang="fr-FR" b="1" dirty="0"/>
              <a:t>supporte</a:t>
            </a:r>
            <a:r>
              <a:rPr lang="fr-FR" dirty="0"/>
              <a:t> l’usage de </a:t>
            </a:r>
            <a:r>
              <a:rPr lang="fr-FR" b="1" dirty="0" err="1"/>
              <a:t>namespace</a:t>
            </a:r>
            <a:r>
              <a:rPr lang="fr-FR" dirty="0"/>
              <a:t> en son sein, </a:t>
            </a:r>
          </a:p>
          <a:p>
            <a:pPr lvl="1" fontAlgn="auto">
              <a:spcAft>
                <a:spcPts val="0"/>
              </a:spcAft>
              <a:defRPr/>
            </a:pPr>
            <a:endParaRPr lang="fr-FR" dirty="0"/>
          </a:p>
          <a:p>
            <a:pPr lvl="1" fontAlgn="auto">
              <a:spcAft>
                <a:spcPts val="0"/>
              </a:spcAft>
              <a:defRPr/>
            </a:pPr>
            <a:r>
              <a:rPr lang="fr-FR" b="1" dirty="0"/>
              <a:t>supporte</a:t>
            </a:r>
            <a:r>
              <a:rPr lang="fr-FR" dirty="0"/>
              <a:t> plus </a:t>
            </a:r>
            <a:r>
              <a:rPr lang="fr-FR" b="1" dirty="0"/>
              <a:t>de types de données</a:t>
            </a:r>
            <a:r>
              <a:rPr lang="fr-FR" dirty="0"/>
              <a:t> (</a:t>
            </a:r>
            <a:r>
              <a:rPr lang="fr-FR" sz="3200" b="1" i="1" dirty="0"/>
              <a:t>25 </a:t>
            </a:r>
            <a:r>
              <a:rPr lang="fr-FR" sz="3200" b="1" i="1" dirty="0" err="1"/>
              <a:t>built</a:t>
            </a:r>
            <a:r>
              <a:rPr lang="fr-FR" sz="3200" b="1" i="1" dirty="0"/>
              <a:t>-in</a:t>
            </a:r>
            <a:r>
              <a:rPr lang="fr-FR" dirty="0"/>
              <a:t>), </a:t>
            </a:r>
          </a:p>
          <a:p>
            <a:pPr lvl="1" fontAlgn="auto">
              <a:spcAft>
                <a:spcPts val="0"/>
              </a:spcAft>
              <a:defRPr/>
            </a:pPr>
            <a:endParaRPr lang="fr-FR" dirty="0"/>
          </a:p>
          <a:p>
            <a:pPr lvl="1" fontAlgn="auto">
              <a:spcAft>
                <a:spcPts val="0"/>
              </a:spcAft>
              <a:defRPr/>
            </a:pPr>
            <a:r>
              <a:rPr lang="fr-FR" dirty="0"/>
              <a:t>peut </a:t>
            </a:r>
            <a:r>
              <a:rPr lang="fr-FR" b="1" dirty="0"/>
              <a:t>exprimer</a:t>
            </a:r>
            <a:r>
              <a:rPr lang="fr-FR" dirty="0"/>
              <a:t> la </a:t>
            </a:r>
            <a:r>
              <a:rPr lang="fr-FR" b="1" dirty="0"/>
              <a:t>relation</a:t>
            </a:r>
            <a:r>
              <a:rPr lang="fr-FR" dirty="0"/>
              <a:t> entre attributs (existence conjointes ou incompatibles), </a:t>
            </a:r>
          </a:p>
          <a:p>
            <a:pPr lvl="1" fontAlgn="auto">
              <a:spcAft>
                <a:spcPts val="0"/>
              </a:spcAft>
              <a:defRPr/>
            </a:pPr>
            <a:endParaRPr lang="fr-FR" dirty="0"/>
          </a:p>
          <a:p>
            <a:pPr lvl="1" fontAlgn="auto">
              <a:spcAft>
                <a:spcPts val="0"/>
              </a:spcAft>
              <a:defRPr/>
            </a:pPr>
            <a:r>
              <a:rPr lang="fr-FR" sz="3200" b="1" dirty="0"/>
              <a:t>exprimé en pur XML</a:t>
            </a:r>
          </a:p>
          <a:p>
            <a:pPr lvl="1" fontAlgn="auto">
              <a:spcAft>
                <a:spcPts val="0"/>
              </a:spcAft>
              <a:defRPr/>
            </a:pPr>
            <a:endParaRPr lang="fr-FR" dirty="0"/>
          </a:p>
          <a:p>
            <a:pPr fontAlgn="auto">
              <a:spcAft>
                <a:spcPts val="0"/>
              </a:spcAft>
              <a:defRPr/>
            </a:pPr>
            <a:r>
              <a:rPr lang="fr-FR" dirty="0"/>
              <a:t>Utilisation d'un schéma</a:t>
            </a:r>
          </a:p>
          <a:p>
            <a:pPr lvl="1" fontAlgn="auto">
              <a:spcAft>
                <a:spcPts val="0"/>
              </a:spcAft>
              <a:defRPr/>
            </a:pPr>
            <a:r>
              <a:rPr lang="fr-FR" dirty="0"/>
              <a:t> On fait référence à un schéma dans un fichier XML par :</a:t>
            </a:r>
            <a:br>
              <a:rPr lang="fr-FR" dirty="0"/>
            </a:br>
            <a:r>
              <a:rPr lang="fr-FR" b="1" dirty="0"/>
              <a:t>&lt;</a:t>
            </a:r>
            <a:r>
              <a:rPr lang="fr-FR" b="1" i="1" dirty="0" err="1">
                <a:solidFill>
                  <a:schemeClr val="tx2"/>
                </a:solidFill>
              </a:rPr>
              <a:t>emtRoot</a:t>
            </a:r>
            <a:r>
              <a:rPr lang="fr-FR" dirty="0"/>
              <a:t> 	</a:t>
            </a:r>
            <a:r>
              <a:rPr lang="fr-FR" b="1" dirty="0" err="1">
                <a:solidFill>
                  <a:srgbClr val="FF0000"/>
                </a:solidFill>
              </a:rPr>
              <a:t>xmlns:xsi</a:t>
            </a:r>
            <a:r>
              <a:rPr lang="fr-FR" dirty="0"/>
              <a:t>="http://www.w3.org/2001/XMLSchema-instance" 			</a:t>
            </a:r>
            <a:r>
              <a:rPr lang="fr-FR" b="1" dirty="0" err="1">
                <a:solidFill>
                  <a:srgbClr val="FF0000"/>
                </a:solidFill>
              </a:rPr>
              <a:t>xsi:schemaLocation</a:t>
            </a:r>
            <a:r>
              <a:rPr lang="fr-FR" dirty="0"/>
              <a:t>="fichier.xsd"</a:t>
            </a:r>
            <a:r>
              <a:rPr lang="fr-FR" b="1" dirty="0"/>
              <a:t>&gt;</a:t>
            </a:r>
            <a:endParaRPr lang="fr-FR" b="1" dirty="0">
              <a:cs typeface="Courier New" pitchFamily="49" charset="0"/>
            </a:endParaRPr>
          </a:p>
        </p:txBody>
      </p:sp>
      <p:sp>
        <p:nvSpPr>
          <p:cNvPr id="5" name="Rectangle 13">
            <a:extLst>
              <a:ext uri="{FF2B5EF4-FFF2-40B4-BE49-F238E27FC236}">
                <a16:creationId xmlns:a16="http://schemas.microsoft.com/office/drawing/2014/main" id="{FD863EB4-7FFB-4D4F-AAB1-717FBF3C9CAD}"/>
              </a:ext>
            </a:extLst>
          </p:cNvPr>
          <p:cNvSpPr>
            <a:spLocks noGrp="1" noChangeArrowheads="1"/>
          </p:cNvSpPr>
          <p:nvPr>
            <p:ph type="sldNum" sz="quarter" idx="12"/>
          </p:nvPr>
        </p:nvSpPr>
        <p:spPr/>
        <p:txBody>
          <a:bodyPr>
            <a:normAutofit/>
          </a:bodyPr>
          <a:lstStyle/>
          <a:p>
            <a:pPr>
              <a:defRPr/>
            </a:pPr>
            <a:fld id="{3CA32A13-F898-4C20-AD8D-6671D2870EC7}" type="slidenum">
              <a:rPr lang="fr-FR"/>
              <a:pPr>
                <a:defRPr/>
              </a:pPr>
              <a:t>98</a:t>
            </a:fld>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a:extLst>
              <a:ext uri="{FF2B5EF4-FFF2-40B4-BE49-F238E27FC236}">
                <a16:creationId xmlns:a16="http://schemas.microsoft.com/office/drawing/2014/main" id="{118980AF-5F4F-409C-B88F-D3E28DA5BBD3}"/>
              </a:ext>
            </a:extLst>
          </p:cNvPr>
          <p:cNvSpPr>
            <a:spLocks noGrp="1" noChangeArrowheads="1"/>
          </p:cNvSpPr>
          <p:nvPr>
            <p:ph type="title"/>
          </p:nvPr>
        </p:nvSpPr>
        <p:spPr>
          <a:xfrm>
            <a:off x="0" y="142852"/>
            <a:ext cx="9144000" cy="785818"/>
          </a:xfrm>
        </p:spPr>
        <p:txBody>
          <a:bodyPr/>
          <a:lstStyle/>
          <a:p>
            <a:pPr fontAlgn="auto">
              <a:spcAft>
                <a:spcPts val="0"/>
              </a:spcAft>
              <a:defRPr/>
            </a:pPr>
            <a:r>
              <a:rPr lang="fr-FR"/>
              <a:t>Les schémas XML</a:t>
            </a:r>
          </a:p>
        </p:txBody>
      </p:sp>
      <p:sp>
        <p:nvSpPr>
          <p:cNvPr id="1550339" name="Rectangle 3">
            <a:extLst>
              <a:ext uri="{FF2B5EF4-FFF2-40B4-BE49-F238E27FC236}">
                <a16:creationId xmlns:a16="http://schemas.microsoft.com/office/drawing/2014/main" id="{C9945F2A-BB38-4D13-A3C6-DA5DF505D571}"/>
              </a:ext>
            </a:extLst>
          </p:cNvPr>
          <p:cNvSpPr>
            <a:spLocks noGrp="1" noChangeArrowheads="1"/>
          </p:cNvSpPr>
          <p:nvPr>
            <p:ph idx="1"/>
          </p:nvPr>
        </p:nvSpPr>
        <p:spPr/>
        <p:txBody>
          <a:bodyPr>
            <a:normAutofit fontScale="92500" lnSpcReduction="20000"/>
          </a:bodyPr>
          <a:lstStyle/>
          <a:p>
            <a:pPr fontAlgn="auto">
              <a:spcAft>
                <a:spcPts val="0"/>
              </a:spcAft>
              <a:defRPr/>
            </a:pPr>
            <a:r>
              <a:rPr lang="fr-FR" dirty="0"/>
              <a:t>La syntaxe du langage</a:t>
            </a:r>
          </a:p>
          <a:p>
            <a:pPr lvl="1" fontAlgn="auto">
              <a:spcAft>
                <a:spcPts val="0"/>
              </a:spcAft>
              <a:defRPr/>
            </a:pPr>
            <a:endParaRPr lang="fr-FR" dirty="0"/>
          </a:p>
          <a:p>
            <a:pPr lvl="1" fontAlgn="auto">
              <a:spcAft>
                <a:spcPts val="0"/>
              </a:spcAft>
              <a:defRPr/>
            </a:pPr>
            <a:r>
              <a:rPr lang="fr-FR" dirty="0"/>
              <a:t> à la différence des </a:t>
            </a:r>
            <a:r>
              <a:rPr lang="fr-FR" b="1" dirty="0">
                <a:solidFill>
                  <a:srgbClr val="00B050"/>
                </a:solidFill>
              </a:rPr>
              <a:t>DTD</a:t>
            </a:r>
            <a:r>
              <a:rPr lang="fr-FR" dirty="0"/>
              <a:t>, spécifiées en </a:t>
            </a:r>
            <a:r>
              <a:rPr lang="fr-FR" b="1" dirty="0">
                <a:solidFill>
                  <a:schemeClr val="tx2"/>
                </a:solidFill>
              </a:rPr>
              <a:t>EBNF</a:t>
            </a:r>
            <a:r>
              <a:rPr lang="fr-FR" dirty="0"/>
              <a:t>, les schémas sont exprimés en </a:t>
            </a:r>
            <a:r>
              <a:rPr lang="fr-FR" dirty="0">
                <a:solidFill>
                  <a:srgbClr val="FF0000"/>
                </a:solidFill>
              </a:rPr>
              <a:t>XML</a:t>
            </a:r>
            <a:r>
              <a:rPr lang="fr-FR" dirty="0"/>
              <a:t> (auto-déclaratif)</a:t>
            </a:r>
          </a:p>
          <a:p>
            <a:pPr lvl="1" fontAlgn="auto">
              <a:spcAft>
                <a:spcPts val="0"/>
              </a:spcAft>
              <a:defRPr/>
            </a:pPr>
            <a:endParaRPr lang="fr-FR" dirty="0"/>
          </a:p>
          <a:p>
            <a:pPr lvl="1" fontAlgn="auto">
              <a:spcAft>
                <a:spcPts val="0"/>
              </a:spcAft>
              <a:defRPr/>
            </a:pPr>
            <a:r>
              <a:rPr lang="fr-FR" dirty="0"/>
              <a:t> </a:t>
            </a:r>
            <a:r>
              <a:rPr lang="fr-FR" dirty="0">
                <a:cs typeface="Courier New" pitchFamily="49" charset="0"/>
              </a:rPr>
              <a:t>l’élément racine est le &lt;</a:t>
            </a:r>
            <a:r>
              <a:rPr lang="fr-FR" b="1" dirty="0" err="1">
                <a:solidFill>
                  <a:schemeClr val="tx2"/>
                </a:solidFill>
                <a:cs typeface="Courier New" pitchFamily="49" charset="0"/>
              </a:rPr>
              <a:t>schema</a:t>
            </a:r>
            <a:r>
              <a:rPr lang="fr-FR" dirty="0">
                <a:cs typeface="Courier New" pitchFamily="49" charset="0"/>
              </a:rPr>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exemple de définition d'un élément :</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a:t>
            </a:r>
            <a:r>
              <a:rPr lang="fr-FR" b="1" dirty="0">
                <a:cs typeface="Courier New" pitchFamily="49" charset="0"/>
              </a:rPr>
              <a:t>/&gt;</a:t>
            </a:r>
          </a:p>
          <a:p>
            <a:pPr lvl="1" fontAlgn="auto">
              <a:spcAft>
                <a:spcPts val="0"/>
              </a:spcAft>
              <a:defRPr/>
            </a:pPr>
            <a:endParaRPr lang="fr-FR" dirty="0">
              <a:cs typeface="Courier New" pitchFamily="49" charset="0"/>
            </a:endParaRPr>
          </a:p>
          <a:p>
            <a:pPr lvl="1" fontAlgn="auto">
              <a:spcAft>
                <a:spcPts val="0"/>
              </a:spcAft>
              <a:defRPr/>
            </a:pPr>
            <a:r>
              <a:rPr lang="fr-FR" dirty="0">
                <a:cs typeface="Courier New" pitchFamily="49" charset="0"/>
              </a:rPr>
              <a:t> exemple de définition d'un attribut</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xs:attribute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use="</a:t>
            </a:r>
            <a:r>
              <a:rPr lang="fr-FR" dirty="0" err="1">
                <a:cs typeface="Courier New" pitchFamily="49" charset="0"/>
              </a:rPr>
              <a:t>required</a:t>
            </a:r>
            <a:r>
              <a:rPr lang="fr-FR" dirty="0">
                <a:cs typeface="Courier New" pitchFamily="49" charset="0"/>
              </a:rPr>
              <a:t>" </a:t>
            </a:r>
            <a:r>
              <a:rPr lang="fr-FR" b="1" dirty="0">
                <a:cs typeface="Courier New" pitchFamily="49" charset="0"/>
              </a:rPr>
              <a:t>/&gt;</a:t>
            </a:r>
          </a:p>
        </p:txBody>
      </p:sp>
      <p:sp>
        <p:nvSpPr>
          <p:cNvPr id="5" name="Rectangle 13">
            <a:extLst>
              <a:ext uri="{FF2B5EF4-FFF2-40B4-BE49-F238E27FC236}">
                <a16:creationId xmlns:a16="http://schemas.microsoft.com/office/drawing/2014/main" id="{8083EB4D-EDD5-4B36-A5F5-1246993F6095}"/>
              </a:ext>
            </a:extLst>
          </p:cNvPr>
          <p:cNvSpPr>
            <a:spLocks noGrp="1" noChangeArrowheads="1"/>
          </p:cNvSpPr>
          <p:nvPr>
            <p:ph type="sldNum" sz="quarter" idx="12"/>
          </p:nvPr>
        </p:nvSpPr>
        <p:spPr/>
        <p:txBody>
          <a:bodyPr>
            <a:normAutofit/>
          </a:bodyPr>
          <a:lstStyle/>
          <a:p>
            <a:pPr>
              <a:defRPr/>
            </a:pPr>
            <a:fld id="{034E0A6D-5609-490D-A0EC-5BF7B2D5124D}" type="slidenum">
              <a:rPr lang="fr-FR"/>
              <a:pPr>
                <a:defRPr/>
              </a:pPr>
              <a:t>99</a:t>
            </a:fld>
            <a:endParaRPr lang="fr-FR"/>
          </a:p>
        </p:txBody>
      </p:sp>
    </p:spTree>
  </p:cSld>
  <p:clrMapOvr>
    <a:masterClrMapping/>
  </p:clrMapOvr>
</p:sld>
</file>

<file path=ppt/theme/theme1.xml><?xml version="1.0" encoding="utf-8"?>
<a:theme xmlns:a="http://schemas.openxmlformats.org/drawingml/2006/main" name="LFR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LFR4</Template>
  <TotalTime>23591</TotalTime>
  <Words>43250</Words>
  <Application>Microsoft Office PowerPoint</Application>
  <PresentationFormat>Affichage à l'écran (4:3)</PresentationFormat>
  <Paragraphs>5369</Paragraphs>
  <Slides>328</Slides>
  <Notes>326</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328</vt:i4>
      </vt:variant>
    </vt:vector>
  </HeadingPairs>
  <TitlesOfParts>
    <vt:vector size="343" baseType="lpstr">
      <vt:lpstr>Permanent Marker</vt:lpstr>
      <vt:lpstr>Verdana</vt:lpstr>
      <vt:lpstr>mono-space</vt:lpstr>
      <vt:lpstr>Arial</vt:lpstr>
      <vt:lpstr>Calibri</vt:lpstr>
      <vt:lpstr>Aharoni</vt:lpstr>
      <vt:lpstr>Wingdings 2</vt:lpstr>
      <vt:lpstr>inherit</vt:lpstr>
      <vt:lpstr>Wingdings</vt:lpstr>
      <vt:lpstr>Monaco</vt:lpstr>
      <vt:lpstr>Consolas</vt:lpstr>
      <vt:lpstr>Times New Roman</vt:lpstr>
      <vt:lpstr>Georgia</vt:lpstr>
      <vt:lpstr>Arial Unicode MS</vt:lpstr>
      <vt:lpstr>LFR4</vt:lpstr>
      <vt:lpstr>XML &amp; JSON</vt:lpstr>
      <vt:lpstr>Orsys &amp; vous</vt:lpstr>
      <vt:lpstr>Bienvenue chez Orsys  Présentation</vt:lpstr>
      <vt:lpstr>Bienvenue chez Orsys  logistique</vt:lpstr>
      <vt:lpstr>Répartition</vt:lpstr>
      <vt:lpstr>Concepts de base</vt:lpstr>
      <vt:lpstr>Concepts de base</vt:lpstr>
      <vt:lpstr>Client</vt:lpstr>
      <vt:lpstr>Serveur</vt:lpstr>
      <vt:lpstr>protocoles d’internet</vt:lpstr>
      <vt:lpstr>internet mais qu’est ce qui a changé ?</vt:lpstr>
      <vt:lpstr>Internet, mais qu’est ce qui a changé ?</vt:lpstr>
      <vt:lpstr>Le Web 2.0</vt:lpstr>
      <vt:lpstr>Le Web 2.0</vt:lpstr>
      <vt:lpstr>Web 2.0, bonnes pratiques</vt:lpstr>
      <vt:lpstr>Web 2.0, bonnes pratiques</vt:lpstr>
      <vt:lpstr>Web 2.0, Rich Internet Application</vt:lpstr>
      <vt:lpstr>Web 2.0, bonnes pratiques</vt:lpstr>
      <vt:lpstr>Flux de données</vt:lpstr>
      <vt:lpstr>Html</vt:lpstr>
      <vt:lpstr>HTML</vt:lpstr>
      <vt:lpstr>css</vt:lpstr>
      <vt:lpstr>Async</vt:lpstr>
      <vt:lpstr>C’est l’histoire d’un mec …</vt:lpstr>
      <vt:lpstr>C’est l’histoire d’un mec</vt:lpstr>
      <vt:lpstr>Présentations des données</vt:lpstr>
      <vt:lpstr>introduction XML &amp; JSON</vt:lpstr>
      <vt:lpstr>introduction XML &amp; JSON</vt:lpstr>
      <vt:lpstr>Qu'est-ce que le XML ?</vt:lpstr>
      <vt:lpstr>Qu'est-ce que le XML ?</vt:lpstr>
      <vt:lpstr>Qu'est-ce que le XML ?</vt:lpstr>
      <vt:lpstr>La galaxie XML</vt:lpstr>
      <vt:lpstr>Qu'est-ce que le XML ?</vt:lpstr>
      <vt:lpstr>Qu'est-ce que le XML ?</vt:lpstr>
      <vt:lpstr>Pourquoi XML est-il incontournable ?</vt:lpstr>
      <vt:lpstr>Pourquoi XML est-il incontournable ?</vt:lpstr>
      <vt:lpstr>Syntaxe XML</vt:lpstr>
      <vt:lpstr>« well fordness/ Bienformité »</vt:lpstr>
      <vt:lpstr>Infoset XML</vt:lpstr>
      <vt:lpstr>XML et pages Web classiques</vt:lpstr>
      <vt:lpstr>XML et pages Web classiques</vt:lpstr>
      <vt:lpstr>XML et schéma directeur du SI</vt:lpstr>
      <vt:lpstr>XML et schéma directeur du SI</vt:lpstr>
      <vt:lpstr>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pour Office  Structure Word</vt:lpstr>
      <vt:lpstr>XSL pour Ms Word ©  OpenXML SDK &amp; .NET (C#/VB)</vt:lpstr>
      <vt:lpstr>XSL pour Ms Office  Logique de transformation XML / docx</vt:lpstr>
      <vt:lpstr>XSL pour Excel XML</vt:lpstr>
      <vt:lpstr>XSL pour Excel XML</vt:lpstr>
      <vt:lpstr>XSL pour Excel XML</vt:lpstr>
      <vt:lpstr>XSL pour Excel XML</vt:lpstr>
      <vt:lpstr>Les parseurs XML du marché</vt:lpstr>
      <vt:lpstr>2 familles de parseur</vt:lpstr>
      <vt:lpstr>Techniques et technologies XML orientées métier</vt:lpstr>
      <vt:lpstr>Techniques et technologies XML orientées métier</vt:lpstr>
      <vt:lpstr>JSON</vt:lpstr>
      <vt:lpstr>Avantages</vt:lpstr>
      <vt:lpstr>Inconvénients </vt:lpstr>
      <vt:lpstr>JSON</vt:lpstr>
      <vt:lpstr>Intégration JavaScript</vt:lpstr>
      <vt:lpstr>Intégration PHP</vt:lpstr>
      <vt:lpstr>JSON vs XML</vt:lpstr>
      <vt:lpstr>Les éditeurs XML / json</vt:lpstr>
      <vt:lpstr>Les outils</vt:lpstr>
      <vt:lpstr>L’IDE eclipse</vt:lpstr>
      <vt:lpstr>Panorama des éditeurs XML</vt:lpstr>
      <vt:lpstr>Définition des données </vt:lpstr>
      <vt:lpstr>Définition des données dtd &amp; xsd </vt:lpstr>
      <vt:lpstr>Structure XML</vt:lpstr>
      <vt:lpstr>Structure XML</vt:lpstr>
      <vt:lpstr>Structure XML</vt:lpstr>
      <vt:lpstr>Structure XML</vt:lpstr>
      <vt:lpstr> « well fordness/ Bienformité »</vt:lpstr>
      <vt:lpstr>Structure XML</vt:lpstr>
      <vt:lpstr>Langages de structuration</vt:lpstr>
      <vt:lpstr>Langages de structuration</vt:lpstr>
      <vt:lpstr>Langages de structuration</vt:lpstr>
      <vt:lpstr>Langages de structuration</vt:lpstr>
      <vt:lpstr>Langages de structuration</vt:lpstr>
      <vt:lpstr>Langages de structuration</vt:lpstr>
      <vt:lpstr>Langages de structuration</vt:lpstr>
      <vt:lpstr>La DTD</vt:lpstr>
      <vt:lpstr>La DTD</vt:lpstr>
      <vt:lpstr>La DTD</vt:lpstr>
      <vt:lpstr>La DTD</vt:lpstr>
      <vt:lpstr>La DTD</vt:lpstr>
      <vt:lpstr>La DTD</vt:lpstr>
      <vt:lpstr>La DTD</vt:lpstr>
      <vt:lpstr>La DTD</vt:lpstr>
      <vt:lpstr>La DTD</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RDF et méta-données</vt:lpstr>
      <vt:lpstr>RDF et méta-données</vt:lpstr>
      <vt:lpstr>Les espaces de nom</vt:lpstr>
      <vt:lpstr>Les espaces de nom</vt:lpstr>
      <vt:lpstr>Les espaces de nom</vt:lpstr>
      <vt:lpstr>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définition des données  JSON SCHEMA</vt:lpstr>
      <vt:lpstr>définition des données  JSON SCHEMA</vt:lpstr>
      <vt:lpstr>syntaxe</vt:lpstr>
      <vt:lpstr>une propriété</vt:lpstr>
      <vt:lpstr>types</vt:lpstr>
      <vt:lpstr>types</vt:lpstr>
      <vt:lpstr>types</vt:lpstr>
      <vt:lpstr>Les schémas existants</vt:lpstr>
      <vt:lpstr>Les outils </vt:lpstr>
      <vt:lpstr>Navigation dans les arbres</vt:lpstr>
      <vt:lpstr>Navigation dans les arbres xml</vt:lpstr>
      <vt:lpstr>XPath définition</vt:lpstr>
      <vt:lpstr>XPATH XPath définition</vt:lpstr>
      <vt:lpstr>XPATH Syntaxe sélection</vt:lpstr>
      <vt:lpstr>XPATH Syntaxe  sélection</vt:lpstr>
      <vt:lpstr>XPATH Syntaxe  Axes</vt:lpstr>
      <vt:lpstr>XPATH Syntaxe Axes</vt:lpstr>
      <vt:lpstr>XPATH Syntaxe calcul &amp; Operateurs</vt:lpstr>
      <vt:lpstr>XPATH  Fonctions</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 XPATH  Fonctions</vt:lpstr>
      <vt:lpstr>Le langage XSL-T Définition</vt:lpstr>
      <vt:lpstr>Le langage XSL-T Compatibilité</vt:lpstr>
      <vt:lpstr>Le langage XSL-T Compatibilité</vt:lpstr>
      <vt:lpstr>Le langage XSL-T  Outils</vt:lpstr>
      <vt:lpstr>Le langage XSL-T Liaison XML</vt:lpstr>
      <vt:lpstr>Le langage XSL-T  Template</vt:lpstr>
      <vt:lpstr>Le langage XSL-T  Variables globales &amp; constantes</vt:lpstr>
      <vt:lpstr>Le langage XSL-T  xsl:output, format de sortie</vt:lpstr>
      <vt:lpstr>Le langage XSL-T  xsl:Value-of, valeur de nœud</vt:lpstr>
      <vt:lpstr>Le langage XSL-T  xsl:if, xsl:choose, test</vt:lpstr>
      <vt:lpstr>Le langage XSL-T  xsl:for-each, boucles &amp; traitement itératif</vt:lpstr>
      <vt:lpstr>Le langage XSL-T  Xsl:sort, trie de branches</vt:lpstr>
      <vt:lpstr>Le langage XSL-T  xsl:import, xsl:include</vt:lpstr>
      <vt:lpstr>Le langage XSL-T Fonctions</vt:lpstr>
      <vt:lpstr>Le langage XSL-T   XSL Applications courante</vt:lpstr>
      <vt:lpstr>Le langage XSL-T  XSL Applications courante conversion de base</vt:lpstr>
      <vt:lpstr>Le langage XSL-T</vt:lpstr>
      <vt:lpstr>Exploitation XML Côté client</vt:lpstr>
      <vt:lpstr>Exploitation XML Côté client</vt:lpstr>
      <vt:lpstr>Exploitation XML Côté serveur</vt:lpstr>
      <vt:lpstr>XSL 2.0, 3.0, les évolutions     XSL2.0 Nouveautées</vt:lpstr>
      <vt:lpstr>XSL 2.0, 3.0, les évolutions     XSL2.0 Nouveautées</vt:lpstr>
      <vt:lpstr>XSL 2.0, 3.0, les évolutions     XSL2.0 Nouveautées</vt:lpstr>
      <vt:lpstr>XSL 2.0, 3.0, les évolutions     XSL3.0 Nouveautées</vt:lpstr>
      <vt:lpstr>XSL 2.0, 3.0, les évolutions      XSL3.0 Processeurs &amp; éditeurs</vt:lpstr>
      <vt:lpstr>XSL 2.0, 3.0, les évolutions     XSL3.0 Nouveautées</vt:lpstr>
      <vt:lpstr>XSL 2.0, 3.0, les évolutions     XSL3.0       xsl:stream</vt:lpstr>
      <vt:lpstr>XSL 2.0, 3.0, les évolutions     XSL3.0 xsl:iterate</vt:lpstr>
      <vt:lpstr>XSL 2.0, 3.0, les évolutions     XSL3.0 xsl:iterate</vt:lpstr>
      <vt:lpstr>XSL 2.0, 3.0, les évolutions     XSL3.0 xsl:accumulator</vt:lpstr>
      <vt:lpstr>Le langage XSL-Fo Définition</vt:lpstr>
      <vt:lpstr>XSL FO</vt:lpstr>
      <vt:lpstr>Le langage XSL-Fo Syntaxe</vt:lpstr>
      <vt:lpstr>Le langage XSL-Fo structure</vt:lpstr>
      <vt:lpstr>Le langage XSL-Fo Régions</vt:lpstr>
      <vt:lpstr>Exemple XSL-FO</vt:lpstr>
      <vt:lpstr> Intégration SVG + XSL génération graphique</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Traitement de XML avec SAX et DOM </vt:lpstr>
      <vt:lpstr>Traitement de XML avec SAX et DOM</vt:lpstr>
      <vt:lpstr>fonctionnement sax </vt:lpstr>
      <vt:lpstr>sax en java </vt:lpstr>
      <vt:lpstr>exemple custom handler </vt:lpstr>
      <vt:lpstr>DOM en java</vt:lpstr>
      <vt:lpstr>DOM en java</vt:lpstr>
      <vt:lpstr>DOM fonctions</vt:lpstr>
      <vt:lpstr>exemple DOM</vt:lpstr>
      <vt:lpstr>Bases de données XML et JSON </vt:lpstr>
      <vt:lpstr>Bases de données XML et JSON </vt:lpstr>
      <vt:lpstr>Stockage XML</vt:lpstr>
      <vt:lpstr>Base données Orienté document</vt:lpstr>
      <vt:lpstr>SGBD &amp; XML</vt:lpstr>
      <vt:lpstr>SGBD &amp; XML</vt:lpstr>
      <vt:lpstr>SGBD &amp; XML</vt:lpstr>
      <vt:lpstr>Langages de requêtes pour XML</vt:lpstr>
      <vt:lpstr>Langages de requêtes pour JSON</vt:lpstr>
      <vt:lpstr>Enterprise Information Integration</vt:lpstr>
      <vt:lpstr>SGBDR &amp; XML</vt:lpstr>
      <vt:lpstr>Oracle - SELECT</vt:lpstr>
      <vt:lpstr>Oracle - SELECT + CURSOR</vt:lpstr>
      <vt:lpstr>Oracle - INSERT depuis un XML</vt:lpstr>
      <vt:lpstr>Oracle - INSERT depuis un XML</vt:lpstr>
      <vt:lpstr>MSSQL - SELECT vers XML</vt:lpstr>
      <vt:lpstr>MSSQL – SELECT vers XML ROW</vt:lpstr>
      <vt:lpstr>MSSQL – SELECT vers XML ELEMENT</vt:lpstr>
      <vt:lpstr>MSSQL - INSERT depuis XML</vt:lpstr>
      <vt:lpstr>Mysql – SELECT vers XML</vt:lpstr>
      <vt:lpstr>MySQL – INSERT depuis un flux XML</vt:lpstr>
      <vt:lpstr>MySQL – INSERT depuis fichier XML</vt:lpstr>
      <vt:lpstr>Architecture SOA et Web Services </vt:lpstr>
      <vt:lpstr>Architecture SOA et Web Services</vt:lpstr>
      <vt:lpstr>Un web service </vt:lpstr>
      <vt:lpstr>Qui fais quoi ?</vt:lpstr>
      <vt:lpstr>Un bistro service ?</vt:lpstr>
      <vt:lpstr>Un bistro service?</vt:lpstr>
      <vt:lpstr>Les services Web</vt:lpstr>
      <vt:lpstr>SOAP, WSDL, UDDI</vt:lpstr>
      <vt:lpstr>SOAP, WSDL, UDDI</vt:lpstr>
      <vt:lpstr>SOAP, WSDL, UDDI</vt:lpstr>
      <vt:lpstr>REST</vt:lpstr>
      <vt:lpstr>REST</vt:lpstr>
      <vt:lpstr>REST</vt:lpstr>
      <vt:lpstr>REST</vt:lpstr>
      <vt:lpstr>REST</vt:lpstr>
      <vt:lpstr>REST</vt:lpstr>
      <vt:lpstr>Laquelle choisir ?</vt:lpstr>
      <vt:lpstr>Protocoles de sécurisation XML</vt:lpstr>
      <vt:lpstr>Intégration CLIENT .NET C# JAVA</vt:lpstr>
      <vt:lpstr>Intégration serveur RPC/SOAP java</vt:lpstr>
      <vt:lpstr>SOA</vt:lpstr>
      <vt:lpstr>SOAP</vt:lpstr>
      <vt:lpstr>BPM</vt:lpstr>
      <vt:lpstr>BPMN (Business Process Model notation)</vt:lpstr>
      <vt:lpstr>BPEL</vt:lpstr>
      <vt:lpstr>EAI vers ESB</vt:lpstr>
      <vt:lpstr>Les outils de l'EII</vt:lpstr>
      <vt:lpstr>EII</vt:lpstr>
      <vt:lpstr>Références</vt:lpstr>
      <vt:lpstr>Bibliographie</vt:lpstr>
      <vt:lpstr>Conclusion</vt:lpstr>
      <vt:lpstr>Conclusion finale</vt:lpstr>
      <vt:lpstr>Présentation PowerPoint</vt:lpstr>
      <vt:lpstr>AJAX &amp;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XML &amp; JSON</dc:title>
  <dc:creator>Alex</dc:creator>
  <cp:lastModifiedBy>desorbaix alexandre</cp:lastModifiedBy>
  <cp:revision>108</cp:revision>
  <dcterms:created xsi:type="dcterms:W3CDTF">2018-05-29T23:26:39Z</dcterms:created>
  <dcterms:modified xsi:type="dcterms:W3CDTF">2022-06-06T13:09:13Z</dcterms:modified>
</cp:coreProperties>
</file>